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gif" ContentType="image/gif"/>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12.xml" ContentType="application/vnd.openxmlformats-officedocument.presentationml.slide+xml"/>
  <Override PartName="/ppt/slides/slide213.xml" ContentType="application/vnd.openxmlformats-officedocument.presentationml.slide+xml"/>
  <Override PartName="/ppt/slides/slide214.xml" ContentType="application/vnd.openxmlformats-officedocument.presentationml.slide+xml"/>
  <Override PartName="/ppt/slides/slide215.xml" ContentType="application/vnd.openxmlformats-officedocument.presentationml.slide+xml"/>
  <Override PartName="/ppt/slides/slide216.xml" ContentType="application/vnd.openxmlformats-officedocument.presentationml.slide+xml"/>
  <Override PartName="/ppt/slides/slide217.xml" ContentType="application/vnd.openxmlformats-officedocument.presentationml.slide+xml"/>
  <Override PartName="/ppt/slides/slide218.xml" ContentType="application/vnd.openxmlformats-officedocument.presentationml.slide+xml"/>
  <Override PartName="/ppt/slides/slide219.xml" ContentType="application/vnd.openxmlformats-officedocument.presentationml.slide+xml"/>
  <Override PartName="/ppt/slides/slide220.xml" ContentType="application/vnd.openxmlformats-officedocument.presentationml.slide+xml"/>
  <Override PartName="/ppt/slides/slide221.xml" ContentType="application/vnd.openxmlformats-officedocument.presentationml.slide+xml"/>
  <Override PartName="/ppt/slides/slide222.xml" ContentType="application/vnd.openxmlformats-officedocument.presentationml.slide+xml"/>
  <Override PartName="/ppt/slides/slide223.xml" ContentType="application/vnd.openxmlformats-officedocument.presentationml.slide+xml"/>
  <Override PartName="/ppt/slides/slide224.xml" ContentType="application/vnd.openxmlformats-officedocument.presentationml.slide+xml"/>
  <Override PartName="/ppt/slides/slide225.xml" ContentType="application/vnd.openxmlformats-officedocument.presentationml.slide+xml"/>
  <Override PartName="/ppt/slides/slide226.xml" ContentType="application/vnd.openxmlformats-officedocument.presentationml.slide+xml"/>
  <Override PartName="/ppt/slides/slide227.xml" ContentType="application/vnd.openxmlformats-officedocument.presentationml.slide+xml"/>
  <Override PartName="/ppt/slides/slide228.xml" ContentType="application/vnd.openxmlformats-officedocument.presentationml.slide+xml"/>
  <Override PartName="/ppt/slides/slide229.xml" ContentType="application/vnd.openxmlformats-officedocument.presentationml.slide+xml"/>
  <Override PartName="/ppt/slides/slide230.xml" ContentType="application/vnd.openxmlformats-officedocument.presentationml.slide+xml"/>
  <Override PartName="/ppt/slides/slide231.xml" ContentType="application/vnd.openxmlformats-officedocument.presentationml.slide+xml"/>
  <Override PartName="/ppt/slides/slide232.xml" ContentType="application/vnd.openxmlformats-officedocument.presentationml.slide+xml"/>
  <Override PartName="/ppt/slides/slide233.xml" ContentType="application/vnd.openxmlformats-officedocument.presentationml.slide+xml"/>
  <Override PartName="/ppt/slides/slide234.xml" ContentType="application/vnd.openxmlformats-officedocument.presentationml.slide+xml"/>
  <Override PartName="/ppt/slides/slide235.xml" ContentType="application/vnd.openxmlformats-officedocument.presentationml.slide+xml"/>
  <Override PartName="/ppt/slides/slide236.xml" ContentType="application/vnd.openxmlformats-officedocument.presentationml.slide+xml"/>
  <Override PartName="/ppt/slides/slide237.xml" ContentType="application/vnd.openxmlformats-officedocument.presentationml.slide+xml"/>
  <Override PartName="/ppt/slides/slide238.xml" ContentType="application/vnd.openxmlformats-officedocument.presentationml.slide+xml"/>
  <Override PartName="/ppt/slides/slide239.xml" ContentType="application/vnd.openxmlformats-officedocument.presentationml.slide+xml"/>
  <Override PartName="/ppt/slides/slide240.xml" ContentType="application/vnd.openxmlformats-officedocument.presentationml.slide+xml"/>
  <Override PartName="/ppt/slides/slide241.xml" ContentType="application/vnd.openxmlformats-officedocument.presentationml.slide+xml"/>
  <Override PartName="/ppt/slides/slide242.xml" ContentType="application/vnd.openxmlformats-officedocument.presentationml.slide+xml"/>
  <Override PartName="/ppt/slides/slide243.xml" ContentType="application/vnd.openxmlformats-officedocument.presentationml.slide+xml"/>
  <Override PartName="/ppt/slides/slide24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Override2.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ink/ink1.xml" ContentType="application/inkml+xml"/>
  <Override PartName="/ppt/ink/ink2.xml" ContentType="application/inkml+xml"/>
  <Override PartName="/ppt/ink/ink3.xml" ContentType="application/inkml+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ink/ink4.xml" ContentType="application/inkml+xml"/>
  <Override PartName="/ppt/ink/ink5.xml" ContentType="application/inkml+xml"/>
  <Override PartName="/ppt/ink/ink6.xml" ContentType="application/inkml+xml"/>
  <Override PartName="/ppt/ink/ink7.xml" ContentType="application/inkml+xml"/>
  <Override PartName="/ppt/ink/ink8.xml" ContentType="application/inkml+xml"/>
  <Override PartName="/ppt/ink/ink9.xml" ContentType="application/inkml+xml"/>
  <Override PartName="/ppt/ink/ink10.xml" ContentType="application/inkml+xml"/>
  <Override PartName="/ppt/ink/ink11.xml" ContentType="application/inkml+xml"/>
  <Override PartName="/ppt/ink/ink12.xml" ContentType="application/inkml+xml"/>
  <Override PartName="/ppt/ink/ink13.xml" ContentType="application/inkml+xml"/>
  <Override PartName="/ppt/ink/ink14.xml" ContentType="application/inkml+xml"/>
  <Override PartName="/ppt/ink/ink15.xml" ContentType="application/inkml+xml"/>
  <Override PartName="/ppt/ink/ink16.xml" ContentType="application/inkml+xml"/>
  <Override PartName="/ppt/ink/ink17.xml" ContentType="application/inkml+xml"/>
  <Override PartName="/ppt/ink/ink18.xml" ContentType="application/inkml+xml"/>
  <Override PartName="/ppt/ink/ink19.xml" ContentType="application/inkml+xml"/>
  <Override PartName="/ppt/ink/ink20.xml" ContentType="application/inkml+xml"/>
  <Override PartName="/ppt/ink/ink21.xml" ContentType="application/inkml+xml"/>
  <Override PartName="/ppt/ink/ink22.xml" ContentType="application/inkml+xml"/>
  <Override PartName="/ppt/ink/ink23.xml" ContentType="application/inkml+xml"/>
  <Override PartName="/ppt/ink/ink24.xml" ContentType="application/inkml+xml"/>
  <Override PartName="/ppt/ink/ink25.xml" ContentType="application/inkml+xml"/>
  <Override PartName="/ppt/ink/ink26.xml" ContentType="application/inkml+xml"/>
  <Override PartName="/ppt/ink/ink27.xml" ContentType="application/inkml+xml"/>
  <Override PartName="/ppt/ink/ink28.xml" ContentType="application/inkml+xml"/>
  <Override PartName="/ppt/ink/ink29.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5" r:id="rId1"/>
  </p:sldMasterIdLst>
  <p:notesMasterIdLst>
    <p:notesMasterId r:id="rId246"/>
  </p:notesMasterIdLst>
  <p:sldIdLst>
    <p:sldId id="256" r:id="rId2"/>
    <p:sldId id="261" r:id="rId3"/>
    <p:sldId id="404" r:id="rId4"/>
    <p:sldId id="257" r:id="rId5"/>
    <p:sldId id="265" r:id="rId6"/>
    <p:sldId id="262" r:id="rId7"/>
    <p:sldId id="259" r:id="rId8"/>
    <p:sldId id="263" r:id="rId9"/>
    <p:sldId id="266" r:id="rId10"/>
    <p:sldId id="267" r:id="rId11"/>
    <p:sldId id="278" r:id="rId12"/>
    <p:sldId id="609" r:id="rId13"/>
    <p:sldId id="406" r:id="rId14"/>
    <p:sldId id="385" r:id="rId15"/>
    <p:sldId id="271" r:id="rId16"/>
    <p:sldId id="273" r:id="rId17"/>
    <p:sldId id="275" r:id="rId18"/>
    <p:sldId id="407" r:id="rId19"/>
    <p:sldId id="276" r:id="rId20"/>
    <p:sldId id="287" r:id="rId21"/>
    <p:sldId id="288" r:id="rId22"/>
    <p:sldId id="289" r:id="rId23"/>
    <p:sldId id="290" r:id="rId24"/>
    <p:sldId id="292" r:id="rId25"/>
    <p:sldId id="279" r:id="rId26"/>
    <p:sldId id="386" r:id="rId27"/>
    <p:sldId id="408" r:id="rId28"/>
    <p:sldId id="387" r:id="rId29"/>
    <p:sldId id="296" r:id="rId30"/>
    <p:sldId id="388" r:id="rId31"/>
    <p:sldId id="389" r:id="rId32"/>
    <p:sldId id="335" r:id="rId33"/>
    <p:sldId id="336" r:id="rId34"/>
    <p:sldId id="338" r:id="rId35"/>
    <p:sldId id="339" r:id="rId36"/>
    <p:sldId id="340" r:id="rId37"/>
    <p:sldId id="341" r:id="rId38"/>
    <p:sldId id="342" r:id="rId39"/>
    <p:sldId id="343" r:id="rId40"/>
    <p:sldId id="390" r:id="rId41"/>
    <p:sldId id="301" r:id="rId42"/>
    <p:sldId id="303" r:id="rId43"/>
    <p:sldId id="348" r:id="rId44"/>
    <p:sldId id="305" r:id="rId45"/>
    <p:sldId id="306" r:id="rId46"/>
    <p:sldId id="307" r:id="rId47"/>
    <p:sldId id="391" r:id="rId48"/>
    <p:sldId id="392" r:id="rId49"/>
    <p:sldId id="409" r:id="rId50"/>
    <p:sldId id="315" r:id="rId51"/>
    <p:sldId id="318" r:id="rId52"/>
    <p:sldId id="322" r:id="rId53"/>
    <p:sldId id="393" r:id="rId54"/>
    <p:sldId id="410" r:id="rId55"/>
    <p:sldId id="330" r:id="rId56"/>
    <p:sldId id="395" r:id="rId57"/>
    <p:sldId id="396" r:id="rId58"/>
    <p:sldId id="397" r:id="rId59"/>
    <p:sldId id="411" r:id="rId60"/>
    <p:sldId id="412" r:id="rId61"/>
    <p:sldId id="413" r:id="rId62"/>
    <p:sldId id="414" r:id="rId63"/>
    <p:sldId id="415" r:id="rId64"/>
    <p:sldId id="416" r:id="rId65"/>
    <p:sldId id="417" r:id="rId66"/>
    <p:sldId id="418" r:id="rId67"/>
    <p:sldId id="419" r:id="rId68"/>
    <p:sldId id="420" r:id="rId69"/>
    <p:sldId id="421" r:id="rId70"/>
    <p:sldId id="422" r:id="rId71"/>
    <p:sldId id="423" r:id="rId72"/>
    <p:sldId id="424" r:id="rId73"/>
    <p:sldId id="425" r:id="rId74"/>
    <p:sldId id="426" r:id="rId75"/>
    <p:sldId id="427" r:id="rId76"/>
    <p:sldId id="429" r:id="rId77"/>
    <p:sldId id="428" r:id="rId78"/>
    <p:sldId id="430" r:id="rId79"/>
    <p:sldId id="431" r:id="rId80"/>
    <p:sldId id="432" r:id="rId81"/>
    <p:sldId id="433" r:id="rId82"/>
    <p:sldId id="434" r:id="rId83"/>
    <p:sldId id="435" r:id="rId84"/>
    <p:sldId id="436" r:id="rId85"/>
    <p:sldId id="437" r:id="rId86"/>
    <p:sldId id="438" r:id="rId87"/>
    <p:sldId id="442" r:id="rId88"/>
    <p:sldId id="439" r:id="rId89"/>
    <p:sldId id="440" r:id="rId90"/>
    <p:sldId id="441" r:id="rId91"/>
    <p:sldId id="443" r:id="rId92"/>
    <p:sldId id="445" r:id="rId93"/>
    <p:sldId id="444" r:id="rId94"/>
    <p:sldId id="449" r:id="rId95"/>
    <p:sldId id="447" r:id="rId96"/>
    <p:sldId id="448" r:id="rId97"/>
    <p:sldId id="450" r:id="rId98"/>
    <p:sldId id="451" r:id="rId99"/>
    <p:sldId id="452" r:id="rId100"/>
    <p:sldId id="453" r:id="rId101"/>
    <p:sldId id="454" r:id="rId102"/>
    <p:sldId id="460" r:id="rId103"/>
    <p:sldId id="458" r:id="rId104"/>
    <p:sldId id="455" r:id="rId105"/>
    <p:sldId id="461" r:id="rId106"/>
    <p:sldId id="462" r:id="rId107"/>
    <p:sldId id="463" r:id="rId108"/>
    <p:sldId id="464" r:id="rId109"/>
    <p:sldId id="465" r:id="rId110"/>
    <p:sldId id="466" r:id="rId111"/>
    <p:sldId id="467" r:id="rId112"/>
    <p:sldId id="456" r:id="rId113"/>
    <p:sldId id="457" r:id="rId114"/>
    <p:sldId id="468" r:id="rId115"/>
    <p:sldId id="469" r:id="rId116"/>
    <p:sldId id="470" r:id="rId117"/>
    <p:sldId id="471" r:id="rId118"/>
    <p:sldId id="472" r:id="rId119"/>
    <p:sldId id="473" r:id="rId120"/>
    <p:sldId id="474" r:id="rId121"/>
    <p:sldId id="475" r:id="rId122"/>
    <p:sldId id="476" r:id="rId123"/>
    <p:sldId id="480" r:id="rId124"/>
    <p:sldId id="481" r:id="rId125"/>
    <p:sldId id="477" r:id="rId126"/>
    <p:sldId id="478" r:id="rId127"/>
    <p:sldId id="479" r:id="rId128"/>
    <p:sldId id="482" r:id="rId129"/>
    <p:sldId id="483" r:id="rId130"/>
    <p:sldId id="484" r:id="rId131"/>
    <p:sldId id="485" r:id="rId132"/>
    <p:sldId id="486" r:id="rId133"/>
    <p:sldId id="487" r:id="rId134"/>
    <p:sldId id="488" r:id="rId135"/>
    <p:sldId id="489" r:id="rId136"/>
    <p:sldId id="490" r:id="rId137"/>
    <p:sldId id="492" r:id="rId138"/>
    <p:sldId id="491" r:id="rId139"/>
    <p:sldId id="501" r:id="rId140"/>
    <p:sldId id="493" r:id="rId141"/>
    <p:sldId id="494" r:id="rId142"/>
    <p:sldId id="495" r:id="rId143"/>
    <p:sldId id="496" r:id="rId144"/>
    <p:sldId id="497" r:id="rId145"/>
    <p:sldId id="498" r:id="rId146"/>
    <p:sldId id="499" r:id="rId147"/>
    <p:sldId id="500" r:id="rId148"/>
    <p:sldId id="502" r:id="rId149"/>
    <p:sldId id="503" r:id="rId150"/>
    <p:sldId id="504" r:id="rId151"/>
    <p:sldId id="505" r:id="rId152"/>
    <p:sldId id="507" r:id="rId153"/>
    <p:sldId id="508" r:id="rId154"/>
    <p:sldId id="509" r:id="rId155"/>
    <p:sldId id="510" r:id="rId156"/>
    <p:sldId id="511" r:id="rId157"/>
    <p:sldId id="512" r:id="rId158"/>
    <p:sldId id="513" r:id="rId159"/>
    <p:sldId id="514" r:id="rId160"/>
    <p:sldId id="515" r:id="rId161"/>
    <p:sldId id="516" r:id="rId162"/>
    <p:sldId id="517" r:id="rId163"/>
    <p:sldId id="603" r:id="rId164"/>
    <p:sldId id="604" r:id="rId165"/>
    <p:sldId id="608" r:id="rId166"/>
    <p:sldId id="605" r:id="rId167"/>
    <p:sldId id="606" r:id="rId168"/>
    <p:sldId id="518" r:id="rId169"/>
    <p:sldId id="520" r:id="rId170"/>
    <p:sldId id="521" r:id="rId171"/>
    <p:sldId id="522" r:id="rId172"/>
    <p:sldId id="523" r:id="rId173"/>
    <p:sldId id="524" r:id="rId174"/>
    <p:sldId id="525" r:id="rId175"/>
    <p:sldId id="526" r:id="rId176"/>
    <p:sldId id="542" r:id="rId177"/>
    <p:sldId id="543" r:id="rId178"/>
    <p:sldId id="528" r:id="rId179"/>
    <p:sldId id="529" r:id="rId180"/>
    <p:sldId id="544" r:id="rId181"/>
    <p:sldId id="545" r:id="rId182"/>
    <p:sldId id="546" r:id="rId183"/>
    <p:sldId id="531" r:id="rId184"/>
    <p:sldId id="547" r:id="rId185"/>
    <p:sldId id="548" r:id="rId186"/>
    <p:sldId id="549" r:id="rId187"/>
    <p:sldId id="538" r:id="rId188"/>
    <p:sldId id="539" r:id="rId189"/>
    <p:sldId id="536" r:id="rId190"/>
    <p:sldId id="537" r:id="rId191"/>
    <p:sldId id="541" r:id="rId192"/>
    <p:sldId id="540" r:id="rId193"/>
    <p:sldId id="551" r:id="rId194"/>
    <p:sldId id="550" r:id="rId195"/>
    <p:sldId id="552" r:id="rId196"/>
    <p:sldId id="553" r:id="rId197"/>
    <p:sldId id="554" r:id="rId198"/>
    <p:sldId id="555" r:id="rId199"/>
    <p:sldId id="556" r:id="rId200"/>
    <p:sldId id="557" r:id="rId201"/>
    <p:sldId id="558" r:id="rId202"/>
    <p:sldId id="559" r:id="rId203"/>
    <p:sldId id="564" r:id="rId204"/>
    <p:sldId id="560" r:id="rId205"/>
    <p:sldId id="561" r:id="rId206"/>
    <p:sldId id="562" r:id="rId207"/>
    <p:sldId id="563" r:id="rId208"/>
    <p:sldId id="565" r:id="rId209"/>
    <p:sldId id="566" r:id="rId210"/>
    <p:sldId id="567" r:id="rId211"/>
    <p:sldId id="568" r:id="rId212"/>
    <p:sldId id="602" r:id="rId213"/>
    <p:sldId id="569" r:id="rId214"/>
    <p:sldId id="570" r:id="rId215"/>
    <p:sldId id="571" r:id="rId216"/>
    <p:sldId id="572" r:id="rId217"/>
    <p:sldId id="573" r:id="rId218"/>
    <p:sldId id="574" r:id="rId219"/>
    <p:sldId id="575" r:id="rId220"/>
    <p:sldId id="576" r:id="rId221"/>
    <p:sldId id="577" r:id="rId222"/>
    <p:sldId id="578" r:id="rId223"/>
    <p:sldId id="580" r:id="rId224"/>
    <p:sldId id="581" r:id="rId225"/>
    <p:sldId id="582" r:id="rId226"/>
    <p:sldId id="583" r:id="rId227"/>
    <p:sldId id="584" r:id="rId228"/>
    <p:sldId id="585" r:id="rId229"/>
    <p:sldId id="586" r:id="rId230"/>
    <p:sldId id="587" r:id="rId231"/>
    <p:sldId id="588" r:id="rId232"/>
    <p:sldId id="589" r:id="rId233"/>
    <p:sldId id="590" r:id="rId234"/>
    <p:sldId id="591" r:id="rId235"/>
    <p:sldId id="592" r:id="rId236"/>
    <p:sldId id="593" r:id="rId237"/>
    <p:sldId id="594" r:id="rId238"/>
    <p:sldId id="595" r:id="rId239"/>
    <p:sldId id="596" r:id="rId240"/>
    <p:sldId id="597" r:id="rId241"/>
    <p:sldId id="598" r:id="rId242"/>
    <p:sldId id="599" r:id="rId243"/>
    <p:sldId id="600" r:id="rId244"/>
    <p:sldId id="601" r:id="rId245"/>
  </p:sldIdLst>
  <p:sldSz cx="9144000" cy="6858000" type="screen4x3"/>
  <p:notesSz cx="6645275" cy="9777413"/>
  <p:defaultTextStyle>
    <a:defPPr>
      <a:defRPr lang="ar-SA"/>
    </a:defPPr>
    <a:lvl1pPr algn="r" rtl="1" fontAlgn="base">
      <a:spcBef>
        <a:spcPct val="0"/>
      </a:spcBef>
      <a:spcAft>
        <a:spcPct val="0"/>
      </a:spcAft>
      <a:defRPr kern="1200">
        <a:solidFill>
          <a:schemeClr val="tx1"/>
        </a:solidFill>
        <a:latin typeface="Tahoma" pitchFamily="34" charset="0"/>
        <a:ea typeface="+mn-ea"/>
        <a:cs typeface="Arial" pitchFamily="34" charset="0"/>
      </a:defRPr>
    </a:lvl1pPr>
    <a:lvl2pPr marL="457200" algn="r" rtl="1" fontAlgn="base">
      <a:spcBef>
        <a:spcPct val="0"/>
      </a:spcBef>
      <a:spcAft>
        <a:spcPct val="0"/>
      </a:spcAft>
      <a:defRPr kern="1200">
        <a:solidFill>
          <a:schemeClr val="tx1"/>
        </a:solidFill>
        <a:latin typeface="Tahoma" pitchFamily="34" charset="0"/>
        <a:ea typeface="+mn-ea"/>
        <a:cs typeface="Arial" pitchFamily="34" charset="0"/>
      </a:defRPr>
    </a:lvl2pPr>
    <a:lvl3pPr marL="914400" algn="r" rtl="1" fontAlgn="base">
      <a:spcBef>
        <a:spcPct val="0"/>
      </a:spcBef>
      <a:spcAft>
        <a:spcPct val="0"/>
      </a:spcAft>
      <a:defRPr kern="1200">
        <a:solidFill>
          <a:schemeClr val="tx1"/>
        </a:solidFill>
        <a:latin typeface="Tahoma" pitchFamily="34" charset="0"/>
        <a:ea typeface="+mn-ea"/>
        <a:cs typeface="Arial" pitchFamily="34" charset="0"/>
      </a:defRPr>
    </a:lvl3pPr>
    <a:lvl4pPr marL="1371600" algn="r" rtl="1" fontAlgn="base">
      <a:spcBef>
        <a:spcPct val="0"/>
      </a:spcBef>
      <a:spcAft>
        <a:spcPct val="0"/>
      </a:spcAft>
      <a:defRPr kern="1200">
        <a:solidFill>
          <a:schemeClr val="tx1"/>
        </a:solidFill>
        <a:latin typeface="Tahoma" pitchFamily="34" charset="0"/>
        <a:ea typeface="+mn-ea"/>
        <a:cs typeface="Arial" pitchFamily="34" charset="0"/>
      </a:defRPr>
    </a:lvl4pPr>
    <a:lvl5pPr marL="1828800" algn="r" rtl="1" fontAlgn="base">
      <a:spcBef>
        <a:spcPct val="0"/>
      </a:spcBef>
      <a:spcAft>
        <a:spcPct val="0"/>
      </a:spcAft>
      <a:defRPr kern="1200">
        <a:solidFill>
          <a:schemeClr val="tx1"/>
        </a:solidFill>
        <a:latin typeface="Tahoma" pitchFamily="34" charset="0"/>
        <a:ea typeface="+mn-ea"/>
        <a:cs typeface="Arial" pitchFamily="34" charset="0"/>
      </a:defRPr>
    </a:lvl5pPr>
    <a:lvl6pPr marL="2286000" algn="l" defTabSz="914400" rtl="0" eaLnBrk="1" latinLnBrk="0" hangingPunct="1">
      <a:defRPr kern="1200">
        <a:solidFill>
          <a:schemeClr val="tx1"/>
        </a:solidFill>
        <a:latin typeface="Tahoma" pitchFamily="34" charset="0"/>
        <a:ea typeface="+mn-ea"/>
        <a:cs typeface="Arial" pitchFamily="34" charset="0"/>
      </a:defRPr>
    </a:lvl6pPr>
    <a:lvl7pPr marL="2743200" algn="l" defTabSz="914400" rtl="0" eaLnBrk="1" latinLnBrk="0" hangingPunct="1">
      <a:defRPr kern="1200">
        <a:solidFill>
          <a:schemeClr val="tx1"/>
        </a:solidFill>
        <a:latin typeface="Tahoma" pitchFamily="34" charset="0"/>
        <a:ea typeface="+mn-ea"/>
        <a:cs typeface="Arial" pitchFamily="34" charset="0"/>
      </a:defRPr>
    </a:lvl7pPr>
    <a:lvl8pPr marL="3200400" algn="l" defTabSz="914400" rtl="0" eaLnBrk="1" latinLnBrk="0" hangingPunct="1">
      <a:defRPr kern="1200">
        <a:solidFill>
          <a:schemeClr val="tx1"/>
        </a:solidFill>
        <a:latin typeface="Tahoma" pitchFamily="34" charset="0"/>
        <a:ea typeface="+mn-ea"/>
        <a:cs typeface="Arial" pitchFamily="34" charset="0"/>
      </a:defRPr>
    </a:lvl8pPr>
    <a:lvl9pPr marL="3657600" algn="l" defTabSz="914400" rtl="0" eaLnBrk="1" latinLnBrk="0" hangingPunct="1">
      <a:defRPr kern="1200">
        <a:solidFill>
          <a:schemeClr val="tx1"/>
        </a:solidFill>
        <a:latin typeface="Tahoma" pitchFamily="34" charset="0"/>
        <a:ea typeface="+mn-ea"/>
        <a:cs typeface="Arial"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6600"/>
    <a:srgbClr val="5E9EFF"/>
    <a:srgbClr val="D60093"/>
    <a:srgbClr val="9900CC"/>
    <a:srgbClr val="800000"/>
    <a:srgbClr val="FF00FF"/>
    <a:srgbClr val="FF0066"/>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074" autoAdjust="0"/>
    <p:restoredTop sz="90845" autoAdjust="0"/>
  </p:normalViewPr>
  <p:slideViewPr>
    <p:cSldViewPr>
      <p:cViewPr>
        <p:scale>
          <a:sx n="70" d="100"/>
          <a:sy n="70" d="100"/>
        </p:scale>
        <p:origin x="-1242" y="-1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7290"/>
    </p:cViewPr>
  </p:sorterViewPr>
  <p:gridSpacing cx="76200" cy="76200"/>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63" Type="http://schemas.openxmlformats.org/officeDocument/2006/relationships/slide" Target="slides/slide62.xml"/><Relationship Id="rId84" Type="http://schemas.openxmlformats.org/officeDocument/2006/relationships/slide" Target="slides/slide83.xml"/><Relationship Id="rId138" Type="http://schemas.openxmlformats.org/officeDocument/2006/relationships/slide" Target="slides/slide137.xml"/><Relationship Id="rId159" Type="http://schemas.openxmlformats.org/officeDocument/2006/relationships/slide" Target="slides/slide158.xml"/><Relationship Id="rId170" Type="http://schemas.openxmlformats.org/officeDocument/2006/relationships/slide" Target="slides/slide169.xml"/><Relationship Id="rId191" Type="http://schemas.openxmlformats.org/officeDocument/2006/relationships/slide" Target="slides/slide190.xml"/><Relationship Id="rId205" Type="http://schemas.openxmlformats.org/officeDocument/2006/relationships/slide" Target="slides/slide204.xml"/><Relationship Id="rId226" Type="http://schemas.openxmlformats.org/officeDocument/2006/relationships/slide" Target="slides/slide225.xml"/><Relationship Id="rId247" Type="http://schemas.openxmlformats.org/officeDocument/2006/relationships/presProps" Target="presProps.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53" Type="http://schemas.openxmlformats.org/officeDocument/2006/relationships/slide" Target="slides/slide52.xml"/><Relationship Id="rId74" Type="http://schemas.openxmlformats.org/officeDocument/2006/relationships/slide" Target="slides/slide73.xml"/><Relationship Id="rId128" Type="http://schemas.openxmlformats.org/officeDocument/2006/relationships/slide" Target="slides/slide127.xml"/><Relationship Id="rId149" Type="http://schemas.openxmlformats.org/officeDocument/2006/relationships/slide" Target="slides/slide148.xml"/><Relationship Id="rId5" Type="http://schemas.openxmlformats.org/officeDocument/2006/relationships/slide" Target="slides/slide4.xml"/><Relationship Id="rId95" Type="http://schemas.openxmlformats.org/officeDocument/2006/relationships/slide" Target="slides/slide94.xml"/><Relationship Id="rId160" Type="http://schemas.openxmlformats.org/officeDocument/2006/relationships/slide" Target="slides/slide159.xml"/><Relationship Id="rId181" Type="http://schemas.openxmlformats.org/officeDocument/2006/relationships/slide" Target="slides/slide180.xml"/><Relationship Id="rId216" Type="http://schemas.openxmlformats.org/officeDocument/2006/relationships/slide" Target="slides/slide215.xml"/><Relationship Id="rId237" Type="http://schemas.openxmlformats.org/officeDocument/2006/relationships/slide" Target="slides/slide236.xml"/><Relationship Id="rId22" Type="http://schemas.openxmlformats.org/officeDocument/2006/relationships/slide" Target="slides/slide21.xml"/><Relationship Id="rId43" Type="http://schemas.openxmlformats.org/officeDocument/2006/relationships/slide" Target="slides/slide42.xml"/><Relationship Id="rId64" Type="http://schemas.openxmlformats.org/officeDocument/2006/relationships/slide" Target="slides/slide63.xml"/><Relationship Id="rId118" Type="http://schemas.openxmlformats.org/officeDocument/2006/relationships/slide" Target="slides/slide117.xml"/><Relationship Id="rId139" Type="http://schemas.openxmlformats.org/officeDocument/2006/relationships/slide" Target="slides/slide138.xml"/><Relationship Id="rId85" Type="http://schemas.openxmlformats.org/officeDocument/2006/relationships/slide" Target="slides/slide84.xml"/><Relationship Id="rId150" Type="http://schemas.openxmlformats.org/officeDocument/2006/relationships/slide" Target="slides/slide149.xml"/><Relationship Id="rId171" Type="http://schemas.openxmlformats.org/officeDocument/2006/relationships/slide" Target="slides/slide170.xml"/><Relationship Id="rId192" Type="http://schemas.openxmlformats.org/officeDocument/2006/relationships/slide" Target="slides/slide191.xml"/><Relationship Id="rId206" Type="http://schemas.openxmlformats.org/officeDocument/2006/relationships/slide" Target="slides/slide205.xml"/><Relationship Id="rId227" Type="http://schemas.openxmlformats.org/officeDocument/2006/relationships/slide" Target="slides/slide226.xml"/><Relationship Id="rId248" Type="http://schemas.openxmlformats.org/officeDocument/2006/relationships/viewProps" Target="viewProps.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217" Type="http://schemas.openxmlformats.org/officeDocument/2006/relationships/slide" Target="slides/slide216.xml"/><Relationship Id="rId1" Type="http://schemas.openxmlformats.org/officeDocument/2006/relationships/slideMaster" Target="slideMasters/slideMaster1.xml"/><Relationship Id="rId6" Type="http://schemas.openxmlformats.org/officeDocument/2006/relationships/slide" Target="slides/slide5.xml"/><Relationship Id="rId212" Type="http://schemas.openxmlformats.org/officeDocument/2006/relationships/slide" Target="slides/slide211.xml"/><Relationship Id="rId233" Type="http://schemas.openxmlformats.org/officeDocument/2006/relationships/slide" Target="slides/slide232.xml"/><Relationship Id="rId238" Type="http://schemas.openxmlformats.org/officeDocument/2006/relationships/slide" Target="slides/slide237.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slide" Target="slides/slide197.xml"/><Relationship Id="rId172" Type="http://schemas.openxmlformats.org/officeDocument/2006/relationships/slide" Target="slides/slide171.xml"/><Relationship Id="rId193" Type="http://schemas.openxmlformats.org/officeDocument/2006/relationships/slide" Target="slides/slide192.xml"/><Relationship Id="rId202" Type="http://schemas.openxmlformats.org/officeDocument/2006/relationships/slide" Target="slides/slide201.xml"/><Relationship Id="rId207" Type="http://schemas.openxmlformats.org/officeDocument/2006/relationships/slide" Target="slides/slide206.xml"/><Relationship Id="rId223" Type="http://schemas.openxmlformats.org/officeDocument/2006/relationships/slide" Target="slides/slide222.xml"/><Relationship Id="rId228" Type="http://schemas.openxmlformats.org/officeDocument/2006/relationships/slide" Target="slides/slide227.xml"/><Relationship Id="rId244" Type="http://schemas.openxmlformats.org/officeDocument/2006/relationships/slide" Target="slides/slide243.xml"/><Relationship Id="rId249" Type="http://schemas.openxmlformats.org/officeDocument/2006/relationships/theme" Target="theme/theme1.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13" Type="http://schemas.openxmlformats.org/officeDocument/2006/relationships/slide" Target="slides/slide212.xml"/><Relationship Id="rId218" Type="http://schemas.openxmlformats.org/officeDocument/2006/relationships/slide" Target="slides/slide217.xml"/><Relationship Id="rId234" Type="http://schemas.openxmlformats.org/officeDocument/2006/relationships/slide" Target="slides/slide233.xml"/><Relationship Id="rId239" Type="http://schemas.openxmlformats.org/officeDocument/2006/relationships/slide" Target="slides/slide238.xml"/><Relationship Id="rId2" Type="http://schemas.openxmlformats.org/officeDocument/2006/relationships/slide" Target="slides/slide1.xml"/><Relationship Id="rId29" Type="http://schemas.openxmlformats.org/officeDocument/2006/relationships/slide" Target="slides/slide28.xml"/><Relationship Id="rId250" Type="http://schemas.openxmlformats.org/officeDocument/2006/relationships/tableStyles" Target="tableStyles.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slide" Target="slides/slide193.xml"/><Relationship Id="rId199" Type="http://schemas.openxmlformats.org/officeDocument/2006/relationships/slide" Target="slides/slide198.xml"/><Relationship Id="rId203" Type="http://schemas.openxmlformats.org/officeDocument/2006/relationships/slide" Target="slides/slide202.xml"/><Relationship Id="rId208" Type="http://schemas.openxmlformats.org/officeDocument/2006/relationships/slide" Target="slides/slide207.xml"/><Relationship Id="rId229" Type="http://schemas.openxmlformats.org/officeDocument/2006/relationships/slide" Target="slides/slide228.xml"/><Relationship Id="rId19" Type="http://schemas.openxmlformats.org/officeDocument/2006/relationships/slide" Target="slides/slide18.xml"/><Relationship Id="rId224" Type="http://schemas.openxmlformats.org/officeDocument/2006/relationships/slide" Target="slides/slide223.xml"/><Relationship Id="rId240" Type="http://schemas.openxmlformats.org/officeDocument/2006/relationships/slide" Target="slides/slide239.xml"/><Relationship Id="rId245" Type="http://schemas.openxmlformats.org/officeDocument/2006/relationships/slide" Target="slides/slide244.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219" Type="http://schemas.openxmlformats.org/officeDocument/2006/relationships/slide" Target="slides/slide218.xml"/><Relationship Id="rId3" Type="http://schemas.openxmlformats.org/officeDocument/2006/relationships/slide" Target="slides/slide2.xml"/><Relationship Id="rId214" Type="http://schemas.openxmlformats.org/officeDocument/2006/relationships/slide" Target="slides/slide213.xml"/><Relationship Id="rId230" Type="http://schemas.openxmlformats.org/officeDocument/2006/relationships/slide" Target="slides/slide229.xml"/><Relationship Id="rId235" Type="http://schemas.openxmlformats.org/officeDocument/2006/relationships/slide" Target="slides/slide234.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slide" Target="slides/slide194.xml"/><Relationship Id="rId209" Type="http://schemas.openxmlformats.org/officeDocument/2006/relationships/slide" Target="slides/slide208.xml"/><Relationship Id="rId190" Type="http://schemas.openxmlformats.org/officeDocument/2006/relationships/slide" Target="slides/slide189.xml"/><Relationship Id="rId204" Type="http://schemas.openxmlformats.org/officeDocument/2006/relationships/slide" Target="slides/slide203.xml"/><Relationship Id="rId220" Type="http://schemas.openxmlformats.org/officeDocument/2006/relationships/slide" Target="slides/slide219.xml"/><Relationship Id="rId225" Type="http://schemas.openxmlformats.org/officeDocument/2006/relationships/slide" Target="slides/slide224.xml"/><Relationship Id="rId241" Type="http://schemas.openxmlformats.org/officeDocument/2006/relationships/slide" Target="slides/slide240.xml"/><Relationship Id="rId246" Type="http://schemas.openxmlformats.org/officeDocument/2006/relationships/notesMaster" Target="notesMasters/notesMaster1.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10" Type="http://schemas.openxmlformats.org/officeDocument/2006/relationships/slide" Target="slides/slide209.xml"/><Relationship Id="rId215" Type="http://schemas.openxmlformats.org/officeDocument/2006/relationships/slide" Target="slides/slide214.xml"/><Relationship Id="rId236" Type="http://schemas.openxmlformats.org/officeDocument/2006/relationships/slide" Target="slides/slide235.xml"/><Relationship Id="rId26" Type="http://schemas.openxmlformats.org/officeDocument/2006/relationships/slide" Target="slides/slide25.xml"/><Relationship Id="rId231" Type="http://schemas.openxmlformats.org/officeDocument/2006/relationships/slide" Target="slides/slide230.xml"/><Relationship Id="rId47" Type="http://schemas.openxmlformats.org/officeDocument/2006/relationships/slide" Target="slides/slide46.xml"/><Relationship Id="rId68" Type="http://schemas.openxmlformats.org/officeDocument/2006/relationships/slide" Target="slides/slide67.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54" Type="http://schemas.openxmlformats.org/officeDocument/2006/relationships/slide" Target="slides/slide153.xml"/><Relationship Id="rId175" Type="http://schemas.openxmlformats.org/officeDocument/2006/relationships/slide" Target="slides/slide174.xml"/><Relationship Id="rId196" Type="http://schemas.openxmlformats.org/officeDocument/2006/relationships/slide" Target="slides/slide195.xml"/><Relationship Id="rId200" Type="http://schemas.openxmlformats.org/officeDocument/2006/relationships/slide" Target="slides/slide199.xml"/><Relationship Id="rId16" Type="http://schemas.openxmlformats.org/officeDocument/2006/relationships/slide" Target="slides/slide15.xml"/><Relationship Id="rId221" Type="http://schemas.openxmlformats.org/officeDocument/2006/relationships/slide" Target="slides/slide220.xml"/><Relationship Id="rId242" Type="http://schemas.openxmlformats.org/officeDocument/2006/relationships/slide" Target="slides/slide241.xml"/><Relationship Id="rId37" Type="http://schemas.openxmlformats.org/officeDocument/2006/relationships/slide" Target="slides/slide36.xml"/><Relationship Id="rId58" Type="http://schemas.openxmlformats.org/officeDocument/2006/relationships/slide" Target="slides/slide57.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44" Type="http://schemas.openxmlformats.org/officeDocument/2006/relationships/slide" Target="slides/slide143.xml"/><Relationship Id="rId90" Type="http://schemas.openxmlformats.org/officeDocument/2006/relationships/slide" Target="slides/slide89.xml"/><Relationship Id="rId165" Type="http://schemas.openxmlformats.org/officeDocument/2006/relationships/slide" Target="slides/slide164.xml"/><Relationship Id="rId186" Type="http://schemas.openxmlformats.org/officeDocument/2006/relationships/slide" Target="slides/slide185.xml"/><Relationship Id="rId211" Type="http://schemas.openxmlformats.org/officeDocument/2006/relationships/slide" Target="slides/slide210.xml"/><Relationship Id="rId232" Type="http://schemas.openxmlformats.org/officeDocument/2006/relationships/slide" Target="slides/slide231.xml"/><Relationship Id="rId27" Type="http://schemas.openxmlformats.org/officeDocument/2006/relationships/slide" Target="slides/slide26.xml"/><Relationship Id="rId48" Type="http://schemas.openxmlformats.org/officeDocument/2006/relationships/slide" Target="slides/slide47.xml"/><Relationship Id="rId69" Type="http://schemas.openxmlformats.org/officeDocument/2006/relationships/slide" Target="slides/slide68.xml"/><Relationship Id="rId113" Type="http://schemas.openxmlformats.org/officeDocument/2006/relationships/slide" Target="slides/slide112.xml"/><Relationship Id="rId134" Type="http://schemas.openxmlformats.org/officeDocument/2006/relationships/slide" Target="slides/slide133.xml"/><Relationship Id="rId80" Type="http://schemas.openxmlformats.org/officeDocument/2006/relationships/slide" Target="slides/slide79.xml"/><Relationship Id="rId155" Type="http://schemas.openxmlformats.org/officeDocument/2006/relationships/slide" Target="slides/slide154.xml"/><Relationship Id="rId176" Type="http://schemas.openxmlformats.org/officeDocument/2006/relationships/slide" Target="slides/slide175.xml"/><Relationship Id="rId197" Type="http://schemas.openxmlformats.org/officeDocument/2006/relationships/slide" Target="slides/slide196.xml"/><Relationship Id="rId201" Type="http://schemas.openxmlformats.org/officeDocument/2006/relationships/slide" Target="slides/slide200.xml"/><Relationship Id="rId222" Type="http://schemas.openxmlformats.org/officeDocument/2006/relationships/slide" Target="slides/slide221.xml"/><Relationship Id="rId243" Type="http://schemas.openxmlformats.org/officeDocument/2006/relationships/slide" Target="slides/slide242.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ink/ink1.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3:04:32.551"/>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123 3300,'0'24,"0"-24,0 23,0-23,0 24,0 0,0-24,0 24,0-24,0 24,0-1,0-23,0 24,0-24,0 24,0-24,0 0,0-24,0 24,0-24,0 24,0-23,0 23,0-24,0 0,0 0,-24 24,24-24,0 1,0-1,0 24,0-24,-24 0,24 0,0 24,0 24,0-24,0 24,0 0,24 0,-24-24,0 23,0-23,0 24,0-24,0 0,0-24,0 1,0-1,0 24,0-48,0 48,0-24,0 24,-24-24,24 24,0-23,0-1,0 24,0-24,0 24,0-24,0 0,0 24,0-23,0 23,0-24,0 24,0-48,0 48,0-24,0 1,24-1,-24 24,0-24,0 24,0-24,0 0,0 24,24-24,-24 24,24-47,-24 47,0-24,0 0,24 0,-24 24,0 24,0-24,0 24,-24-24,0 24,24 0,0-24,0 23,-24-23,24 0,0 24,0-24,0 24,0 0,0-24,0 24,-24-24,24 24,0-24,0 23,0 1,0-24,0 24,0 0,0 0,0-24,0 23,0-23,0 24,0 0,0-24,0 24,0-24,0 24,0-24,0 0,0 23,0 1,0-24,0 24,24-24,-24 48,0-24,0-1,24-23,-24 24,0 0,0 0,24-24,-24 24,0-24,24 0,-24 23,0 1,0-24,23 24,-23-24,0 24,24-24,-24 0,0 24,0-1,0-23,0 24,0-48,0 24,-24-23,24-1,0 0,-23 24,23 0,-24-24,0 24,24-24,0 1,0-1,-24 24,24-24,0 24,0-24,0 0,-24 24,24-23,-23 23,23-24,0 0,0 24,0 0,-24-24,24 24,0-24,0 0,0 24,-24-23,24 23,0-24,0 24,0-24,0 0,0 24,0-24,0 24,0-23,0-1,0 0,0 0,0 0,0 1,0 23,0-24,24 0,-24 24,0-24,0 0,0 0,24 24,-24 0,23-23,-23 23,0-24,0 0,24 24,-24 0,0-24,24 24,-24 0,0 0,0 0,0 0,0 0,0 0,0 0,24 0,-24-24,24 24,-24-23,0 23,23-24,-23 24,24 0,-24 0,24 0,-24 0,0 0,0 24,0-24,24 0,-24 23,0-23,0 0,0 24,0-24,0 24,0 0,24-24,-24 0,0 24,0-24,0 23,0 1,0-24,0 24,0-24,0 24,0 0,23 0,-23-24,0 23,0-23,0 24,0 0,0-24,0 24,0-24,0 24,0-1,0-23,0 0,0-23,0 23,0-48,0 24,0 0,-23-23,23 23,0 0,0-24,0 48,0-23,-24 23,24-24,0 0,0 0,-24 24,24 0,0 0,0 24,24 0,-24 0,0 23,47 49,1-1,0 0,-24-47,-1-25,-23 1,0 0,0-24,0-71,0-72,-47 24,23 47,0 1,24 71,0-24,0 0,0 24,0 24,0 0,24 0,-24 23,0-47,24 24,-24 0,24-24</inkml:trace>
  <inkml:trace contextRef="#ctx0" brushRef="#br0" timeOffset="10202">433 2657,'23'0,"-23"0,0 24,0-24,24 23,-24 1,0-24,0 24,24-24,-24 24,0 0,24-24,-24 23,0-23,0 24,0-24,0 24,0 0,24-24,-24 24,0-24,0 24,0-1,0-23,0 24,0-24,0 24,0-24,0 48,0-48,0 23,0-23,0 24,0-24,0 0,0 24,0-24,0 24,0-48,0 24,0-24,0 24,0-24,-24 24,24-23,0-1,0 24,0-24,0 0,-24 0,24 1,0-1,0 24,0-24,0 24,0-24,0 24,0-24,0 0,0 24,-24-23,24 23,0-24,0 0,0 24,0-24,0 24,-24 0,24-47,0 47,-23-24,23 24,0-24,0 24,0-24,0 24,0 0,0 24,0-24,0 24,0-24,0 24,0-1,0-23,0 24,0-24,0 24,0 0,0-24,0 24,23-24,-23 23,0-23,0 24,24-24,-24 24,0-24,0 24,0-24,0 0,0-24,0 0,0 0,0 1,0-1,0 0,0 0,0 0,0 1,0-1,0 24,0-24,0 24,0 0,-24 24,24 23,0 25,0-48,0-1,0-23,0 24,0-24,0 0,0-24,0 1,0 23,0-24,0 0,0 0,0 0,0 24,0-23,0-1,-23 24,23-24,0 24,0-24,0 24,0 0,0 0,47 48,-23-24,-24 23,24-47,-24 24,0-24,0 24,0 0,24 23,-24-47,23 24,-23-24,0 24,0 0,0 0,0-24,0 47,0-47,0 24,24-24,-24 24,0 0,24-1,-24-23,0 24,0-24,0 24,24-24,-24 24,0-24,0 24,0-1,0-23,0 24,0 24,0-48,24 24,-24-24,23 24,-23-1,24-23,-24 0,0 0,24-23,-24 23,0-24,0 24,24-48,-24 48,0-24,0 0,0 1,0 23,24-24,-24 0,0 0,0 0,0 1,0-1,24 0,-1 0,-23-23,0 23,0 0,0 24,0-24,0 24,0 0,0 0,0 0,0 24,0 0,0-48,0-24,0 1,0-1,0 0,0-23,0 47,0 0,0-23,-23-1,23 24,-24-23,24 23,0 0,0 24,0-24,0 24,0-47,-24 47,24-24,0 24,0 0,0 0,-24 24,24-1,0 1,-24 0,24 0,0-24,0 47,0-47,0 24,0-24,0 24,0-24,0 24,0-24,0 0,0 0,24 0,0-24,-24 24,24-24,-24 24,24-24,-1 1,-23 23,24 0,-24 0,24-24,-24 24,24 0,0 0,-24 0,23 0,-23 0,24 0,0 0,-24 0,24 0,-24 0,47 0,-47-24,24 0,0 24,0 0,-24 0,-24 0,0 0,0 0,-23 0,23 0,24 0,0-24,0 24,0-23,0-1,24 24,0 0,-48 0,0 0,0 0,-47 0,23 0,1 24,23-1,24-23,71-47,24-25,-23 25,-48 23,-1 24,-23 0,-119 48,-23 23,46 0,49-47,23 0,0-24,119-24,24-47,-47 23,-25 24,-23 24,0 0,-24 0</inkml:trace>
  <inkml:trace contextRef="#ctx0" brushRef="#br0" timeOffset="29250">2123 2466,'0'0,"0"0,0 0,-24 24,1-24,23 24,0 0,0-24,0 24,-24-24,24 0,0 0,-24 23,24-23,0 0,-24 0,24-23,-24 23,24 0,-23 0,23-24,-24 24,24-24,0 24,0 24,0-24,0 24,0-24,0 23,24-23,-24 24,0-24,23 0,1 0,-24 0,24 0,-24 0,24 0,-24 0,24 0,-24 0,23 0,-23 0,0 0,24 0,-24 0,24-24,0 24,-24 0,0 0,24 0,-24-23,0 23,23 0,-23-24,0 0,0 24,0 0,0 24,0-24,-23 0,23 0,-24 24,0-24,24 0,-24 0,24 0,0 0,-24 0,1 23,23-23,0 0,-24 0,24 0,0 24,24-24,-1 24,-23-24,24 0,-24 0,24 0,0 0,0 0,-24 0,23 0,1 0,-24 0,0 0,0 0,-24 0,24 0,-23 0,23 0,-48 0,48 0,-24 0,24 0,-24 0,1 0,23 0,-24 0,24 0,-24 0,24 0,-24-24,0 24,24-24,0 24,0 0,0-23,0 23,0 0,0 0,0 0,0 0,0 23,0-23,0 24,0 0,24-24,-24 24,0-24,0 24,0-1,0-23,0 24,0 0,24 0,-24-24,0 24,0-1,0 1,0-24,24 24,-24-24,0 48,0-1,0 25,0-25,0 1,0-24,0-24,0 24,0-24,0 0,0 0,0-24,0 24,0-24,0 0,0 0,0 24,0-23,0-1,0 24,0-24,0 0,0 0,0 24,0-23,0 23,0-24,0 0,0 24,0-24,0 0,0 0,-24 24,24-23,0 23,-24-24,24 24,0-24,0 0,0 24,0-24,0 24,-24-23,24 23,0-24,0 0,0 24,-23-24,23 24,0-24,0 1,0 23,-24-24,24 24,0-24,0 24,-24 0,24 0,0 0,0 0,0 24,0-24,0 47,0-47,0 24,0 0,0 0,24-24,-24 24,0-24,0 23,0 1,0-24,0 24,0-24,0 24,24-24,-24 24,0-1,0-23,0 24,23-24,-23 0,0 24,0 0,0-24,0 24,0-24,24 47,-24-47,0 24,0 0,0 0,0-24,0 24,24-24,-24 23,0-23,0 0,24 0,-24 24,0-24,0-47,0-25,0 48,0-23,0 23,0-24,0 24,0 1,0-25,0 24,0 0,0 1,0 23,0-24,0 0,0 0,-24 24,24-47,0 47,0-24,-24 0,24 0,0 0,0 24,0-24,0 1,0 23,-24-24,24 24,0-24,0 0,-23 24,23-24,-24 24,24 0,-24-23,24 23,-24-24,24 24,-24 0,0 0,24-24,0 24,0 0,24 0,-24-24,0 24,24 0,-24 0,48 0,-48-24,24 24,-24 0,23-23,-23 23,24 0,0 0,-24 0,24 0,-24 0,47 0,-47 0,24 0,0 0,0-24,-24 24,0 0,0 0,-24 0,0 0,24 0,-47 0,47 0,-24 0,24 24,-24-24,0 23,-23-23,-1 24,24 0,-24 0,48-24,-23 0,23 0,-24 0,0 24,24-24,-24 0,24 0,-24 0,24 0,-23 23,-1-23,0 0,24 0,-24 0,0 0,24 0,-23 0,23 24,0-24,-24 0,24 24,-24-24,24 0,0 0,-24 0,24 24,0-24,0 0,24 0,0 0,0 0,-24 0,47 0,-23 0,0 0,23 0,1 0,-24 0,0 0,-1 0,-46 0,-25-24,0 24,-23 0,-24 0,23 0,25 0,23 0,-24 24,48-24,48 95,71 0,24 1,-48-73,0 1,-47-24,-48 0,48-24,-25-47,-23-72,0-24,0-23,-47 23,23 24,-48 72,25 23,-1 24,1 24,-1 0,-23 0,23 48,24-24,-24 24,25 23,23-23,0-25,0 25,0-24,0 0,0-24,23 23,-23-23</inkml:trace>
  <inkml:trace contextRef="#ctx0" brushRef="#br0" timeOffset="44304">1861 1871,'0'0,"0"0,0-24,0 24,0-24,0 24,0-23,0-1,0 24,0-24,0 24,0-24,0 24,0-24,0 0,0 24,-24 0,24 0,-47 0,-25 0,-47 24,-24 48,-23-1,23-23,71-24,49-24,-1 0,24 0,0 0,24-24,71 0,-24-47,25-1,-25 24,48-47,-24 48,-23-1,47 0,-72 25,-23-1,0 24,0 0,-48 0,24 47,-24-47,0 24,48-24,24 0,23 0,25-24,-1-23,-24-49,25-23,23-23,-72 70,-47 24,0 48,0-23,0 23,0 0,0 23,0 25,0 47,0 48,48-71,-1 47,25 0,-1-24,1-71,-1-24,1-24,-1-95,-47 0,0-48,-24-71,0-71,-24 94,-48 1,-47 71,-95 95,-48 48,48 48,-24 47,23 24,73-47,46-25,72 25,1 23,23 24,23 95,25-23,47-48,24 0,0-96,24 1,48-48,-48 0,23-48,-47-47,-23-95,-25-96,-71 72,-71-25,-144 49,1 71,24 24,-49 95,-22 47,70 25,1 23,142 0,0-95,24 48,24-24,0 47,0 72,24-48,0-23,0-25,-24-23,0 0,0-24,0 24,0-24</inkml:trace>
  <inkml:trace contextRef="#ctx0" brushRef="#br0" timeOffset="51979">3314 2895,'-24'0,"24"0,0 0,-24 0,24 0,0 0,-24 0,24 0,-23 0,-1 24,24-24,-24 0,24 0,-24 0,0 0,24 0,-23 0,23 0,0 0,-24 0,24 0,0 0,-24-24,24 24,-24 0,24-24,0 0,0 24,0 0,0-24,0 24,0-23,0 23,-24 0,24-24,0 0,0 24,0-24,0 24,0-24,0 24,0-23,0 23,0-24,-24 24,24-48,-23 48,23-24,0 24,0 0,0-23,0 23,-24 0,24-24,0 0,0 24,0 0,0-24,0 24,0-24,-24 0,24 24,0-23,0 23,0 0,0 23,0 1,0-24,0 24,0-24,0 24,0 0,0 0,0-24,0 23,0 1,0 0,0-24,0 24,24-24,-24 24,0-1,0-23,0 24,0 0,0 0,0-24,0 24,0-24,0 23,0 1,0-24,0 24,0-24,0 24,0 0,0-24,0 24,0-1,0 1,0 0,0-24,0 24,0 0,0-24,0 23,0 1,0 0,0-24,0 24,0 0,24-1,-24 1,0-24,0 24,0 0,0 0,0-24,0 24,0-24,0 0,0 0,-24 0,24 23,0-23,-24 0,24 24,0-24,-24 0,0 0,24 0,-23 0,23 24,0-24,-24 0,0 0,24 0,0 0,-24 0,24 0,-24 0,24-24,0 0,0 24,-23 0,23-23,-24 23,24 0,0-24,0 24,0 0,0-24,0 0,0 24,0-24,0 24,0-24,0 1,0-1,-24 24,24-24,0 0,0 24,0-24,0 24,0-23,0 23,0 0,0-24,0 24,0 0,0 24,0-1,0 1,0 0,0 0,0 0,0-24,0 23,0-23,0 24,0 0,0-24,0 24,0-24,0 24,0 0,0-24,0 23,24-23,0 0,-24 0,23 0,-23 0,24 0,-24 0,24 0,0 0,-24 0,0 0,0 0,24 0,-24-23,23-1,1 24,-24 0,24-24,0 24,0-24,-24 0,23 24,-23 0,0 0,-47 0,23 0,0 0,24 0,-24 0,1 0,-1 0,24 24,-24-24,24 0,0-24,0 24,24-24,0-23,-1 23,25-47,0 23,-1 24,1-23,-24 23,0 24,-24-24,0 24,0 0,-48 0,24 24,-24-24,48 0,-23 24,23-24,71-24,1-48,47-47,0 0,24-24,-96 24,25 72,-72 47,0 0,-24 0,24 0,-24 0,24 0,-24 0,0 47,24-23,0 0,-23-24,23 0,0 24,71-24,-23 0,-1 0,1-24,23-24,-23-47,-24 47,0 1,-1-1,-23 0,0-23,0 47,0 0,-23-23,23 47,-48 0,24 0,0 0,-23 0,-1 0,24 0,-23 0,-1 47,48-47,-24 24,0 24,24-24,0-1,0 1,0 0,0 0,0 0,0 23,24 1,24-24,-24 23,-24-47,23 24,-23-24,24 0,0 0,24-71,-25 23,25-71,-24 48,-24-1,0 48,0-23,0 47,0-24,-24 24,-24 0,25 0,-25 0,24 24,-23 0,23 23,0-23,24 0,-24 23,0-23,24 24,-23 23,23-23,0 0,0-1,-24 1,24-1,0-47,0 0,0 0,47-23,-47-25,24 0,-24 25,0-1,0 0,0 24,0 0,-24 0,24 24,-23 0,-1-1,0 25,-24-24,48 0,-24-24,24 23,0-23,0 0,0 0,0-47,0-1,24-47,24-48,0 24,-1 0,-23 48,-24 23,0 48,0-24,0 24,0 0,0 24,0 0,0-24,0 24,0-24,0 47,0-23,-24 0,0 23,24-23,-47 24,23-24,0 23,0 25,0-48,-23 23,47-23,0 0,-24-24,24 0,0-24,0 24,0-24,0 24,0-47,0 23,24-24,0-23,23-1,-47 25,24 23,-24 24,0-24,0 24,0 0,0 24,0 0,0-1,0 1,-24 48,0 23,1-24,-1-23,0 0,0 23,24-47,-24 0,24 23,0-23,-23 0,23-24,0 0,0 0,0 0,0-24,0 0,23-23,25-25,-48 1,48 23,-25 1,-23-1,24 24,0 0,-24 24,0-24,0 24,0 0,0 0,-24 48,0 0,-23-1,23 25,-24-25,25 1,-1 0,0-1,24 1,0-24,-24 23,24-23,0 0,0 0,0-24,0 47,0-47,0 48,0-48,0 24,0-24,24-24,-24-24,48 25,-48-1,23 0,1 0,0-23,-24 23,24-24,0 0,-24 25,0-25,0-23,0 23,0 24,0 0,0 1,0 23,0 0,0 0,0 0,0 23,0-23,-24 24,24 0,-24 24,24-25,0 25,0-24,0 47,0-23,0-24,0 0,24-1,0 1,-1 0,1-24,0 0,0 0,47 0,-23 0,0 0,-25 0,25-24,-24-23,23-25,-23 24,-24 1,24-1,0 24,0-47,-24 47,0-47,0-1,0 25,-24-25,0 72,24-24,-24 24,-23 0,-1 0,24 0,-23 0,23 0,0 0,0 0,0 24,24 0,0-24,0 24,0-24,0 24,0-1,0 25,0-24,48 0,0 23,-1-23,25-24,-49 0,1 0,48-24,-48 1,-1-25,-23 0,24 1,0-1,-24-23,0 23,0 0,0 1,-24-1,-23 48,23-24,0 24,0 0,0 0,0 48,1-24,-25 47,24 1,24-49,0 25,0-24,0 0,0-1,0 25,48-24,-1-24,49 24,-25-24,-23 0,-1 0,1 0,0-48,-25 24,-23 0,0 24,0-23,0-1,0 24,0-24,0 24,0-24,0 24,0-24,0 1,0-1,-23 0,23 0,0 24,0-24,-24 1,24 23</inkml:trace>
  <inkml:trace contextRef="#ctx0" brushRef="#br0" timeOffset="64412">4028 1657,'24'23,"-24"1,0-24,24 24,0-24,-24 24,0-24,23 48,-23-25,24 1,-24 0,24 0,-24-24,0 0,0 0,0 0,24 0,-24-24,0 24,0-24,0 0</inkml:trace>
  <inkml:trace contextRef="#ctx0" brushRef="#br0" timeOffset="69233">4004 2895,'0'0,"0"0,-23 0,-1 0,24 0,-24 0,24 0,-24 0,0 0,24 0,-23 0,23 0,-24 0,24 0,-24 0,0 0,24 0,24 0,-24 0,24 0,-24 0,0-24,24 24,-24 0,23 0,1-24,-24 24,24 0,-24 0,0-24,24 24,-24 0,-48 0,48 0,-47 0,-49 72,-47-1,48 1,0-25,47-23,1 0,47-24,0 0,0 0,0 0,0 0,0-24,0 24,0-24,0 24,23 0,-23-23,24 23,48-24,-25-24,-23 48,24-24,-24 1,-1 23,-23-24,24 24,0 0,-24-24,0 24,24-24,-24 24,0 0,0-24,0 0,24 1,-24-1,0 24,0-48,23 48,-23 0,0-24,24 1,-24-1,0 24,0-48,24 24,-24 24,0-23,0-1,24 24,0-24,-24-24,24 1,-1 23,-23-24,0 48,0 0,0 0,0 0,0 24,0 0,0 0,0-1,0 1,0 0,24 0,-24-24,0 24,0-24,24 47,-24-47,0 24,0-24,0 0,0-24,0 1,0 23,0-24,0 24,0-24,0 0,0 24,0-24,0 24,0-24,0 24,0-23,0 23,-24 0,24 0,0 23,0-23,0 48,0-48,-24 24,24-24,0 24,0 0,0-1,0 1,0 0,0-24,0 24,0-24,0 24,0-24,0 23,0-23,24 24,0-24,-24-24,0 24,0-23,0 23,0-24,0 24,0-24,0 24,0 0,0 24,0-24,0 24,0-24,0 23,0 1,24-24,-24 24,0-24,0 0,24 0,-24 24,23-24,-23 24,0-24,0 0,24 0,-24 0,0 0,0-48,0 0,0 25,0 23,0-24,0 0,0 24,0 0,0 0,0 0,-24 0,24 0,-23 0,23 24,-24-24,24 47,0-47,-24 24,24-24,0 48,0-1,0-23,0 0,0 24,0-48,0 24,0-24,24 0,-24 0,24 0,-24 0,0-24,0 0,0-24,0 1,0 23,0 0,-24-24,24 25,-24 23,24 0,-24-24,0 24,24 0,0 0,-23 0,23 0,-24 0,0 0,0 0,24 0,-24 0,24 0,0 24,0-1,0 1,-24 24,1 23,-1 1,0-25,24-23,0 0,0-24,0 24,0 0,0 23,0-23,24 0,0 23,-1-47,1 0,-24 0,24 0,-24 0,24 0,0 0,-24-47,0 23,24 0,-24 0,23 1,-23-25,0 48,0-24,0 0,-23 1,23-25,-24 24,0 0,0-23,0 23,0-24,-23 48,23-47,-24 23,48 0,-23 24,23 0,-24 0,0 0,24 0,0 48,0-25,0 25,0 0,0 23,0-23,0-24,0-1,24-23,0 24,-1-24,-23 24,24-24,-24 0,0-24,-24-23,1 23,23-24,-24 48,24-48,0 48,-24-23,0-1,24 0,0 24,-47-24,47 24,-24-24,-24 1,24 23,0 0,1-24,-1 24,0 0,0 0,0 0,1 0,-1 0,24 0,-24 0,48 24,-24-24,24 47,-24-47,47 24,1 0,-1 47,25-23,-72-24,48 0,-25-1,1-23,24 24,-24 0,23 0,-23-24,0 24,-24-24,24 0,-24 0,0 0,0 0,-24 0,0 0,24-24,-24 0,24 24,0-24,-24 24,1-24,-1 1,0-1,-24 0,48 0,-47-24,23 25,-24-1,24-24,-23 24,23 1,-24-25,48 24,-47 0,47 24,0 0,0 0,0 24,0 0,0 0,24 0,-24 23,0-47,23 48,1-24,-24-1,0 25,24 0,0-24,-24 23,24-23,23 0,-47-24,24 24,-24-1,0-23,24 0,-24 0,0 0,0 0,0 0,-24-23,24 23,-24-24,0 24,24-24,-23 0,23 0,-24 1,0-1,0-24,0 24,1-23,23 47,-24-24,24 24,0-24,0 0,0 24,0-24,0 24,0 0,0-23,0-1,0 24,0-24,24 0,-1 0,-23 1,0 23,24-24,-24 0,0 0,0 24,24-24,-24 24,0-24,24 1,-24-1,0 0,24 0,-24 24,0 0,0 0,0 0,0 24,0 0,-24-24,0 24,0-1,0 1,-47 48,47-25,-23 1,47-48,0 24,0-24,0 0,0 0,0 0,0-48,23 24,1 1,24-1,-24-48,23 1,-23 23,-24 24,24 24,-24 0,0 0,0 0,0 24,0 0,-24-24,24-24,0 0,24-71,0-24,23 71,-47 25,0-1,0 24,0 0,-24 24,24-24,-23 47,-1-23,-24 0,24 47,1-47,-1 0,24-48,24 0,-1 1,1-25,-24 24,0 0,24 24,-24 0,0 0,-24 0,-47 72,-24 23,23 24,1-24,71-71,-24 0,0-24,24 0,0 0,0-24,24 0,-24-23,24 23,-1-24,1 24,-24 1,24 23,-24-24,0 24,24 24,24-24,-1 0,1 0,-24 0,-1 0,1 0,-24 0,24 0,0 0,-24 0,24 0,-24 0,23 0,-23-24,0 0,24 24,-24 0,0-24,0 24,0 0,0 24,-24 0,24-24,0 47,0-47,-23 24,23-24,0 24,-24-24,24 48,0-25,0 1,0-24,0 24,0-24,0 24,-24-24,24 0,0 0,0-48,0 24,24 1,-24-1,24 0,-24 0,23 24,-23 0,0-24,0 24</inkml:trace>
  <inkml:trace contextRef="#ctx0" brushRef="#br0" timeOffset="82852">3314 2276,'0'0,"0"0,0 0,0-48,0 48,0-24,24-23,-1 23,-23 0,0 24,0-24,0 0,0 24,0 24,0-24,0 0,0 24,0 0,-47 0,23 23,0-23,0 0,24-24,0 24,-23 0,-1 47,24-23,-48 23,24 1,1-1,23-23,0-48,0 23,0-23,0 0,23 0,25 0,0 0,-1 0,-23 0,24 0,-25 0,1 0,-24-23,24-1,-24 24,0-24,0-47,0 23,0 24,0 0,0-23,0 47,0-24,0 0,-24 24,0 0,24 0,-23 0,23 0,-24 0,0 0,0 24,0-24,1 0,23 24,0-24,-24 23,24 1,0-24,0 24,0 0,0 0,0 23,0-23,0 0,0-24,24 0,-1 0,-23 0,24 0,-24 0,0-24,24 24,0-47,-24-1,0 24,0-24,0 25,0 23,0-24,0 0,0 24,0 0,0 0,-48 0,48 0,-47 0,23 0,24 0,-48 0,48 24,-24-24,24 24,0-24,0 47,0 1,0-24,0 0,0-1,0 1,0-24,0 0,0 0,0-24,0 1,0 23,0-24,0 0,0 24,0 0,0 0,0 24,0 23,0 1,0-24,0 0,0-1,0 1,0-24,0 0,0 0,-23-24,23 24,-24-23,24 23,0-24,-24 0,24 24,-24-24,0-23,24 23,-24 0,1 24,23-24,0 0,0 24,0 24,0 0,23 0,1 47,-24-47,0 0,24 0,-24-24,0 23,0-23,0-23,0-1,0-24,0 1,0 23,0 0,0 0,0 0,0 0,0 1,0 23,0-24,0 0,0 24,0 0,-24 0,24 0,0 24,0 0,0-1,0 1,0 24,0-48,0 48,0-25,0 25,-24 0,24-1,0 1,0-24,-23 23,23 1,-24-24,24 0,-24 23,24-23,0 0,-24 0,24-1,0 1,0-24,0 24,-24 0,24 0,-23-1,23 25,0-48,-24 24,24-24,0 24,-24-24,24 0,-24 0,24 0,-24 0,24 0,-23 0,-1 0,24 0,-24-24,24 24,0-24,0 0,0 24,0 0,0-24,0 24,0-23,0 23,0-24,0 0,0 24,0-24,0 24,0 0,0 24,0 0,0-24,0 24,0-24,0 23,0-23,0 24,0 0,0-24,0 0,0 24,0-24,0 48,0-25,0 1,0 0,0-24,0 24,0 0,0-24,0-24,0 24,0-24,-24 0,24 0,0 1,-24 23,24-24,0 0,0 0,0 24,0-24,0 0,0 24,0-23,0 23,0-48,0 48,0-24,0 24,0 24,0 0,0 0,0-1,24 25,-24-24,0 0,0 23,24-47,-24 24,0-24,24 0,-24 24,0-24,0 0,0-24,0-23,0 23,0 0,0-24,0 24,0-23,0-1,0 1,0 23,24-24,-1 1,-23 23,0 0,0 24,0-24,24 24,0-24,-24 0,0 1,24-1,-24 0,0 24,0-24,0 24,0-24,24 24,-24 0,23-23,-23-1,0 24,24 0,-24-24,0 24,24-24,-24 0,0 24,24-23,0 23,-24-48,23 48,-23 0,24-24,0-24,-24 48,0-23,24 23,0-72,23 48,-47 1,0 23,0 0,0 0,0 0,0 0,0 23,0-23,0 24,-23 0,-1-24,24 24,0-24,-24 0,24 24,0-1,0 25,-24-24,0 24,0-1,24 25,0-49,0 25,0 0,0 23,24-23,0-1,24 1,-1-24,1 23,0 1,-1-24,1 0,-24-1,-1-23,-23-23,24-49,0 1,0-1,-24 25,0-1,24 0,-24-23,0 23,0 1,0-25,0 25,0 23,0-24,0 48,-24-24,0 24,0 0,-23 0,-1 0,24 24,-23 0,23 0,-24 0,24 0,1-1,-1 1,0-24,24 24,0 0,0 0,0-1,0 1,0 0,0 0,48 23,-25-47,1 24,48-24,23 0,-24 0,1-71,23-24,0-1,-47 49,23-25,-47-23,-24 0,24-48,0-24,-24 48,0 0,0 71,0 25,0-1,0 24,24 0,23 0,1 24,-1-24,25 23,-25-23,-23 24,24 0,-48-24,0 0,24 0,-24-24,0 0,0-23,24 23,-24 0,23 24,-23-24,0-23,24 23,0-24,0 1,-24 23,0 0,0 24,0-24,0 24,0 0,0 0</inkml:trace>
  <inkml:trace contextRef="#ctx0" brushRef="#br0" timeOffset="100339">1147 3109,'0'0,"0"0,0-24,0 24,0 0,0-23,0 23,0-24,0 0,0 24,0-24,0 24,-24-24,24 24,0-23,0-1,0 24,0-24,0 24,0-24,-24 0,24 24,0-24,0 24,0 0,0-23,0 23,-24-24,24 0,0 24,0-24,0 24,0-24,-23 1,23 23,-24-24,24 24,-24 0,24 0,0 0,0 0,-24 0,24 24,0-24,0 23,-24-23,24 0,0 24,-23-24,23 0,0 0,0-24,0 1,0 23,23-24,-23 24,0 0,0-24,24 24,-24 0,24 0,-24 0,24 0,-24 0,24 0,-24 0,23 24,-23-24,24 0,0 0,-24 24,0-24,0 23,0-23,0 0,0 0,-24 0,24-23,-24 23,24 0,-23 0,-1 0,24-24,-24 24,24 0,-24 0,24 0,0 0,-24 0,1 0,23 0,-24 0,24 0,-24 0,24 0,0 0,0 0,24 0,-24 0,0 24,0-1,0-23,24 24,-24-24,23 0,-23 0,0 0,0 0,0-24,0 1,0 23,0-24,0 24,0-24,0 0,24 24,-24 0,24-24,-24 24,0 0,0 0,0 24,0 0,0-24,0 24,0-24,0 24,0-1,0-23,0 24,0-24,0 24,0-24,0 24,0 0,0-1,0-23,0 24,0 0,0-24,0 24,0-24,0 24,0 0,0-1,0-23,0 24,0 0,0-24,0 24,0-24,0 24,0-24,0 23,0 1,0-24,0 24,0-24,0 0,0 0,0 48,0-25,0 25,0-24,0 24,0-48,0 47,0-47,0 24,0-24,0 24,0-24,0-24,0 0,0-23,0-25,0-23,0 47,0-23,0-1,24 25,-24-1,0 0,0 25,24 23,-24-24,0 24,0 0,0 24,0-24,0 23,0 1,0 0,0 0,0 0,0 23,0-23,0 24,0-24,23 23,-23-23,0 0,0 0,0-1,24-23,0 0,-24 0,0 0,0 0,0-23,0-1,0 0,0 24,0-24,0 24,0-47,0 47,0-24,0 24,0 24,24 23,0-23,-24 24,24-25,-1 1,-23-24,0 48,0-48,0 24,0-24,24 24,-24-24,0 0,0 0,0 0,-24-48,24 48,0-24,0-24,0 25,-23-25,23-23,-24 47,24-24,0 24,0 1,0-1,0 24,0-24,0 0,0 0,0 0,0 24,0-23,0-1,0 0,0 24,0 0,0 24,24-24,-24 24,23-24,-23 0,0 0,0 23,24-23,-24 0,24 0,0 0,-24 0,24 0,-24 0,23 0,1 0,-24 0,24 0,-24 0,24-23,-24 23,47 0,-23-24,24 0,-24 0,0 24,-24 0,0 0,0 0,-24 0,24 0,-24 24,24-24,-24 0,0 0,24 24,-24-24,24 0,-23 0,23 0,-24 0,0 0,-24 0,48 0,-23 0,23 0,-24 0,0 0,24 0,0 0,0 0,24 0,23 0,-23 0,24 0,-24 0,47 0,-47 0,0 0,-24 0,24 0,-24 0,23 0,-23 0,24 0,0 0,-24 0,24 0,-24 0,24 0,-24 0,23 0,-23 0,0-24,0 24,0-24,-23 24,23 0,-24 0,0 0,0 0,24 0,-47-24,47 24,-24 0,24 0,-24 0,24 0,-24 0,0 0,24 0,-24 0,24 0,-23 24,-1-24,24 0,-24 0,24 0,-24 24,24-24,-24 0,24 24,-23-24,23 0,0 0,-24 0,24 0,-48 24,48-24,-24 0,24 0,-23 23,-1-23,24 0,0 0,0 0,-24 0,24 0,0-23,0 23,0-24,0 24,-24-24,24 0,0 0,0 24,0-23,0-1,0 24,0 0,0 0,24 0,0-24,0 24,-1 0,1 0,0 0,0 0,0 0,-24 0,23 0,-23 0,0 0,0 0,0 24,0 0,0-24,0 23,0-23,0 0,0 24,0-24,0 24,-71 24,23-48,1 47,-1-23,24-24,0 0,1 0,23 0,0 0,-24-24,24 0,-24-47,24 47,0 0,0 1,0-1,0 24,0-24,0 24,0 24,-24 0,0-1,1 73,-25-1,0 0,1 0,23-47,24-24,0 0,0-1,0-23,0 0,0-23,0 23,0-48,0 24,0-23,0-1,0-23,0 47,0 0,0 0,0 24,0-24,0 0,-24 24,24-23,0-1,0 24,0-24,-24 24,0-24,24 0,0 1,-23-25,23 48,0-24,0 24,0 24,0-24,0 48,0-1,0-23,0 24,0-1,0 25,23-25,1 1,-24 0,24-48,-24 23,24-23,-24-23,0-1,0 24,0-48</inkml:trace>
  <inkml:trace contextRef="#ctx0" brushRef="#br0" timeOffset="125518">3862 1942,'0'0,"0"24,0 0,0-48,0 0,0 24,0 0,0 24,0-24,0 48,0-24,23-1,-23 25,24-24,0 0,-24 47,0-47,0 0,0-24,0 47,24-23,-24-24,0 48,0-24,24-1,-24 49,0-1,0-23,23 0,-23-25,0 1,0-24,0 0,0 0,0-47,0 47,0-24,0 24,-23 24,-25 23,0-23,-23 24,-1-25,1 1,23 0,1 0,-1-24,24 24,1-24,-1 0,0 0,24 0,0 0,24 0,-24-24,24 24,-1-24,1 0,0 24,-24 24,-24 24,24-1,-47 1,47-24,0 0,0-24,0 0,23 0,49 0,-25 0,25 0,-1-24,-23-24,-24 48,23-24,-47 1,0-1,0 0,0 24,-47 0,23 0,0 0,-24 0,48 0,0 0,24 0,0 0,-24 0,0 0</inkml:trace>
  <inkml:trace contextRef="#ctx0" brushRef="#br0" timeOffset="131664">4219 3204,'0'-23,"0"23,0 0,0-24,24 0,-24 24,0-24,0 24,0-24,0 1,23 23,-23 0,0-24,0-24,0 48,0-24,0 24,0-23,0-1,0 24,0-24,0 24,0-24,0 0,0 0,0 24,0-23,0 23,0-24,0 0,0 24,0-24,0 24,0-24,0 1,0 23,-23-24,-1 0,24 0,0 24,0-24,0 24,-24 0,24-23,0 23,0 0,0 0,0 0,24 0,-24 23,24-23,-24 0,23 24,-23 0,0-24,24 0,-24 24,0-24,0 24,24-1,-24-23,0 24,0-24,0 0,0 24,0-24,0 24,0 0,0-24,0 23,0-23,0 24,0 0,0-24,0 24,0-24,0 24,0 0,0-1,0-23,0 24,0-24,0 24,0 0,0 0,0-24,0 23,0 1,0-24,0-24,0 24,0-23,0 23,0-24,24 0,-24 24,0-24,0 24,0-47,0 47,0-24,0-24,0 24,0 0,0 1,0 23,0-24,0 24,0-24,0 24,0 0,0-24,0 24,-24 0,24-24,0 24,-24 0,24-23,0-1,0 24,0-24,-24 24,24 0,0 0,0 0,0 24,0 0,0-24,0 23,24-23,-24 24,0-24,24 24,-24 0,0-24,0 24,0-24,0 23,0 1,0-24,0 24,0-24,0 24,0-24,0 24,0 0,0-24,0 0,0 0,0-24,0 24,0-24,0-24,0 48,0-47,0 47,0-24,0 0,0 0,0 24,0-24,-24 1,24-1,0 24,0-24,0 24,0-24,-24 24,24 0,-23-24,23 1,0-1,-24 24,24-24,-24 0,24 24,0 0,0-24,0 24,0 0,0 0,0 24,0 0,24-24,-24 0,24 24,-1-24,-23 0,0 24,0-24,24 0,-24 23,24 1,-24-24,24 24,-24-24,0 24,24 0,-24-24,0 0,23 0,-23 23,0-23,0 24,0-24,0 24,0 0,0-24,0 24,0-24,0 23,0 1,0 0,0 0,0 0,0-24,0 24,0-24,0 23,0-23,0 0,0 0,0-23,-23 23,23-48,0 48,0-24,0 0,0 0,-24 1,24-1,0 0,0 0,0 24,0-24,-24 24,24-23,0 23,0-24,0 24,0-24,0 0,0 0,0 24,0 0,0-23,0-1,0 24,0-24,0-24,-24 48,24-24,0 24,0-23,0-1,-24 24,24 0,-23 0,23-24,0 24,-24 0,24-24,-24 24,24 0,0 0,0 0,0 0,24 0,-24 0,24 0,-1 0,-23 0,0 0,0 0,24 24,-24-24,0 24,24 0,-24-1,0-23,0 24,24 0,-24-24,0 24,0-24,0 48,0-48,0 23,0 1,0 0,0-24,0 24,0-24,-24 24,24-1,0-23,0 24,0-24,0 24,-24-24,24 24,0 0,-24-24,1 0,23 0,-24 0,24-24,0 24,-24-24,24 0,0 0,-24-23,0 23,24-24,-24 1,24 23,0-24,0 1,-23 47,23-24,0-24,0 24,0 1,0 23,0-24,0 24,0-24,0 0,0 24,0-24,0 24,0-23,0-1,0 0,0 0,0 0,0 24,0 0,0-24,-24 24,24 0,-24 0,24-23,0 23,0 0,0 23,-24-23,24 24,0 0,-24 24,1-48,23 24,0 23,0-47,0 48,0-24,0-1,0 1,0-24,0 24,0-24,0 0,0 0,0-24,0 0,0 1,23-25,-23 24,0 0,0 24,0 0,0 0,0 0,0 24,0 0,0 24,0-25,0 25,0-24,0 0,24-24,-24 23,24-23,-24 0,0-23,0-25,0-23,0 23,0 24,-24 0,0 24,1-23,-25 23,0 0,1 0,-1 0,0 47,25-23,-25 0,0 23,25-23,-25 0,24 24,-23-25,47 1,-24 0,0 24,24-24,-24-1,-47-23,-48 0,23 0,-70-23,-1-73,24 49,0 23,-71-48,71 49,48 23,23 0,25 0,-1 0,24 0,-23 0,-1 0,0 0,1-24,23 24,-24-24,25 24,23 0,-24 0,24-24,-24 0,0 1,0-1,24-24,-24-23,-23 23,47 0,-24 25,0-1,24 0,0 24,-24-24</inkml:trace>
</inkml:ink>
</file>

<file path=ppt/ink/ink10.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1:16.419"/>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143 3667,'0'0,"0"0,24 0,-24 24,0-24,0 24,0-24,0 47,24-23,-24 0,24 0,-24 0,0-24,0 0,0 0,0-24,0-24,0 24,0 0,0 24,0-23,0 23,0 23,0 1,0 0,0 0,0-24,0 24,0-48,-24-24,24 1,0 23,0-24,0-23,0 23,0 1,-24-25,24 48,0 0,0 24,0-23,0 70,0 1,0 0,24 23,-24-23,0-48,0 47,0-47,0-71,-24-72,0 0,0 48,1 23,23 49,0-1,0 24,0 24,0 47,0 0,47 25,1-25,0 48,-25-47,1-49,-24 25,0-48,0 24,0-24,0 0,0 0,0 0,0 71,0-23,0 0,0 23,0 48,0 24,24-48,-24 0,24 1,0-49,-24-23,0 0,0-24,0 24,23 0,1 23,0 1,-24 23,24-23,0-1,-24-23,0-24,0 24</inkml:trace>
  <inkml:trace contextRef="#ctx0" brushRef="#br0" timeOffset="17769">48 3762,'0'0,"0"0,0 0,0-24,0 24,0 0,0-23,0 23,0-48,0 48,0-24,0 24,0-24,0 24,0-23,0-1,0 24,0-24,0 24,0-24,-24 24,24 0,0 0,0 24,0-24,0 24,0 0,0-24,0 23,0-23,0 24,0-24,0 24,0 0,0-24,0 24,0-24,0 23,0 1,0-24,0 24,0-24,0 0,0-24,0 0,0 24,-24-23,24 23,0-48,0 48,0-48,0 48,0-23,0 23,0 0,0-24,0 24,0-24,0 0,0 24,0 0,0 24,0 0,0 0,0 23,0-23,0-24,0 48,0-25,0 1,0 0,0-24,0 48,0-48,0 24,0-24,24 23,0-46,0-1,-24-24,24 48,-24-24,0 0,23-23,-23 47,0-24,0 24,24-24,-24 0,24 24,0-23,-24 23,24-24,0 0,-1 24,25-24,-24 0,23 24,-23 0,-24 0,24 0,0 0,-24 0,24 0,-24 0,23 0,1 0,-24 0,0-23,0-1,24 24,-24 0,24 0,-24 24,24-24,0 0,-24 23,23-23,-23 24,24-24,0 0,-24 24,0-24,24 0,-24 0,0 0,24 0,-24 0,23 0,1 0,-24 24,24-24,-24 0,24 0,0 0,-24 0,23 0,-23 0,24 0,-24 0,24 0,-24 0,0 0,-24 0,0 0,1-24,-25 24,24 0,0 0,-23-24,23 24,0 0,0 0,24 0,0 0,48 0,0 0,-1 0,1 0,-24 0,-1 0,-23 0,24 0,-24 0,-24 0,1 0,-1 0,0 0,0 0,24 0,0 0,0 0,0 48,0-24,24-1,-24 1,24 0,0-24,-1 0,-23 0,24 0,0-24,-24 24,0 0,0 24,24 0,-24-24,0 24,24-24,-24 23,24 1,-1-24,-23 0,24-24,0 1,-24 23,24-48,-24 48,24-24,-1 24,-23 0,-23 0,-1 0,24 0,-48 0,24 0,1 0,-25 0,48 0,-24 0,24 0,0 0,0 0,48 0,-24 24,23-24,-23 0,-24 24,24-24,0 0,-24 0,0-48,0 24,-24 1,24 23,0 0,0-24,-24 24,24 0,-24 0,24 0,0 0,-24 24,24-1,0 1,0 0,0 0,0 0,0-1,0-23,24 0,24-23,-48 23,24-24,-1 24,-23-24,0 24,0-24,0 0,0 1,0-1,0 24,0-24,0 0,0 24,-23-24,23 48,0 24,0 23,0-71,0 24,0 0,0 0,0-24,0 23,0-23,0 24,0-24,0 24,23-24,1 0,-24 0,24 0,0 0,0-24,23 24,-47-24,24 1,0 23,-24 0,0-24,0 0,0 0,0 24,0-24,0 24,0-23,0 23,-24-24,0 24,0 0,24 0,-23 0,23 0,0 24,-24-1,24 1,0 0,0-24,0 24,0 0,0-24,0 23,0-23,0 24,24-24,-1 0,25-24,-48-23,48 23,-24 0,23 24,-47-47,0 23,0 0,24 0,-24 0,0-23,0 47,0-24,0 0,0 0,0 24,0-24,0 24,0-23,0 23,0-24,0 0,0 24,0-24,-48 24,25 0,-25 0,0 0,24 0,24 0,-23 24,-1-24,24 0,-24 0,24 24,-24-24,24 0,24 0,0-24,23 24,25-24,-48 0,0 24,-24 0,23 0,-46 0,-49 0,1 0,-25 24,25 0,23 0,1-24,23 0,24 0,-24 24,0-24,24 0,24 0,-24 0,0 0,-48 23,1 1,23 24,-24-24,25 0,-1-1,24-23,0 24,0-24,0 24,0-24,0 0,0 0,24 0,-1 0,-23 0,24 0,-24-24,0 24,24 0,0 0,-24-24,0 24,-24 0,24 0,-24 0,24 0,-24 0,1 0,23 0,-24 0,24 0,0-23,0 23,0 0,24 0,-1 0,-23 0,24 0,-24 0,24 0,0 0,-24 0,-24 0,24 0,-24 0,0 0,1 0,23 0,-24 0,24 0,-24 0,0 0,24 0,-24 0,24 0,0 0,0 23,0-23,0 0,0 0,24 0,0 0,-24 0,24 0,0 0,23 0,25 0,-25 0,-23-23,0-1,-24 24,0 0,0 0,0 0,-24-24,0 24,24 0,-24 0,1 0,-1 0,24 0,-24 0,0 0,0 0,24 0,0 0,-23 24,23-24,0 24,0-1,0 1,0 0,0 0,0-24,0 0,47 24,-23-24,0 0,23 0,-23 0,0 0,24-24,-24-24,-24 48,23-24,-23 24,0-23,0 23,0-24,0 0,0 24,-23-24,23 24,-48 0,24 0,-24 0,25 0,-1 0,-24 0,48 0,-24 0,24 0,0 0,-23 0,-1 24,24-24,-24 24,0 0,24-1,-24 1,24-24,0 24,0-24,0 24,0 0,24-24,0 23,0-23,-24 0,24 0,-1-23,-23-1,0 0,0 0,0 0,0 24,0-23,0 23,0-24,0 24,0 0,0 0,-23 0,-1 0,24 0,-24 0,24 24,0-24,-24 23,0 1,24 24,0-24,0-1,0 25,0-24,48 23,-24 1,23-24,-47 0,24-24,48 0,-49 0,25 0,0-24,-1 24,-23-48,48 24,-25-23,-23 23,24-47,-1 47,1-24,0 24,-1 1,1-1,-1 0,1 0,-24 24,23-24,-47 24,48 0,-48 0,24 0,-24 0,24 0,0 0,-48 0,24 0,0 0,0 0,24 0,-1-24,25 24,-24 0,23-23,25 23,-25 0,1 0,-24 0,0 0,-24 0,24 0,-24 0,23 0,1 0,-24 0,24 0,-24 0,24 0,-24 0,24 0,23-72,1 25,-24-1,-1 0,1 25,-24-1,0-24,24 24,-24 0,24-23,-24 47,0-24,0 0,0 48,0 47,24-23,-24 0,24 23,-24-23,23 23,-23-47,0 0,0-24,0 24,0-24,24-24,0 0,-24 24,0-24,0 24,0 0,0 24,24 24,0-25,-24 1,23 0,-23 0,0-24,0 0,0 0,0 0,0 0,0 0,0-24,0-24,0 25,0-1,0 24,0-24,0 0,0 0,0 24,0-23,0 23,0 0,0 23,0 25,0-48,0 24,0 23,24-23,-24 0,0 0,0 0,0-48,0 0,0 0,0-23,0 23,0 0,0 0,0 0,0-23,0-1,0 24,0 1,0 23,0-24,0 24,0 0,0 24,0-1,0 49,24-48,0-1,0 25,23-24,-47 47,48-23,-24-24,0 23,-1-47,-23 0,0 0,0 0,0 0,0 0,0 0,0 0,0 24,0-24,0 48,0-24,0-1,0 25,0-48,24 24,-24 0,0-1,0 1,0 0,0 0,0-48,0 0,0 0,0-23,0 47,0-24,0 0,0 0,0 1,-24-1,1 24,-1 0,24 0,-24 0,0-24,24 24,-24 0,24 0,0 0,0-24,-24 24,1 24,23 0,0 47,0-47,0 0,0 0,0-24,0 23,0 1,23-24,-23-24,0-23,0-1,0 24,0-23,0 47,0-24,0 0,-23 0,23 24,-24-23,0 23,24 0,-24 0,24 0,-24 0,24 0,-23 0,23 23,0 1,0 0,0 24,0-25,0 1,0 0,0-24,23 0,1 0,-24 24,24-24,0 0,-24 24,0-72,0 0,0-23,0 23,0 1,0 23,0 0,-24 0,0 24,24 0,-24 0,1 0,23 0,-24 24,24 0,0 0,0 23,0-23,0 0,0 0,0 0,0-24,0 0,47 23,-23-23,0 0,0 0,-24 24,0 0,24-24,-24-24,23-47,-23 47,0 0,0-47,0 47,0 0,0 0,0-23,0 47,0-24,0 24,-23 0,23 0,-24 0,0 0,24 0,-24 0,0 0,1 47,-1-47,0 72,0-48,24 0,-24-1,24 1,0 24,0-24,0-24,0 47,24-47,-24 24,48-24,-24 24,23-24,25 0,-25 0,-47 0,24 0,-24 0,24 0,0 0,-24-24,24 0,-24 0,23-23,-23-25,0 49,0-25,0 24,0-24,0 48,-23-23,-25-1,0 24,24 0,-23 0,-1 0,24 24,-23-1,47 25,-24-48,24 24,-24 0,0 0,24-1,0 1,0 24,0-24,0-1,0 25,0-48,24 24,-24 0,48-1,-24-23,-1 24,49-24,-25 0,-23 0,24 0,0 0,-1 0,-23 0,24-24,-1 1,1-1,-1 24,1-24,-48 0,24 24,-24 0,0-24,0 1,0-1,-24 0,-24 0,-23 24,0 0,23 0,0 0,1 24,-1 0,24-24,0 0,24 0,0 24,-23-24,23 0,0 23,0-23,0 24,0 0,0-24,47 24,-47 0,48-24,-48 0,24 23,-24-23,47 0,-47 0,24 0,0 0,24 0,-1 0,25 0,-49 0,1-23,0 23,-24 0,24 0,-24-24,0 0,0 0,0 24,0-24,0 24,-24 0,-24 0,1 0,47 0,-24 0,24 0,0 0,0 24,0 0,0 0,0 0,24-1,23 1,1-24,-24 0,0 0,-24 0,0-24,0 1,0-1,0 0,0 24,0-24,0 24,0 0,-24 0,0 0,0 0,24 0,0 0,0 24,0-24,0 24,0-24,0 24,24-24,-24 0,24 0,0 0,-24 0,0 0,0-24,0 24,0-24,0 24,24-48,-1 25,-23-1,0-24,0 24,0 24,-23-23,-1-1,24 24,-24 0,0 0,24 0,-24 0,24 0,0 47,0-47,0 48,0-48,0 24,24-24,-24 0,24 0,-24 0,0-24,0 0,0 0,0 1,0-1,0 0,0 24,0 0,0 48,0 23,24 0,-24-23,24 0,-24-25,0-23,0 24,0-24,0 0,0 0,0-24,0-23,-24-25,24 25,-24 23,0-24,24 48,0-23,0-1,0 48,0-1,0 25,0 0,24-1,0 1,-24-24,0-1,0-23,0 24,-24-71,24-1,-24-23,24 47,0 0,0 24,0 0,0 48,0 23,0-23,0-1,0-23,0-24,0 24,0-24,0-24,-24-47,0 23,24 0,-23 1,-1 47,24-24,0 0,0 48,0 0,24 23,-1 1,1 0,0-1,0 1,-24-48,0 24,0-24,0 0,-24 0,24-48,0-23,-24 23,24-23,-24-1,24 72,0-47,0 70,0 1,0 0,0 24,0-25,24 1,-24-24,0 24,0 0,0-48,0-24,0 25,0-25,0 48,0-24,0 0,0 1,0 23,-24-24,1 24,-25 0,-23 0,-1 0,25 0,23 0,0 0,-24 47,1-23,-1 24,24-48,0 24,-23-1,47-23,0 0,0 0,0 0,47 0,-23 0,24-47,23 47,-47-24,0 0,-24 0,0 1,-48-25,48 48,-24-24,-23 0,-1 24,-23 0,-1 0,1 0,23 0,1 0,-1 0,0 0,25 24,-1-24,0 0,24 0,-24 24,24 0,-24 23,24 1,0-24,0 23,0 1,0-24,0 23,0 1,0-48,0 24,24-24,-24 0,24 0,-24 0,0 0,0-24,0 0,0 24,0-24,0 24,0-23,0 23,0 47,0 25,0-25,0-23,0 0,0 24,0-48,0-24,0-24,0-23,0 23,0 0,0 25,0-1,0 0,0 24,0 0,0-24,0 24,0-24,0 1,0 23,0 0,0 0,0 23,0 1,0 0,0 0,0 23,0 1,0 24,-24-25,24 1,-24-1,24-23,-23 0,23-24,0 24,0-48,0-24,-24 1,0-1,24 24,0-47,0 47,0 0,0 24,0-24,0 24,0 0,0 0,0 0,-24 48,24 0,0-24,0-1,0-23,0 24,0-24,0 0,0-24,0 1,-24-1,24 0,0 24,0-24,0 0,0 24,0 0,0 24,0 0,0-24,0 24,0 0,0-24,0 23,0-23,0 24,0-24,0 24,0 0,0-24,0 24,0-24,0 23,0-23,0 0,0 24,24-24,-24 0,24 0,-24 0,0 24,24-24,-24 0,0 0,24 0,-1 0,-23 0,24 0,-24 0,24 0,0 0,-24 0,24 0,-24 0,23 0,-23 0,24 0,-24 0,24 0,-24-24,24 0,-24 24,0-23,0 23,0-24,0 0,0 24,0-24,0 24,0-24,0 24,0-23,0-1,0 24,0-24,0 24,0-24,0 24,0-24,0 0,0 24,0-23,0 23,0-24,0 0,0 24,0-24,0 24,0-24,0 24,0-23,0-1,0 24,0-24,0 24,0-24,0 24,0 0,0 24,0-24,0 24,0 0,0-24,0 23,0-23,0 24,0-24,0 24,24 0,-24-24,0 24,0-24,0 23,0 1,0-24,23 24,-23-24,0 24,0-24,0 24,0 0,0-24,0 23,0-23,0 24,0 0,0 0,0-24,0 0,-23 24,23-24,-24 23,24-23,0 24,-24-24,24 0,-24 24,24-24,-24 0,24 24,0-24,-23 0,23 0,-24 0,0 0,24 0,0 0,-24 0,24 0,-24 0,1 0,23-24,-24 24,24 0,0 0,-24 0,24 0,0-24,-24 24,0 0,24-24,-24 24,24 0,0 0,-23 0,23-23,-24 23,24 0,-24 0,24 0,0-24,0 24,0-24,0 0,0 24,0 0,0-24,0 24,-24 0,24-23,0-1,0 48,0-24,0 47,0-47,0 24,0 0,0 0,0-24,0 23,24-23,-24 0,0 24,0-24,0 0,0-24,0 24,0-23,0-1,0 24,0-24,0 24,0 0,0 0,0 0,24 0,0 0,-24 0,23 0,-23 0,24 0,-24 0,24 0,-24 0,24 24,-24-24,24 24,-24-24,24 0,-24 0,23 0,-23 0,0 23,24-23,-24 0,24 0,0 0,-24 0,24 0,-24 0,23 0,-23 0,24 0,0 0,-24 0,0 0,24 0,-24 0,0-23,0-1,0 24,0-24,0 24,0-24,0 0,0 24,0-23,0 23,0-24,0 24,0-24,0 0,0 24,0-24,0 24,0 0,0-24,0 1,0 23,0-24,-24 24,24 0,0-24,-24 24,24-24,0 0,0 24,0-23,0 23,0-24,0 24,0-24,0 24,0-24,0 24,0 0,0-24,0 24,0 0,0 0,24 0,-24 0,24 24,-24-24,0 24,0 0,0-24,0 24,24-24,-24 23,23 1,-23-24,0 24,0-24,0 0,0 0,0 0,0-24,0 0,0 24,0-23,0 23,0-24,0 0,0 0,0 24,0-24,0 1,0 23,0-24,0 24,-23-24,23 24,0-24,0 24,0 48,0-24,0-1,0 25,23-24,-23 0,0-1,0 1,24 0,0 0,-24 23,24 1,0 0,0-24,-24-1,0-23,0 0,0 0,0 0,0-23,0-1,0 24,0-24,0 24,0 0,0 0,0 0,23 0,1 0,0 0,0 0,0 0,-1 0,-23 0,24 0,-24 0,24 0,-24 0,0 24,24-24,-24 0,0 0,0 0,0 0,-24 0,24-24,0 24,-24 0,24 0,-47 0,23-24,-24 24,1-24,23 24,0 0,-24 0,48 0,-24 0,24 0,0 0,0 0,24 0,24 0,23-24,-23 24,0 0,-25-23,1 23,-24 0,24 0,-24 0,0 0,0 0,-24-24,24 24,-24 0,24 0,-47 0,23 0,0 0,0 0,1 0,-1 0,24 0,-24 0,24 0,0 0,-24 0,24-24,0 0,0 24,0-24,0 24,0-23,0-1,0 24,0-24,0 24,0-24,0 24,-24 0,24-24,0 1,0 23,0 0,24 23,-24 25,24-24,0 23,-24-23,0 0,24-24,-24 0,0 24,23-24,-23-24,0-24,-23 25,23-1,0-24,0 24,0 1,0 23,-24-24,24 24,0-24,0 24,0-24,0 0,0 24,0-24,0 48,0 0,47 0,-47 0,72 23,-48 1,23 0,-23-1,24 25,-25-25,1 1,0 0,-24-25,0 1,0-24,0 0,0 0,24-24,0 24,-24 0,24 0,-1 0,1 0,0 0,0 0,0 0,-24 0,23 0,-23 0,24 0,0 0,-24 0,24 0,-24 0,24 0,-1 0,1 0,0 0,0 0,0 0,0 0,-1 0,-23 24,24-24,-24 0,24 0,0 0,-24 0,0 0,24 0,-24 0,23 0,-23 0,24 0,-24 0,24 0,0 0,0 0,-1 0,-23 0,24 0,-24 0,24 0,0 0,-24 0,24 0,0 0,-1 0,1 0,0 0,0 0,-24 0,24 0,-1 0,-23 0,0 0,0 0,0 0,-23 24,23-24,-24 0,24 24,0-24,0 0,0 0,0-24,0 0,0-23,24 23,-24 0,0 24,0-24,0 24,0 0,0 0,-24 48,24-24,-24 23,24-23,-24 0,24-24,0 24,0-24,0 0,0 0,0-24,0-24,0 24,0 1,0-25,0 24,0 24,0-24,0 0,0 24,0 24,0 24,0 23,-24 1,24-25,0 1,0-24,0 0,0-24,0 23,0-23,0 0,24 0,-24-47,48-96,-24 24,-1 0,1 0,0 47,-24 25,0 23,0 0,0 0,0 48,24 24,-24-1,0 1,24 23,-1-23,-23-48,0 24,0 0,24-96,24-47,0 24,-25 23,-23 25,0 47,0-24,0 24,0 0,0 24,0 23,0 1,-23 24,23 23,0-24,0 1,0-72,0 23,0-23,0 24,0-24,47-119,1 24,-48 24,24 23,-24 24,0 0,23 24,-23-24,0 24,0 24,-47 0,23 0,-24 0,25 0,-1-1,24-23,0 0,0 0,24 0,23-47,25-1,23 24,0 0,-23-23,-49 47,1 0,-24 0,-95 24,-48 23,0 1,0 0,24-25,72-23,47 24,-24-24,0 0,24 0,24 0,0 0,23-47,1 23,23-24,-71 48,24-24,0 24,-48 0,-24 24,1 0,-1 0,1 0,-1-1,24-23,0 24,1-24,23 0,23 0,1-24,48-47,47-1,0-23,47 0,-23 24,-71 47,-72 24,-119 47,-24 25,0-1,0 1,24-49,48 1,47-24,0 24,24 0,24 0,23 0,-23-24,24 23,-48-23,0 0,0-23,0-25,0 48,0-24,0 0,0 24,0-24,-24 24,0 0,0 0,1 0,-1 0,0 0,0 0,24 0,-24 0,24 24,0 0,-24-24,24 0,-23 24,23-24,0 48,0-25,0 25,0-24,0 0,47-1,1-23,47 0,-23 0,-49 0,25 0,-24 0,23 0,-23 0,24-23,-48-1,48 0,-25 0,1-23,0-1,0 24,-24-24,0 1,0 23,0 0,0-23,-24 23,0 0,0 24,1-24,-1 0,24 24,-24 0,0 0,24 0,-24 0,-23 0,23 0,0 0,0 0,0 24,24 0,0-24,0 24,0 0,0-24,24 0,-24 0,24 0,-24 0,0 0,0 23,0-23,24 0,-24 0,24 0,-1 48,25-48,-24 24,0-24,-24 24,24-24,-24 0,23 0,1 0,-24 0,24 0,-24 0,24 0,0 0,-1 0,-23 0,0-24,24 24,-24 0,0 0,-24 24,24-24,0 0,0 23,0-23,-23 48,23-48,0 24,0 0,-24 0,24-1,0 1,0-24,0 24,0 0,0 0,0 23,-24-47,24 24,0-24,0 24,0-72,-24-47,24 0,-24-24,24 71,0 48,0-48,0 48,0-23,24 23,48-24,23 24,48-24,119 24,47 24,310 23,-119 72,-190 1,-310-120,48 0,71 0,0-24,95 0,0 0,48 24,0 0,-24 0,-71 0,-72 0,-47 0,-24 0,-24 0,24-24,-1 24,96-95,96-48,142-71,167-96,-96 120,-94 71,-120 71,-142 24,-49 24,1 0,-24 0,0 0,0 0,0 0,0 0,-24 0,1 0,-1 24,0-24,0 0,-24 0,1 0,-25 0,-23 24,-24 0,71-24,-23 0,23 0,1 0,-25 0,72 0,-23 0,23 0,0 0,0 0,0 0,0-24,0 0,71-47,96-96,118-95,144-143,71-95,0 72,-214 213,-96 72,-142 96,-24 23,0 24,-1 48,-23-25,0-23,0 24,0-24,0 24,0 0,24-24,-24 24,0-24,0 23,0-23,0 48,0-48,0 24,0 0,0-1,0-23,0 24,0-24,0 24,0 0,0 0,0 0,0-1</inkml:trace>
  <inkml:trace contextRef="#ctx0" brushRef="#br0" timeOffset="89170">3477 3762,'0'-24,"0"24,0-23,0-1,0 24,0-24,0 0,0 0,0 24,0-23,0 23,0-24,0 24,0 0,0 0,0 0,0 47,0-47,0 24,0 0,0 0,0-24,0 24,0-24,-24 23,24-23,0 24,0-24,0 0,0-24,-24 24,24-47,0 47,0-24,-23 24,23-24,0 24,0 48,0-48,0 24,0-1,0 1,0-24,0 24,0-24,0 24,0 0,0-24,0-24,-24 24,24-24,0 0,0 0,-24 24,24-23,0 23,0-24,-24 24,24-24,-24 24,24 0,0 24,0 0,0-1,0 1,0 0,0 0,0-24,0 24,0-48,0 0,0 0,0 0,0 1,0-1,0 0,0 24,0-48,0 48,0-23,0 23,0-24,0 0,0 48,0 0,0-1,0 25,0-48,0 24,0-24,0 24,0-24,0 0,0-24,0 0,0 0,0 0,0 1,0 23,-23-24,23 0,0 0,0 24,0-24,0 24,0-23,0 23,0 23,0 25,0 23,0 25,0-49,0-23,0 0,0 0,0-24,0 24,0-1,0-23,0-23,0-25,0 0,0 24,0-23,0 23,0 0,0-23,0 23,0 0,0-24,0 25,0 23,0-24,0 0,0 24,0 0,0 24,0-24,0 24,0 47,0-47,0 23,0-23,0 24,0-24,0-1,0-23,0 24,0-24,0 48,0-48,0 24,0-24,0 24,0-1,0-23,0 0,0 0,0-23,23-1,-23 0,0 24,0 0,0 0,0 24,0-24,0 24,-23-24,-1 23,24-23,-24 24,0 0,0-24,24 0,-24 24,24-24,0 0,-23 24,-1-1,24-23,24 0,-24 24,47-24,-23 0,0 0,24 0,-1 0,1-47,-1 47,25-48,-25 0,-23 1,48 23,-72-24,24 48,-1 0,-46 0,-1-24,-24 24,-47 0,-24 0,24 24,23 0,1-24,23 24,48-24,-24 0,0 0,48 24,48-24,-1 0,72 0,-48-48,-23 24,-49 0,1-23,0 23,-24-24,0-23,0 0,0 23,-48 24,25 0,-25 0,-23 24,47 0,-24 0,1 0,-1 0,24 24,0-24,0 24,24-24,0 0,-23 0,-1 24,24 0,0 0,0-24,0 47,24-23,-1 24,1-48,48 0,-48 0,-1 0,1 0,-24 0,24 0,0-24,-24-24,24 24,-1-23,-23-1,24 24,-24 0,0 1,0 23,-24-24,1 24,-1 0,-24 0,24 0,1 24,-25-1,24 1,0 0,0 0,1-24,23 24,-24-24,24 0,0 47,0 1,24-24,23 0,-47-24,24 0,0 0,-24 0,0 0,24 0,0-24,-24 0,23-24,1 25,-24-1,0 0,24 0,-24 0,0 0,0 24,0-23,-24 23,24 0,-47 0,47 0,-24 0,24 0,-24 0,24 0,-24 0,0 23,24-23,0 24,-24-24,24 24,0-24,0 48,0-24,0-1,0 25,24-48,-24 24,0-24,24 0,0 0,24-48,-1 1,-23 23,0-24,0 24,-24 0,0 1,0 23,0-48,0 48,0-24,0 0,0 1,0 23,0 0,0 0,-24 0,0 0,24 0,-24 0,24 0,0 0,-24 0,1 23,23-23,0 24,-24-24,24 48,0-48,-24 24,0 23,24-23,0 0,0 0,0 0,0-24,0 0,0 0,0-24,24 24,-24-24,24-24,-24 48,0-47,24 47,-24-24,0 24,0-24,0 0,0 24,0 0,0 0,-24 0,24 0,-24 0,0 0,24 0,-24 0,24 0,-24 0,1 0,23 0,-24 24,24-24,-24 24,24-24,-24 24,24-1,0 1,0 24,0-24,0 47,0-47,0 0,48 0,-24-1,-1 1,1 0,0-24,-24 0,48 0,-48 0,24 0,-1 0,1 0,-24-24,24 0,-24 24,0-47,0 23,0 0,0 24,-24-24,24 24,-24 0,1 0,23 0,-24 0,-24 0,48 0,-48 0,48 0,-47 24,47 0,-24 0,24 0,-24-24,24 23,-24-23,24 24,0 0,0-24,0 24,0-24,0 24,0-24,0 23,24-23,-24 0,24 0,24 0,-25 0,1-23,0-1,0 0,-24 0,0 24,0-24,0 24,0 0,-24 0,0 0,0 0,1 0,-1 24,24 0,-24-24,24 0,0 24,24 0,0-1,23 1,-23-24,-24 0,24 24,0-24,-24 0,0-71,24 23,-24 0,0 1,0 23,0-24,0 48,-24-23,0-1,-24 0,1 0,-1 24,24-24,-23 24,23 0,0 0,-24 0,25 0,-25 24,0-24,48 0,-24 0,24 0,0 0,0-24,0 0,48 24,0-47,-1-1,49-47,-49 47,25-23,-49 47,-23 0,0 24,24 0,-24 0,-24 48,-47 23,47-23,-47 0,-1 23,-23-23,47-1,25 1,-25-24,48 0,0-48,0 24,48-24,23 0,-23 24</inkml:trace>
</inkml:ink>
</file>

<file path=ppt/ink/ink11.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6:29.001"/>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0 0</inkml:trace>
</inkml:ink>
</file>

<file path=ppt/ink/ink12.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6:06.037"/>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50 575,'0'-48,"0"48,0-23,-23 23,23-24,0 0,-24 24,24-24</inkml:trace>
  <inkml:trace contextRef="#ctx0" brushRef="#br0" timeOffset="437">3 408,'0'0,"0"0,0 24,0-24,0 24,0 0,0-24,0 47,0-47,24 24,-24 24,0-48,0 48,0-48,0 23,0-23,0 24,0-24,0 24,0 0,0-24,0 24,0 23,0-23,0 0,0 0,0-24,0 0</inkml:trace>
  <inkml:trace contextRef="#ctx0" brushRef="#br0" timeOffset="10530">241 813,'0'0,"0"0,0 24,0-24,0 24,0-24,0 0,0 24,0-24,0 23,0-23,0 24,-24-24,24 24,0-24,0 24,0 0,0-24,0 24,0-24,0 0,24 0,-24 0,24 0,0 0,-24 0,0 0,23 0,-23-24,24 24,-24-24,24 24,-24-24,24 24,-24 0,0-24,24 24,-24 0,23 0,-23-24,24 24,-24-23,0 23,0 0,24-24,-24 24,0-24,0 24,0-24,0 24,0-24,0 24,0-23,0 23,0-24,0 0,0 24,0-24,0 24,0-24,0 1,0 23,0-24,0 24,0-24,0 24,0-24,0 0,0 24,0-24,0 24,0-23,0-1,0 24,0-24,0 24,0-24,0 24,0-24,0 1,0 23,0-24,0 24,0-24,0 24,0 0,0 0,0 0,0 24,24-24,-24 0,0 24,0-1,0 25,0-24,0-24,0 47,0-47,0 24,24-24,-24 24,0 0,0 0,0-24,0 24,0-1,0-23,0 24,0-24,0 24,0-24,0 24,0 0,0-24,0 23,0-23,0 24,0-24,0 24,0-24,0 24,0-24,-24 0,24 24,0-24,0 23,0-23,0 24,-24-24,24 0,0 0,0 24,-24-24,0 0,24 0,0 24,-23-24,23 24,0-24,-24 0,24 0,0 0,-24 0,0 0,24 24,-24-24,24 0,-23 0,-1 0,24 0,0 0,-24 0,24 0,0-24,0 0,0 24,-24 0,24-24,0 24,0-24,0 0,0 24,0-23,0 23,0-24,0 24,0-24,0 0,0 24,0-24,0 24,0-23,0-1,0 24,0-24,0 24,0-24,24 24,-24 0,0 0,0 0,0 0,0 0,0 24,0-24,0 24,0 0,0-24,0 23,0-23,0 0,0 24,0 0,0-24,0 24,0-24,-24 24,24-24,0 23,0 1,0-24,0 24,0-24,0 24,0 0,0-24,0 24,0-24,0 0,0 0,0 0,0-24,0 24,0-24,0 24,0-24,0 0,0 0,0 1,0 23,0-24,-24 0,24 24,0-24,0 24,0-24,0 24,0 0,0 0,0 0,0 24,0-24,0 24,0 0,0-24,0 24,0-24,0 23,-23-23,23 48,0-48,0 24,0-24,0 0,0 0,0 0,0-24,0 0,0 0,0-23,0 23,0 0,23-23,-23 23,0-24,0 24,0 24,24-47,-24 47,0-24,0 24,24 0,-24 0,0 0,0 0,0 48,0-25,0 1,0 0,0 0,0 0,0-24,0 23,0-23,24 0,-24 0,24 0,-1 0,-23 0,24 0,0 0,0 0,-24 0,24 0,-24-23,23 23,1-24,-24 24,24-24,-24 24,24-24,-24 0,24 24,0 0,-24-23,0 23,0-24,0 24,0-24,0 0,0 24,0-24,0 24,0-24,0 1,0 23,0-24,0 0,0 24,0-24,0 0,0 24,0-23,0 23,0-24,0 0,0 24,0-24,0 24,0-24,0 24,0-23,0-1,0 24,0-24,0 24,0 0,0-24,0 0,0 24,0-24,0 24,0-23,0 23,0 0,0-24,0 0,0 24,0-24,0 24,0-24,-24 24,24-23,0 23,0 23,0-23,0 24,0-24,0 24,0 0,0-24,24 24,-24-24,0 0,0 23,23-23,-23 24,0 0,24-24,-24 0,24 0,-24 24,0-24,0 0,24 0,-24 0,24 0,-1 0,1 0,-24 0,24 0,-24 0,24 0,0 0,-24 0,23 0,-23-24,24 24,-24-24,0 24,24 0,-24 0,24 0,-24 0,0-24,0 24,0 0,0 0,-24 24,-24 0,25-24,-25 24,0 0,-23 23,47-47,-23 24,47-24,0 0,0 0,0 0,0 0,23 0,25 0,-24 0,0-24,23-23,-23 47,0-24,0 0,-24 24,0 0,-48 0,-23 0,-1 0,-23 24,23 0,-23 23,71-47,1 0,23 0,0 0,0 0,0 0,23 0,25-23,0-25,47 24,24-24,0-23,-48 23,-47 48,0-23,-24 23,-48 0,25 0,-1 0,-24 0,1 0,47 0,-24 23,0 1,24-24,0 0,0 0,0 0</inkml:trace>
  <inkml:trace contextRef="#ctx0" brushRef="#br0" timeOffset="30296">670 742,'0'0,"0"0,0-24,23 24,-23 0,24 0,-24 0,24 0,-24 0,24 0,-24 0,24 0,-24 0,23 0,-23-24,0 24,0 0,0 0,0 0,0 0,-23 0,-1 0,24 0,-24 0,24 0,-24 0,24 0,-24 0,1 0,23 0,0 0,-24 0,24 0,0 24,-24-24,0 0,24 0,-24 0,24 0,0 0,0 0,0 0,0 0,0 0,24 0,0 0,-24-24,24 24,-24 0,24 0,-1-24,-23 24,24-23,0 23,0 0,-24 0,24-24,-24 24,0 0,0-24,0 0,0 24,0-24,0 24,0 0,0-24,0 24,0 0,0 0,0-23,-24 23,0 0,24-24,0 24,0 0,0-24,0 24,0-24,0 0,24 24,-24-23,24 23,-24-24,0 24,23-24,-23 0,0 24,24-24,0 24,-24 0,0 0,0-23,24-1,-24 24,24-24,0 24,-1 0,-23 0,24 0,0 0,-24 0,0 0,0 0,0 0,-24 0,24 0,0 0,-24 0,24 0,-23 0,-1 24,24 0,-24-24,24 0,0 23,-24-23,24 24,0 0,-24-24,0 0,24 24,0-24,-23 0,23 0,0 24,-24-24,24 0,-24 0,24 0,0 23,-24-23,24 24,0-24,0 0,0 24,0-24,0 0,0 0,0 24,0-24,24 0,0 0,-24 24,0-24,24 0,-24 0,0 0,23 0,-23 23,24-23,-24 0,0 0,24 0,-24 0,24 24,-24-24,24 0,0 0,-24 24,0-24,0 0,-24 0,24 0,-24 0,24-24,-24 24,24 0,-24 0,0 0,24-24,0 24,-23 0,23 0,0 0,0-23,0-1,-24 24,24 0,-24 0,24-24,0 24,0-24,-24 24,24-24,0 24,0-23,0 23,0-24,0 24,0 0,0-24,0 0,0 24,0 0,24 0,0-24,-24 24,0 0,24-23,-24 23,23-24,1 24,-24 0,0 0,24 0,-24-24,0 24,24 0,-24 0,0 0,24 0,0 0,-24 0,23 0,-23 0,24 0,-24 0,0 0,0 0,0 24,-24 0,24-24,-23 0,-1 47,0-23,0 0,24-24,0 0,-24 24,24-24,-24 23,24-23,-23 0,-1 0,24 24,0-24,0 24,-24-24,24 0,0 24,-24-24,24 0,0 24,0-24,0 0,0 0,0 23,0-23,24 0,-24 0,24 24,0-24,-1 0,-23 0,24 0,-24 0,0 0,24 24,-24-24,24 24,-24-24,0 24,0-24,0 0,0 0,-24 0,0-24,0 24,1 0,-1-24,0 24,24-24,-24 24,24-24,0 24,-24 0,24-23,0 23,0 0,0 0,0 0,24 0,0 0,24 23,-25-23,1 24,-24 0,0-48,0 24,-24-47,24 47,0-24,-23 0,23 24,0-24,0 24,-24-24,24 24,0-23,0 23,0-24,0 0,0 24,0-24,24 24,-24-24,0 1,0 23,47 0,-23 0,0-24,-24 24,24 0,-24 0,0 0,0 0,0 24,0-24,0 23,-24-23,24 0,-24 24,24-24,0 24,0 0,-24 0,24-1,0 1,0-24,0 24,0-24,0 24,0 0,24-24,-24 0,24 0,-24 23,0-23,24 0,-24 0,0 24,24-24,-24 0,0 0,23 0,1 0,-24 24,24-24,-24 24,24-24,0 0,-24 0,23 0,-23 24,0-24,24 0,-24 0,0 0,24 0,0 0,-24 0,24 0,-24 0,23 0,-23 24,0-24,0 0,-23 0,23 0,-24 0,0 0,24 0,-24 0,0 0,1 0,-1-24,24 24,-24 0,24 0,0 0,0 0,24 0,23 0,-23 0,0-24,24 24,-25 0,49-24,-1 24,-23-24,-24 24,0 0,-24 0,0 0,0 0,-24 0,-24 0,24 0,-23 0,23 0,-24 0,1 0,23 0,-24 0,24 0,1 0,23 0,0 0,0 0,23 0,1 0,0-24,24 24,-25 0,1-23,24 23,-48 0,24 0,0-24,-24-24,0 48,0-24,0 1,0 23,0-24,0 24,0-24,0 24,0-24,0 0,0 24,0 0,0-23,0 23,0-24,0 24,0-24,0 0,23 24,-23-24,0 24,0-24,0 1,0 23,0-24,24 24,-24 0,0-24,0 24,0 0,0 0,0 0,0 0,0 24,0-24,0 47,-24 1,24-24,-23 47,-1-47,24 0,0 0,0 0,0-24,0-24,0 24,0-24,0 0,0 0,24 1,-1 23,-23 0,0 0,-23 0,23 47,-48-23,48 0,0-24,0 24,0-24,0 23,0-23,24 0,0 0,-24 0,47 0,-47 0,24 0,-24 0,0-23,0 23,0-24,0 0,0 0,0 24,0-47,0 47,-24 0,0 0,1 0,23 0,-24 0,24 0,-24 0,24 0,-24 0,24 0,0 23,0-23,0 24,0-24,24 48,24-48,-25 0,1 0,0 0,0 0,0 0,-24 0,0 0,0-24,0 0,0 24,-24 0,24-24,-24 24,24-23,-24 23,24 0,-24 0,24 0,0 23,0-23,0 24,0-24,24 0,-24 24,0 0,0-24,0 0,0 24,0-24,0 23,0-23,0 24,0 0,0-24,0 24,0 0,0-1,0 1,-24-24,24 24,0 0,-23-24,23 0,0-24,0 24,0-24,0 24,0-47,0 47,0-24,0 24,0-24,0 24,0 0,0 48,0-1,0-23,0 0,-24-24,24 24,0-120,0 1,0 24,0-1,0 49,0-25,0 48,0-24,0 24,0 48,0-24,0 23,24-23,-24 24,0-25,23 25,-23-24,0 23,0-47,0 24,0-24,24 24,-24-48,0-23,-24 23,24 0,0 24,-23 0,23 0,-24 0,24 0,0 0,0 24,0-24,-24 47,24-23,0 0,-24 0,24 0,0 0,0-24,0 23,24-23,-24 24,24-24,0 0,-1 0,1 0,-24 0,0 0,24-24,0 1,-24-25,24 24,-24-24,0 1,0-1,0 24,0-23,0-1,0 48,0 0,-24 0,24 0,-24 0,24 0,0 0,-24 0,24 24,-24-24,24 24,0 0,0-1,0 1,-23 0,23 0,0 23,0-23,0 0,0-24,0 24,0-24,23 0,-23 24,24-24,0 0,-24-24,0-48,0 25,0-1,0 1,0 23,0 0,0 24,0-24,0 24,-24-24,0 24,1 0,23 0,-48 0,48 0,-24 0,24 0,-24 24,24-24,-24 24,1 0,23 23,0-47,-24 24,24 24,0-24,0-1,0 1,0 0,0 0,0 0,0 0,0-24,24 23,-24-23,23 0,-23 0,24 0,0 0,-24 0,24 0,-24 0,24 0,0-23,-24-1,23 0,-23 24,0-24,0 0,0 24,-47 0,47 0,-24 0,-24 0,24 0,1 0,-1 0,0 0,0 0,24 0,-24 0,1 0,23 0,-24 0,24 0,0 24,0-24,0 0,0 0,0 0,24 0,-1 0,-23 0,24 0,0 0,0 0,-24 0,24 0,-24 0,23 0,-23 0,24 0,-24 0,24 0,-24 0,24 0,-24 24,0-24,0 0,-24 0,0 0,-23 0,-25 0,48 0,1 0,-25 0,24 0,-23 0,23 0,-24 0,24 0,0 0,24 0,-23 0,23 0,-24 0,24 0,0 0,24 0,-24 0,47 0,-47 0,24 0,-24 24,48-24,-48 24,24-24,-1 23,-23-23,24 0,-24 0,0 0,0 0,0-23,0 23,-24 0,1-24,23 24,0 0,0 0,23 0,-23 0,0 0,24 0,-24 0,24 0,-24 0,24 0,0 0,-24 0,23 0,-23 0,24 0,0 0,-24 0,24 0,-24 0,24 24,-24-24,23 0,1 0,-24 0,24 0,-24 0,24 0,-24 0,24 0,-24 0,0 0,-24 0,-24 0,48 0,-47 0,47 0,-24 0,-24 0,48 0,-24 0,-23 0,23 0,0 0,0 0,24 0,-23 0,-1 0,24 0,-24 0,24 0,-24 0,0 0,0 0,24 0,-47 0,47 0,0 0,-24 0,24 0,-24 0,24-24,0 24,0 0,24 0,-24 0,48 0,-1-24,1 24,-24 0,47 0,-23 0,-1-24,1 24,0 0,-1 0,-47 0,24-24,-24 24,24 0,0 0,0 0,-24 0,47 0,-47 0,24 0,0 0,0 0,-24-24,23 24,1 0,0 0,-24-23,0 23,0 0,0-24,0 0,24 24,-24 0,0-24,0 0,0 1,0 23,0-24,0 24,0 0,0 0,0-24,0 24,0 0,0 24,0-24,0 24,0-1,0-23,0 24,0-24,0 24,0-24,0 24,0 0,0-1,0-23,0 48,0-48,0 24,0-24,0 24,0 0,0-24,0 23,0-23,0 24,0-24,0 0,24 0,-24 0,23 0,-23-24,0 24,24 0,-24-23,0-1,24 24,-24-24,0 24,0 0,0 0,0 0,0 24,-24 0,24-24,-24 23,24-23,-23 24,23 0,0-24,0 24,-24-24,24 24,0-24,0 23,0 1,-24-24,24 0,0-24,0 24,0-23,0 23,0-24,0 24,0-24,0 0,0 24,0-24,0 24,0 0,0 24,-24 0,24-24,-24 24,24-24,0 24,-23-24,23 23,-24 1,0-24,24 0,0 0,0-24,0 24,0-23,24 23,-24-24,24 0,-24 0,23 24,-23-24,0 24,0-23,0 23,0 23,-23-23,-1 48,-24-24,48 0,-47-24,47 23,0 1,0-24,0-24,0 24,0-23,0 23,0-24,0 24,23-24,1 0,-24 24,-24 0,24 0,-23 0,23 0,-24 0,24 0,-24 0,0 0,24 0,-24 0,24 0,-24 0,1 0,23 0,-24 0,24 0,0-24,0 24,0 0,0 0,24 0,-1 0,25 0,-48 0,24 0,-24 0,24 0,0 24,-24 0,0-24,-24 0,24 0,-24 0,0 0,0 0,0 0,1 0,-1 0,0 0,24 0,-24 0,0 0,24 0,-23 0,-1 0,0 0,24 0,-24 0,24 0,-24 0,24 0,0 0,24 0,-24 0,48 0,-48 0,24 0,23 0,25 0,-1-24,1 0,47-23,-48-1,24 0,-71 48,0-23,-24 23,0-24,0 24,0-24,0 24,0-24,0 24,0-24,0 1,0 23,0-24,0 0,0 0,0 24,0-24,0 24,0-23,0 23,0-24,0 0,0 0,0 24,0-24,0 0,0 24,0-23,24 23,-24 0,0-24,0 0,0 24,24-24,-24 24,0-24,23 24,-23 0,0 0,0 24,0-24,0 24,24 0,-24-24,0 24,0-24,0 23,0 1,0-24,0 24,0-24,24 0,-24 24,24-24,-24 0,0 24,24-24,-24 0,23 0,-23 0,0 0,0 0,0 0,0 24,0-24,0 23,0-23,0 48,0-48,0 24,0-24,0 24,0-1,0-23,0 24,0-24,0 24,0-24,0 24,0 0,0-24,0 23,0-23,0 0,0 24,0 0,-23-24,23 24,0-24,0 24,-24-24,24 0,0 24,0-1,0-23,0 24,0-24,0 24,-24 0,24-24,0 24,0-24,0 0,0 0,0 0,0 0,0 0,0-24,0 0,0 24,0-24,0 0,24 1,-24 23,0-24,24 24,-24 0,0-24,0 0,0 24,0-24,0 24,0-24,0 24,0-23,0-1,0 24,0-24,0 24,0-24,-24 24,24-24,0 24,0-23,0 23,0 0,0-24,0 24,0-24,0 0,-24 24,24 0,0 0,0 0,0 0,0 24,0-24,0 0,0 24,0-24,0 24,24-24,-24 23,0 1,24-24,-24 0,0 24,0-24,0 24,0 0,0-24,0 23,0-23,0 0,0 24,0-24,0 24,0 0,0-24,0 24,0 0,0-1,0-23,0 0,0 0,0 0,0-23,0 23,0-24,0-24,0 24,0 0,0 24,0-23,0 23,0-24,0 24,0-24,0 0,0 24,0 0,0-24,-24 24,24-23,0-1,0 24,0 0,0-24,0 24,0-24,-24 24,24 0,0-24,0 1,0 23,0 0,0 0,0 23,0-23,0 24,0-24,0 0,0 24,0-24,0 24,24 0,-24-24,24 23,-24-23,0 24,0 0,0-24,23 24,-23-24,0 24,0-24,24 23,-24 1,0-24,0 24,24-24,-24 0,0 24,0 0,0-24,0 24,0-24,0 23,0-23,0 0,0-23,0 23,0-24,0 0,0 24,0-24,0 24,0-48,0 48,0-23,0-25,0 48,0-24,0 0,0 24,0-23,0 23,0 0,0-24,0 24,-24 0,24-24,0 0,0 24,-24 0,24-24,0 24,-23 0,-1 0,24-23,0 23,0-24,-24 24,24 0,0 0,0-24,-24 24,24 0,-24 0,1 0,23 0,-24 0,24 0,-24 0,0 0,24 0,-24 0,24 24,-24-24,24 24,0-24,0 0,-23 0,23 23,-24-23,24 0,0 24,0 0,-24 0,24-24,0 24,0-1,0-23,0 24,0 0,-24 0,24-24,0 24,0-24,0 23,0-23,0 0,0 0,24 0,-24 0,0 0,0 0,0-23,0 23,0-24,-24 0,0 0,1 0,-1 24,-24-23,24 23,-23-24,47 24,-24 0,-24 0,24 0,1 0,-25 0,0 0,25 0,-1 0,-24 0,24 0,-23 0,47 0,-24 0,0 0,0 0,0 24,24-24,-23 0,-1 0,24 0,0-24,0 24,0-24,0 24,0-24,0 24,0-24,0 1,0 23,0-24,0 24,0-24,0 0,0 24,0-24,0 0,0 1,0 23,0-24,0 24,0 0,0 24,0-1,0-23,0 24,0 0,0 0,0 24,0-25,0 25,0 23,0 1,0-1,0 1,0-25,0-23,0 0,0 0,0-24,0 0</inkml:trace>
</inkml:ink>
</file>

<file path=ppt/ink/ink13.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7:26.59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3048 928,'0'0,"0"0,24 0,-24 24,24-24,0 0,-24 0,24 0,-24 0,24 0,-1 0,-23 0,24 0,-24 0,24 0,-24 0,24 0,0 0,-24 0,23 0,-23 0,24 0,-24 0,0 0,0 24,0-24,0 24,0-24,0 0,0 0,0 24,-24-24,24 0,-23 0,-1 0,24 0,-24 0,24 0,-24 0,24 0,-24 0,1 0,23 0,-24 0,24 0,-24 0,0 0,24 0,-24 0,24 0,-24 0,24 0,-23 0,-1 0,24 0,-24 0,24 0,0 0,-24 0,24-24,-24 24,24 0,0-24,0 0,0 24,24 0,-24 0,0 0,24 0,-24 0,0-24,24 24,0 0,-24 0,23 0,-23 0,0 0,24 0,-24-23,24 23,0 0,-24 0,24 0,-24-24,24 24,-1 0,-23 0,24 0,-24-24,0 24,0-24,0 24,0 0,0-24,0 0,0 24,0-23,0 23,-24-24,24 24,0-24,0 0,-23 24,23 0,0-24,0 24,0 0,-24 0,24-23,0-1,0 24,0 0,-24 0,0 0,24 0,0 0,0 24,0-24,0 23,0-23,0 24,0 0,0-24,0 24,0-24,0 0,0 24,0-24,0 23,0 1,0-24,24 0,-24 0,0 0,24 0,-24 0,24-24,-1 24,-23 0,0-23,0 23,0 0,0-24,0 24,0-24,0 24,0-24,0 24,-23 0,23 0,0 0,0 24,-24-24,24 0,0 24,0-24,0 24,0-24,0 23,0-23,0 0,0-23,0 23,0-24,0 24,0-24,-24 24,24-24,0 24,0-24,0 24,0-23,0-1,0 24,0-24,-24 24,24 0,0-24,0 24,0-24,0 1,0 23,0 0,0 0,0 0,-24 0,24 23,0-23,0 24,0-24,0 0,0 24,-24-24,1 48,23-48,0 47,-24-47,24 24,0-24,0 24,0-24,0 0,0 0,0 0,0 0,0 0,0-24,0 24,0-24,0 0,0 24,0 0,0 24,0-24,24 24,-24-24,23 24,-23-24,24 24,-24-1,0 1,0-24,0 24,24 0,0-24,-24 24,0-24,0 0,0 0,0 0,0 0,-24 0,24 0,-24 0,24 0,0 0,-24 0,1 0,23 24,-24-24,24 23,-24-23,24 0,-24 0,0 24,24-24,-23 0,23 0,0 0,0 0,0 0,0 0,-24 0,0 0,24 0,-24 0,24 0,0 0,-24 0,24 0,0-24,-23 24,-1-23,24 23,-24 0,24-24,0 24,-24 0,24-24,0 0,-24 24,24 0,0 0,0-24,-24 24,24 0,0-24,0 24,-23 0,23-23,0-1,0 24,0 0,0-24,0 24,0-24,-24 0,24 24,0-23,0 23,0-24,0 24,0-24,0 0,0 24,0-24,0 1,0-1,0 24,24-24,-24 24,23 0,-23 0,24 0,0 0,-24 0,0 0,0 0,-24 0,24 0,0 0,-24 0,24 0,-23 24,23 0,0-24,0 23,-24-23,0 24,24-24,0 24,0 0,-24-24,24 0,0 24,-24-24,24 23,-23-23,23 24,0-24,0 0,0 24,-24-24,24 0,0 24,0-24,0 0,0 0,0 24,24-24,-24 23,23-23,-23 0,0 0,0 24,24-24,-24 0,0 0,24 24,0-24,-24 0,0 24,24-24,-24 0,23 0,-23 0,24 0,0 0,-24 24,0-24,24 0,-24 0,0 0,24 0,0 0,-24 0,23 0,-23 0,24 0,-24 0,24 0,0 0,-24 0,24 0,-24 24,23-24,1 0,-24 0,0 0,-24 0,24 0,-23 0,23 0,-24 0,0 0,24 0,-24 0,24 0,-24 0,24 0,-23 0,-1 0,24 0,-24 0,24 0,-24 0,0-24,24 24,-24-24,24 24,-23-24,23 24,-24 0,0 0,24-24,0 24,0 0,-24 0,24-24,0 24,-24-23,1 23,23 0,0-24,-24 24,24 0,0 0,0-24,0 24,0-24,0 0,0 24,0-23,0 23,0-24,0 0,0 24,0-24,0 24,0 0,0 0,0 0,0-24,24 24,-1 0,-23-23,24-1,-24 24,24-24,0 24,-24-24,24 0,-24 24,23 0,-23 0,24 0,0-24,-24 24,24 0,-24-23,24 23,0-24,-24 0,23 24,-23 0,0 0,-23 0,-1 0,24 24,-24-24,24 24,-24-24,0 23,0 1,24-24,-23 24,-1-24,24 24,0 0,-24 0,24-24,-24 47,0-47,24 24,0-24,0 0,-23 24,23 0,0-24,0 0,-24 0,24 23,0-23,-24 24,24-24,0 24,0 0,0-24,-24 0,24 24,0-24,0 0,0-24,0 0,0 24,0 0,0-24,24 24,0-47,0 47,23-48,-23 24,0 0,-24 1,0-1,24 24,-24-24,23 24,1-24,-24 0,0 24,0 0,24 0,-24-24,0 24,0 0,0-23,0 23,24-24,-24 0,24 24,-24-24,0 0,24 24,-24-23,0 23,0-24,0 24,0 0,-24 0,0 0,24 24,-24-1,24 1,-24-24,0 48,24-48,-23 24,23-24,-24 23,0 1,24-24,0 0,0 0,0 0,0 0,0-24,24-23,0-1,47-23,-47-1,24 49,-48-1,47-24,-47 48,24-24,-24 24,24-24,0 24,-24 0,0 0,23-23,-23 23,0-24,0 24,0 0,0 24,0-24,0 23,-47 1,-1 72,-47 46,-24 25,24 24,23-49,1-22,23-49,0-23,48-25,0 1,0-24,0 0,0 0,0-24,0 1,24-1,24-48,-48 49,48-25,-1-47,-23 23,24 1,-25-1,1 25,0 23,-24 0,0 24,0 0,0 0,0 0,0 24,0 0,0 0,-24 23,24 1,0-1,-24 25,1-25,-1 1,24 0,0 23,0-23,-24-1,24-23,-24 0,24-24,0 0,0 0,0 0,0-24,24 0,-24-23,48-1,-25 1,25-1,-24 0,23 1,-23-1,-24 48,0-24,24 24,-24 0,0 0,0 24,0 0,-48 0,1 23,-25 72,25-47,-25 47,49-24,-1-71,0 0,24 0,0-24,0 0,24 0,-24-24,24 0,23-24,1 24,23-47,-23 23,-1 25,1-1,-48 0,24 24,-24 0,0-24,0 24,0 0,0 24,-48 0,24 23,-47-23,47 24,-23-1,23-23,0 0,24-24,0 0,0 0,0 0,24 0,0-24,-1 24,1 0,0-24,-24 1,24 23,0 0,-24-24,0 24,0 0,0 0,0 24,-24-1,24-23,-24 0,0 24,24-24,0 0,0 0,24 0,0-24,0 24,-1-23,-23 23,24 0,0 0,-24 0,24 0,-24 0,24 0,0 0,-24 0,0 0,0 0,-24 23,24-23,-24 0,0 0,-24 0,-23 24,23-24,1 24,23-24,-24 0,25 0,-1 0,0 0,24 0,-48 0,48 0,0 0,0 0,0 0,0-24,0 0,0 24,0-23,0 23,0-24,0 24,0-24,0 0,0 24,0-24,0 24,0-23,0 23,0-24,0 0,0 24,0-24,0 24,0-24,0 1,0 23,0-24,0 0,0 0,0 24,0-24,-24 24,24-24,0 24,0-23,0-1,0 24,0-24,0 24,0-24,0 0,0 24,0 0,0-23,0 23,0-24,-23 24,23-24,0 0,-24 24,24 0,0 0,0 24,0 0,0 0,0 23,0 1,0-1,0-23,0 0,0 0,0 0,0 23,0 1,0-24,0 23,0-23,0 0,0 0,0-24,0 24,0-24,0 23,0 1,0-24,0 0,0-24,0 24,0-23,0-1,0 0,0-24,0 25,0-1,0 0,0 24,0 0,0 0,0 0,0 24,0 0,0-24,0 23,0-23,0 24,0-24,0 24,0 0,0-24,0 24,0-24,0 23,0 1,0-24,0 24,0-24,0 24,0-24,0 24,0 0,0-24,0 0,0 23,-24-23,24 0,-24 0,24 0,-24 0,1 0,23 0,-24 0,24 0,-24 0,0 0,24 24,-24-24,24 0,-23 0,23 0,0 0,0 0,0-24,0 24,0-23,0-1,0 24,0-24,0 24,0-24,0 24,0-24,0 24,0-24,0 24,0-23,0 23,0-24,0 0,0 24,0-24,0 24,0 0,0 0,0 0,0 0,0 24,-24-24,24 24,0-24,-24 0,24 24,0-24,0 23,0 1,0-24,0 24,0-24,0 24,0-24,0 24,0 0,0-24,0 23,0-23,0 0,0 0,0-23,0-1,0 24,0-24,0 0,0 0,0 24,0-24,0 24,0-23,0 23,0-24,0 0,0 24,0 0,0 0,0 24,0-24,0 24,0-24,0 47,0-47,0 24,0 0,0 0,0-24,0 24,0-24,0 23,0-23,0 24,0 0,0-24,0-24,0 0,0 1,0-1,0-24,0 48,0-24,0 0,0 1,0-1,0 24,0-48,24 24,-24 1,0-1,0 0,0 24,0-24,0 24,0-24,0 24,0 0,0 24,0-24,0 48,0-24,0-1,-24 25,24-24,0 23,-24-23,24 0,0 0,0-24,0 24,0 0,0-24,0-24,0 24,0-24,0 24,0-24,0 0,0 0,0 24,0-47,0 23,0 0,0 0,0 24,0-23,24 23,-24-24,0 24,0 24,0-1,0 1,0 24,0-1,0 1,0 24,0-49,0 25,0-24,0 0,0-1,0-23,0 24,24 0,-24-24,24 24,-24-24,0 0,23 0,-23 0,24 0,-24 0,24 0,0 0,-24 0,24 0,-24 0,47 0,-47 0,24 0,-24 0,0-24,24 0,0 24,-24 0,0 0,0-24,23 24,-23-23,24 23,-24-24,0 24,24-24,-24 24,24 0,-24-24,0 24,24 0,-24-24,0 1,24 23,-24-24,23 0,-23 0,0 24,0-24,0 24,0-24,0 24,24-23,-24-1,0 0,0 24,0-48,0 48,24-23,-24-1,0 0,0 24,0-24,0 24,0-24,24 24,-24 0,0 0,24 0,-24 0,23 0,-23 0,24 0,0-23,-24 23,0 0,0 0,-24 0,24 0,-24 0,24 0,-23 0,-1 0,24 23,-24-23,24 0,-24 0,24 24,-24-24,1 24,23 0,-24-24,24 0,-24 24,24-24,0 0,0 0,24 0,-24 0,24 0,-1 0,-23 0,24 0,-24 0,24 0,-24 0,24 0,0 0,-24-24,23 24,-23-24,0 24,24-24,0 24,-24 0,24 0,-24 0,0 0,0 0,-24 0,0 0,24 0,-24 24,1-24,-1 24,24-24,-24 0,24 0,-24 0,0 0,24 0,0 0,24 0,-24 0,0 0,24 0,-24 0,0-24,24 24,0 0,-24-24,23 24,-23 0,24 0,-24 0,24 0,0 0,-24 0,24 0,-24 0,0 0,23 0,1 0,-24 0,0 0,24 0,-24 0,24 0,-24 0,24 0,0 0,-24 0,23 24,-23-24,24 0,-24 24,24-24,-24 0,0 0,24 0,-24 0,0 24,0-24,0 0,0 0,-24 0,0 0,24 0,-24 0,24 0,-47-24,47 24,-24 0,24 0,0 0,-24 0,0 0,24-24,0 24,0 0,-24 0,24 0,0-24,0 24,-23 0,23-24,0 24,0 0,23 0,-23 0,24 0,0 0,24 0,-24 0,-1 0,1 0,0 0,0 0,-24 0,0 24,0-24,0 0,0 0,-24 0,24 0,-24-24,0 1,1 23,23-24,-24 24,0 0,0-24,24 0,-24 24,24 0,-24 0,1 0,23-24,0 24,-24 0,24 0,-24-24,24 24,-24-23,24 23,-24 0,24-24,0 24,0 0,0-24,24 24,-24 0,24 0,-24-24,0 24,24 0,-24-24,24 24,-24 0,23-23,-23 23,0-24,24 0,-24 24,0-24,0 24,24 0,-24-24,0 24,24 0,-24-23,0 23,0-24,24 24,-24 0,24 0,-24-24,0 24,0 0,0 24,0-24,0 24,-24-24,24 23,-24-23,0 24,24-24,-24 0,24 24,0 0,-24-24,1 0,23 24,0-24,0 23,-24-23,24 24,0-24,-24 24,24-24,-24 0,24 24,0-24,0 47,0-47,0 24,0-24,0 24,0 0,24-24,-24 24,0-24,0 0,24 0,-24 24,0-24,24 23,-1-23,-23 0,24 0,-24 0,0 0,0 24,0-24,0 0,0-24,0 1,0 23,-24-24,1 0,23 0,0 24,0-24,-24 24,24-24,0 1,0 23,0-24,-24 24,24 0,0 0,-24 0,24 0,-24 0,24 0,0 0,0 24,0-1,0 1,-23 0,23 24,-24 23,24-23,0-24,-24-1,24 1,0 0,-24 47,24-47,-24 24,24 0,0 23,-23-47,23 0,-24 23,24-47,0 24,0-24,-24 48,24-48,-24 47,24-47,0 24,0-24,-24 24,24 0,0 0,-24-24,24 0,0 0,0 0,0-24,0 0,0 24,0-24,24 24,-24-24,24 0,24-23,-24-48,47 47,-47 0,23 1,25 23,-72 0,47 0,-23 0,0 1,0 23,-24-24,48 24,-25 0,1-24,24 24,-1 0,-23 0,24 0,-24 0,-24 0,23 0,1 0,-24 0,24 0,-24 0,24 0,0 0,-24 0,0 24,0-24,0 24,0-24,0 0,-24 0,24 0,-24 0,24-24,-48 0,1 24,-1 0,1-24,-25 24,25 0,-1 0,0 0,1 0,-1 0,-23 0,23 0,24 0,0 0,1 0,-25 0,24 0,-24 0,25 0,-1 0,0 0,0 0,24 0,-24 24,1-24,-1 0,48 0</inkml:trace>
  <inkml:trace contextRef="#ctx0" brushRef="#br0" timeOffset="40357">2191 1071,'24'0,"-24"0,24 0,-24 0,24 0,-24 0,23 0,1 0,-24 0,24 0,-24 0,24 0,0 0,-24 0,24 0,-24 0,47 0,-47 0,24 0,-24 0,24 0,-24 0,0 24,0 0,0-24,0 24,0-24,0 23,-48 1,24 48,-23-25,23-23,0 48,24-72,-24 23,0 1,24 0,0-24,0 0,0 0,0 0,0 0,0 0,48-24,-48 24,48 0,-24 0,-1-24,1 24,-24 0,0 0,0 24,-24 0,1 24,-1 23,0-23,0-24,24-1,0-23,0 0,0 0,24 0,0 0,-24 0,24 0,-24 0,0 0,0 0,0 0,0-23,0 23,0 0,-24 23,24 1,0 0,-24 0,24 0,0 47,0-71,0 24,24 0,-24-1,47-23,-47 0,24 0,-24 0,24 0,0-47,-24-72,24 0,-24 47,0 25,23-1,-23 48,0-24,0 24,0-24,0 1,24 23,-24 0,24 0,-24 0,48-24,-48 24,23 0,25 0,-24 0,0 0,23 0,-47 0,24 0,0 0,0 0,0 0,-1 0,1 0,0 0,0 0,0 0,-1 0,1 0,-24 0,24 0,0 0,-24 0,24 0,-24 0,24 0,-1 0,1 0,0 0,0 0,-24 0,24 0,-24 0,0 0,0 0,-48-24,24 24,0-24,-47 24,47 0,0 0,-23 0,-25 0,25-24,-25 24,1-23,-1 23,25-24,-49 0,49 24,23 0,-24 0,1-24,47 24,-48-24,48 24,-24 0,0-24,1 24,-1 0,24 0,-24-23,24-1,-24 24,24 0,-24-24,24 24,-23 0,23-24,0 0,-24 24,24-23,-24 23,24-24,0 24,0-24,-24 24,24-24,0 24,0 0,-24 0,24-24,0 24,0-23</inkml:trace>
  <inkml:trace contextRef="#ctx0" brushRef="#br0" timeOffset="47440">1524 619,'0'0,"0"0,24 0,-24 0,0 0,0 0,24 0,-24 24,0-24,0 0,0 23,24 1,-24-24,24 24,-24-24,24 24,-24 0,0-24,0 0,0 23,0-23,0 24,0-24,0 24,0 0,0-24,0 24,0 0,-24-1,24-23,0 24,0-24,0 24,-24 0,24-24,0 24,0-1,-24 1,24-24,0 24,0-24,0 0,0 24,-24-24,24 0,-24 0,24 0,0 0,0 0,0-24,0 24,0-24,0 0,0 24,0-23,0-1,24 0,-24-24,0 25,0-1,0 24,0-24,0 24,0-24,0 0,24 24,-24-24,0 24,0-23,0 23,0-24,0 0,0 24,0-24,0 24,0-24,0 1,0 23,0-24,0 24,0-24,0 24,0 0,0-24,0 0,0 24,0-23,-24 23,24 0,-24-24,24 0,0 24,0-24,0 24,-23 0,23-24,0 24,0 0,0 0,0 0,0 0,0 0,0 24,23-24,1 24,-24 0,0-24,24 24,-24-24,0 23,0 1,0-24,0 24,0-24,24 0,-24 24,0 0,0-1,24-23,-24 0,0 24,0-24,0 24,0-24,0 24,0-24,0 24,0-24,0 23,0 1,0-24,0 24,0-24,0 24,0-24,0 24,0 0,0-24,0 23,0-23,0 0,0 0,0 0,0-23,0 23,0-24,0 24,0-24,0 0,0 0,0 0,0 24,0-23,0-1,0 24,0-24,0 24,-24-24,24 24,0-24,0 1,0 23,0-24,0 24,-24-24,24 0,0 24,0-24,-24 24,24 0,0-23,-24 23,24 0,0 0,0-24,-23 24,23-24,0 24,0 0,0 0,0 24,0-24,0 0,0 24,0-24,0 23,0-23,0 24,0 0,0-24,0 24,0-24,0 0,0 24,0-1,0-23,-24 24,24-24,-24 0,24 24,-24-24,24 0,0 0,0 0,0-24,-24 24,24 0,0-24,0 1,0 23,0 0,0-24,0 24,0-24,-23 24,23-24,0 24,0-24,-24 24,24 0,0 0,0 0,0 0,0 24,0 0,0-24,0 24,0-24,0 24,0-1,0-23,24 24,-24-24,0 24,0-24,0 48,0-48,0 23,0-23,0 24,0 0,0-24,0 24,0-24,0 24,23 0,-23-24,0 23,0-23,0 0,0-23,0-1,0 24,0-24,0 0,0 0,0 0,0 1,0-1,0 0,0 0,0 24,0-24,-23 1,23-1,0 0,0 0,0 0,0 24,0-23,-24 23,24-24,0 0,0 24,0-24,0 24,0 0,0-24,0 0,-24 24,24 0,-24 0,24 0,-24 0,1 0,23 0,-24 0,24 0,-24 0,0 0,24 24,0-24,-24 0,24 0,-24 0,24 0,-23 0,-1 0,24 0,-24 0,24 0,-24 0,0 0,24 0,0 0,0-24,24 24,-24 0,24 0,-24 0,24 0,0 0,-24 0,23-23,-23 23,24 0,-24 0,24-24,0 24,0-24,-24 0,24 24,-1 0,-23 0,0 0,0 0,-23 0,23 0,-24-24,24 24,-24 0,24 0,-24 0,0 0,24 0,-24 0,1 0,-1 0,0 0,24 0,-24 0,0 0,24 0,0 0,0 24,0-24,-23 24,-1 47,-48-71,49 24,-25 0,0-24,24 24,1-24,-25 0,24 24,0-24,24 0,-23 0,23 24,-24-1,24-23,0 24,0-24,0 24,-24-24,24 0,0 24,0-24</inkml:trace>
  <inkml:trace contextRef="#ctx0" brushRef="#br0" timeOffset="59810">1239 595,'0'0,"-24"0,24 0,-24 0,0 0,24 0,0 0,0 24,0-24,0 0,0 0,24 0,-24 0,24 0,-24 0,24 0,-24 0,24 0,-1 0,-23 24,0-24,-23 0,23 0,-24 0,24 0,-24 0,24 0,-24 0,0 0,24 0,-24 0,24 0,0 0,0 0,0 0,0 0,24 0,0 0,-24 0,24 23,-24-23,24 0,-24 0,0 24,0-24,0 24,24-24,-24 24,0-24,0 24,23-1,-23 1,0 0,0-24,0 24,0-24,0 24,0-24,0 24,0-1,0-23,24 24,-24 0,0 0,0-24,24 0,-24 24,0-24,0 23,0 1,0-24,0 0,0-24,0 24,0 0,0-23,0-1,0 0,0-24,0 48,0-23,0-25,0 48,-24-48,24 24,0 1,0-25,0 24,0 24,0-24,0 1,0 23,0-24,0 24,0-24,0 24,0 0,0 0,0 0,0 24,0-24,0 47,0-47,0 48,0 0,0-1,0-23,0 0,0-24,0 0,0 0,0 0,0-24,0 0,0 24,0-24,0 1,-24-1,24 0,0 24,-23 0,23-24,0 0,0 24,-24 0,24-23,0 23,0 0,0-24,0 24,0-24,-24 0,24 24,0-24,0 24,0 0,-24-23,24-1,-24 24,24 0,-24 0,24 0,-23 0,23 0,0 0,0 0,23 0,-23 0,24 0,0 0,-24 0,24 0,-24-24,0 24,0-24,0 24,0 0,0 0,0-24,-24 24,0-24,0 24,24 0,-23 0,-1 0,0 0,24 0,-48 0,48 0,0 0,0 0,24 0,-24 0,24 0,0 0,0 0,-1 0,25 0,-24 0,0 0,-24 0,0 0,0 0,0 0,-24 0,0 0,24 0,-24 0,24 0</inkml:trace>
  <inkml:trace contextRef="#ctx0" brushRef="#br0" timeOffset="68156">715 666,'0'0,"24"0,-1 0,-23 0,24 0,-24 0,24 0,0 0,-24 0,24 0,-24 0,24 0,-24 0,0 0,0 0,0 48,0-24,0 0,0-1,0-23,0 24,23 0,-23-24,0 24,0-24,0 24,0-24,0 24,0-1,0-23,24 24,-24-24,0 24,0-24,0 24,0-24,0 24,0-24,0 0,0 0,0-24,0 24,0-24,0 24,0-24,0 24,0-24,0 1,0 23,0-24,-24 24,24-24,0 0,0 0,0 0,0 1,0 23,0-24,0 24,0-24,-23 24,23 0,0-24,0 0,0 24,0 0,0-23,0 23,-24 0,24-24,0 0,0 24,0 0,-24 0,0 0,24 0,-24 0,24 0,0 0,-24 0,1 24,23-24,0 0,-24 0,24 24,-24-24,24 0,-24 0,0 0,24 0,0 0,0 0,24 0,-24 0,0 0,24 0,-24 0,24 0,-24 0,24 0,-1 0,-23 0,24 0,-24 0,0 0,0 23,0 1,0 0,0 0,0 0,0-1,0 1,0-24,0 24,0-24,0 24,0 0,0-24,24 24,-24-24,0 23,0-23,0 24,0 0,24 0,-24-24,0 24,0-1,0-23,0 24,0-24,0 24,0 0,0-24,24 0,-24 24,0 23,0-23,0 0,0-24,0 0,0 0,0-24,0 0,0 0,0 1,0-1,0 0,0 24,0-24,0 0,0 1,0-25,0-23,0 47,0 0,0 0,0 0,0 24,0 24,0-24,0 48,0-48,24 24,-24-24,0 23,23 1,-23 0,0 0,0 23,0 1,0 23,24-47,-24 0,0-24,24 24,-24-24,0 24,0-24,0 0,0 0,0-24,0 24,0-24,-24 0,24 0,0 24,0-23,0 23,-24-48,24 0,0 25,-23-49,23 48,0 1,0-25,0 24,-24 0,24-23,0-1,-24 24,24 0,0 24,0-23,0 23,0 0,0-24,0 0,-24 24,24 0,0-24,0 24,0 0,-24 0,0 0,24 0,-23 0,23-24,0 24,-24 0,24 0,0 0,-24 0,24 0,0 0,24 0,-24 0,24 0,-1 0,1 0,24 0,-48 0,24 0,-24 0,24 0,-1 0,-23 0,24 0,-24 0,24 0,0 0,-24 0,24 0,-24 24,23-24,-23 0,24 0,0 0,-24 0,24 24,-24-24,24 24,-1-24,-23 0,24 0,-24 0,24 0,0 0,0 0,-24 0,-24 0,24 0,0 0,-24 0,24 0,-24 0,0 0,1 0,23 0,-24 0,-48 0,49 0,-1 0,0 0,0 24,24-24,0 0,0 0,0 0,24 0,-24 0,24 0,-24 0,24 0,-1 0,-23 0,24 0,-24 0,24 0,-24 0,24 0,0 0,-24 23,23-23,-23 24,24-24,0 0,0 24,-24-24,24 0,0 24,-24 0,23-24,-23 23,24-23,-24 24,24-24,-24 24,24 0,-24-24,0 24,0-24,0 24,0-1,0-23,0 24,0 0,0-24,-24 24,24-24,-24 0,24 0,-47 0,-49 0,25 0,-1 0,25-48,-1 24,-23 24,23-23,24-1,-23 0,-25 24,25-24,23 24,-24-24,1 0,23 24,-24 0,48-23,-24-1,24 24,-24 0,24 0,-23-24,-1 24,0-24,0 24,24 0,0-24,-24 1,24 23,0-24,-23 24,23-24,0 0,0 24,0 0,0 0,23-24,-23 24,0-23,24 23,0-24,-24 0,24 24,-24-24,0 24,0-24,24 0,-24 24,23-23,-23 23,0-24,0 24,0-24,24 0,-24 24,0 0,0 0,0 24,0-24,0 24,0-24,0 24,0-1,0 1,0 0,0 0,0 24,0-25,0-23,0 24,0 0,0-24,0 24,0-24,-24 47,24-23,0 0,-23-24,23 24,0 23,0 1,0-24,0-24,0 24,0-24,0 24,0-24,0 0,0 0,0 0,-24 0,24-72,0 48,0-23,0 23,0 0,0 24,0-24,0 24,0-24,0 1,0-1,0 24,24-48,-24 48,0 0,0-24,0 24,23-23,-23 23,0 0,0 0,0 0,0 23,0-23,0 48,0-24,0 0,0 23,0-23,0 0,0 0,0-1,-23-23,23 24,0-24,0 24,0 0,0-24,0 24,0 0,0-1,0 1,0-24,0 24,0-24,0 24,0 0,0-24,0 0,0 23,0-23,0 0,23 24,-23 0,0-24,24 0,-24 24,0-24,0 0,24 0,0 24,-24-24,0 23,24 1,-24-24,0 0,24 24,-1-24,-23 0,0 0,24 24,-24-24,24 0,-24 24,0-24,0 0,0 0,-24-24,0 24,24-48,-23 48,23-24,-24 1,0-1,24 0,-24 0,0-23,24 23,-24 0,1 0,23 0,0 24,0-23,0-1,0 0,0 24,0-24,0 24,0-24,0 24,0-24,0 1,0 23,0-24,0 24,0-24,0 0,0 24,23-24,-23-23,0 23,0 0,24 0,-24 1,0-1,0 24,0-24,0 0,24 0,-24 24,0-24,0 1,0-1,0 24,0-24,24 0,-24 24,0 0,0 0,0 24,0-24,0 24,0-24,-24 24,0-1,24 25,0-48,-24 24,24 0,-23 0,-1 47,0-47,24 0,0 23,-24-23,0 0,24 23,0-47,0 0,0 0,0 0,24-23,0-25,47-47,1-24,-24 47,-1 25,-47-1,24 48,-24 0,0 0,0 24,-24 47,-47 48,-25 0,25-23,23-25,25-23,-1-24,24-1,0-46,0 23,24-48,23 0,48-47,-47 24,0-25,-24 73,-24-1,0 24,0 0,0 24,0-24,0 47,-24-23,-24 0,24 47,-23-23,-1 23,24 25,-23-49,47-23,-24 24,24-48,-24 23,24 1,0-24,0-24,0 24,0-23,0 23,0-24,0 0,0-24,0-23,0 47,0 0,0 0,0 24,-24 0,24 0,0 24,0-24,0 48,0-24,0 23,0 25,0-25,0 25,0-72,0 24,0-24,0 23,0-23,0 0,0-47,0 47,0-24,0 0,0 0</inkml:trace>
  <inkml:trace contextRef="#ctx0" brushRef="#br0" timeOffset="125018">120 1024,'0'-24,"0"24,0 0,-24-24,24 0,0 24,0-24,0 24,0-47,-24 47,24-24,0 0,0 0,0 0,0 24,0 0,0 0,0 0,0 24,0-24,0 24,0 0,0 0,0 0,0-1,0-23,0 24,0 0,0-24,0 24,0-24,0 24,0-24,0 23,0 1,0-24,0 0,0-24,0 1,0-1,0 0,-24 24,24-24,0 24,0-24,0 1,-24 23,24-24,0 0,-24 0,24 24,0-24,0 24,0-24,0 24,0-23,0 23,0 0,0 23,0-23,0 48,24-48,-24 24,0-24,0 24,0-24,0 24,24-24,-24 0,24 23,-24-23,24 0,0 0,-24 0,23 0,-23 0,24 0,0 0,-24 0,24 0,-24 0,24 0,-24 0,23 0,1 0,0 0,-24 0,24 0,0 0,23 0,-47 0,24 0,-24 0,24 0,0 0,-24 0,0 0,0 0,24 0,-24-23,0-1,23 0,-23-24,0 48,24-24,-24 24,0-47,0 47,0-24,0 24,0-24,0 0,24 24,-24 0,0-23,0 23,0-48,0 48,0-24,0 0,0 1,0 23,0-24,0 24,0 0,0 0,0 0,0 0,0 47,0-23,0 0,0 24,0-25,0-23,0 48,0-24,0 0,0-1,0 1,0-24,24 0,-24-47,0-25,0 1,-24-1,0 1,24 23,0 1,-24-49,24 49,0 23,0 0,0 24,0 0,0 0,0 24,0 0,0 23,24 1,-24 23,24-23,-24-24,0 0,0-24,0 24,0-48,0 0,0-48,0 25,0-1,-24 24,24-23,0 47,-24-48,24 48,0-24,0 24,0-23,0-1,0 24,0 24,0-24,0 23,0 1,0 24,24 23,0 24,-24-23,24-1,-24-47,24 24,-24-48,0 24,0-72,0 0,0 1,0-25,0 25,0 23,0 0,-24 0,24 0,0 1,0 23,0-24,0 24,0 0,0 24,0-24,0 47,24 25,23-25,-23 25,24 23,-1-24,25 48,-48-47,23-24,-23 23,-24-23,24-48,-24 23,24 1,-1 0,-23-24,0-24,0-47,0 71,0 0,24 0,0 0,-24 0,48 24,-1-1,1-23,23 24,25 0,-49 0,1 0,-1-24,1 0,-24 0,0 0,0 0,23 0,1 0,-24 0,23 0,-23 0,-24 0,0 0,-24 0,0 0,-23 0,-1 0,1 23,-1-23,-24 24,25-24,-1 0,48 0,0 0,0 0,24 0,0 0,0 0,23 0,25 0,47 0,-24 0,-24 0,-47 0,24 0,-48 0,-24 0,-71 0,-24 0,71 0,24 0,1 0,23 0,0 0,0 24,23 0,49 24,-1-25,1 1,-25-24,25 0,-48 0,47 48,-23-24,47 23,-24-23,48 24,-23-1,23-47,-48 24,-23-24,-24 0,23 0,-47-24,24 24,0-47,-24-1,0 0,0-23,0 0,0-1,0 24,-48 1,1 23,-25 0,-23 24,-24 0,47 24,25 0,23 0,24-1,0 1,0 24,0 23,0-23,0 47,24-23,47-1,1 24,47 1,0-25,0-47,-48-24,1-24,-25 0,1-23,23-1,-47 0,0-47,24 24,-25-72,1-24,-24 72,0 23,0 25,-24-1,-47 24,23-23,-47 47,24 0,-25 0,-23 47,24 25,47-25,-23 25,71 23,-24-23,24-25,0 1,0 23,95 1,-23 23,23-24,72 1,23-25,72-23,-95-24,-24-24,-96-23,-23 23,-24 0,0 24,0-24,0 1,0-25,0-24,-71 1,-48-48,-96 24,49-24,23 119,24 0,24 0,47 0,48 23,0 1,0 24,0-24,0 23,24-23,0 24,47-24,48-1,48 1,23-24,-71 0,-71 0,-24 0,0-24,-24 1,0 23,0 0,0 0,-24 0,0 0,24 0,-24 0,0 23,1 1,23-24,0 24,0-24,0 24,0-24,0 0</inkml:trace>
</inkml:ink>
</file>

<file path=ppt/ink/ink14.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9:10.461"/>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1810 0,'0'0,"-24"0,24 0,-23 0,-1 0,24 0,-24 0,0 0,0 0,1 0,-1 0,0 0,0 0,24 24,-24-24,0 0,1 0,23 0,-48 0,24 0,0 0,-47 24,47-24,-23 0,23 0,0 0,-24 0,1 0,-1 0,-23 0,-1 24,25-24,-1 24,0-24,-23 0,-24 0,23 0,25 0,-1 0,0 0,1 0,-25 0,1 0,23 0,1 0,23 23,0-23,24 0,-24 24,0-24,24 0,0 24,-24-24</inkml:trace>
</inkml:ink>
</file>

<file path=ppt/ink/ink15.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7:18.234"/>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0 288,'48'0,"-25"0,49 0,23 0,72-24,142-48,96-23,238 24,95 71,-23 0,-1 95,0 72,-118-25,-1 49,-238-48,-47 0,-72-72,-48-23,-71-24,-47-48,-24-24,-25-23,25 23</inkml:trace>
</inkml:ink>
</file>

<file path=ppt/ink/ink16.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9:01.22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24 95,'0'48,"0"-24,0-24,0 47,24-47,-24 24,0-24,0 24,0 0,0-24,0 0,0 0,0-24,0 0,0 24,0-47,-24-25,0 25,24 23,0 0,0 0,0 24,0 24,0-24,0 24,0 47,0 1,0-1,24 1,0 47,0-24,-1 0,1-23,-24-25,0-23,24 24,-24-48,24 0,-24 0,0 0,0 0,0-24,-24-48,24 25,0-1,0 0,-24 25,24-25,-24 0,24 25,0 23,0-24,0 24,0 0,0 24,0-1,0 1,0 0,24 0,-24 71,48 24,0 24,-1-48,1-119,-24-23,-24 47,0-48,0 72,23-48</inkml:trace>
</inkml:ink>
</file>

<file path=ppt/ink/ink17.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9:47.339"/>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72 667,'-24'0,"24"0,0 0,0-24,0 0,0 0,0 0,0 0,0 24,0-23,0-1,0 48,0 47,0-47,0 0,0 0,0-24,0 23,-24-23,24 48,0-48,0 24,0-24,0 24,0-24,0-48,0 48,0-24,0 0,0 1,24-1,-24 0,24-24,-1-23,-23 23,0 24,0 1,0 23,0-24,0 24,0 0,0 24,0 23,0-23,0 24,-23-1,23-23,-24 24,24-24,0-1,0 25,0-48,0 24,0-48,-24 0,24 0,-24 1,24 23,0-24,0 0,0 24,0-24,0 24,0 0,0 24,0 0,0 0,0-24,0 23,0 1,0-24,0 0,0-24,0 1,0-1,24 0,-24 24,0-48,0 48,24-24,-24 24,0-23,0-1,0 24,0-24,24 24,-24-24,23 0,-23 1,0 23,0-24,0 0,0 0,0 0,24 1,0-25,-24 48,0-24,0 0,0 24,24 0,-24 0,0 24,0 0,0 24,0-1,0-23,0 0,-24 23,24-23,0 24,-24-1,0 25,24-24,0-25,-23 1,23 0,0 0,0-24,0 24,0-24,0 0,0-24,23-24,-23 24,0-23,0 23,0 0,0 0,0-23,0 23,0-24,0 24,0 1,0-1,0 24,0-24,0 0,24 0,-24 24,0-23,0 23,24 0,-24 0,0 0,0 47,0 1,0-24,0 23,0 1,0-24,0-1,0 1,0 0,24 0,-24 0,0 0,0-24,0 23,0-23,0 24,0 0,24-24,-24 24,23-24,-23 24,0-1,0-46,0 23,0 0,0-24,0 24,0-24,0 0,-23 24,23-24,0 1,0 23,0-24,0 24,0-24,0 24,-24-24,24 24,0-24,0 0,0-23,0-25,0 49,24-1,-24 0,0 0,0 0,0 24,0-23,0 23,0 0,0-24,0 0,0 0,0 24,0-24,0 0,0 1,0 23,23 0,-23-24,0 0,0 24,0-24,0 24,0-24,0 1,0 23,0-24,24 24,0 0,-24 0,0 0,0 24,0-24,0 23,0-23,24 24,-24-24,0 24,0-24,0 24,24-24,-24 24,0-24,23 23,1-23,-24 48,24-24,0 0,-24-24,24 24,-24-24,24 23,-24 1,0-24,0 0,23 0,-23 24,0-24,0-24,0 0,0 24,-23-23,23 23,0 0,0-24,0 0,0 24,0 24,0-24,0 24,0-24,0 0,0 47,0-47,0 24,0 24,0-48,0 23,0 1,0-24,0 24,0-24,0 24,0-24,0 0,0-24,0 24,0 0,-24-24,24 0,-24-23,0 23,0-24,24 25,-24-25,24 0,-23 1,23-1,0 24,0-23,0 47,0-24,0 24,0 0,0 0,0 0,0 0,0 24,0-1,0-23,0 24,0 48,0-25,23 25,-23-25,24 25,0-1,-24 1,24-1,-24-47,0 0,0 0,0-24,0 23,0 1,0 0,0-24,0 0,0 0,0 0,0-48,0 25,-24-1,24-24,0 0,0 25,0-1,-24-24,24 24,-24-23,24 23,0 0,0 0,0 24,0 0,0 0,0 0,0 24,0 0,0-24,0 24,0 47,0-23,24 23,0 25,-24-1,0-48,24-23,-24 0,0-24,0 0,0 0,0-48,0-23,0 23,-24-23,24 23,0 1,-24-25,24 25,0-1,0 0,0 1,0 23,0 24,-24-24,1 24,23 0,0 0,-24 0,24 24,0-24,0 24,0-24,0 47,0-47,0 48,0-48,0 24,0 23,0-47,0 24,0-24,0 24,0-24,0 0,0 0,0-24,0 24,0-47,0 47,0-24,0 0,0 0,0 0,0 1,0 23,0 0,0 0,0 23,0-23,0 24,0 0,0 0,0 23,0-23,0 24,0-1,0-47,0 24,0 0,24 0,-24-24,0 24,0 0,23-1,-23-23,0 24,24-24,0 0,-24 0,0 0,24-24,-24 1,0 23,0-48,0 24,0 0,0 0,0 1,0-1,0-24,0 24,-24-23,0 23,0 0,1-23,23 23,-24 0,24 24,-24 0,0-24,24 24,-24 0,24 0,0 0,0 0,0 24,0-24,0 24,0 0,0-1,0 1,0 24,0-1,0 1,0 0,0-1,0 1,0-48,0 24,24-24,-24 24,0-1,24 1,0 0,-24-24,0 0,24 0,-24 0,0 0,0-24,23-23,-23 23,0-24,0 24,0 24,0-47,0 23,0 0,0 0,0 0,-23 1,23 23,-24-24,24 0,0 24,-24-24,24 24,-24 0,24 0,0 0,0 0,0 0,0 24,0 0,0 0,-24-1,24 25,0-24,0 0,0 23,0 1,0-24,0 0,24 47,0-47,-24 0,0 23,24-47,-24 24,0 0,24-24,-1 0,-23 0,48 0,-48 0,24 0,-24 0,0-24,24 24,-24-24,24 24,-24-24,0 1,0-1,0-24,0 1,0 23,0-48,-24 25,0-1,24 24,0 0,-24 24,24-23,-24-1,0 0,24 0,0 0,-23 24,23-23,0-1,0 24,-24-24,0 24,24 0,-24-24,24 24,0 0,0 24,0 0,0 23,0 1,0-24,0 0,0 23,0-47,0 24,0-24,24 24,0-24,-24 0,0 0,24 0,-24 0,0-24,0 24,0-24,0 0,0 24,0-23,0-1,0 0,0-24,0 25,0-1,0 0,0 24,0 0,0 0,0 0</inkml:trace>
</inkml:ink>
</file>

<file path=ppt/ink/ink18.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50:35.436"/>
    </inkml:context>
    <inkml:brush xml:id="br0">
      <inkml:brushProperty name="width" value="0.05292" units="cm"/>
      <inkml:brushProperty name="height" value="0.05292" units="cm"/>
      <inkml:brushProperty name="fitToCurve" value="1"/>
    </inkml:brush>
  </inkml:definitions>
  <inkml:trace contextRef="#ctx0" brushRef="#br0">119 0,'0'0,"0"0,-24 0,24 24,0-24,-23 0,23 0,0 23,0-23,0 24,0-24,0 24,0 0,0-24,0 24,0-24,0 0,0 0,23 0,-23 0,24 0,0 0,-24 0,0 0,0 0,0 0,0-24,0 0,0 24,0-24,0 24,0-24,0 24,0 0,0 0,0 0,0 0,0 24,0-24,0 24,0 0,24-24,-24 0,0 24,0-24,0 23,0 1,0-24,0 24,0-24,0 24,0-24,0 24,0-1,0-23,0 24,0-24,0 0,0 24,0 0,0-24,0 0,-24 0,0 0,24 0,-24 0,24 0,-23 0,23 0,-24 0,0 0,24 0,0 0,-24 0,24 0</inkml:trace>
</inkml:ink>
</file>

<file path=ppt/ink/ink19.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50:48.446"/>
    </inkml:context>
    <inkml:brush xml:id="br0">
      <inkml:brushProperty name="width" value="0.05292" units="cm"/>
      <inkml:brushProperty name="height" value="0.05292" units="cm"/>
      <inkml:brushProperty name="fitToCurve" value="1"/>
    </inkml:brush>
  </inkml:definitions>
  <inkml:trace contextRef="#ctx0" brushRef="#br0">3072 76,'-24'0,"24"0,0 0,-24 0,24 24,0-24,0 24,0-24,0 24,0 0,-24-24,24 0,0 23,0-23,-24 0,24 0,-23 0,-1 0,24 0,0 0,-24 0,24 0,0 24,-24-24,24 0,-24 0,24-24,0 24,0-23,0 23,0-24,0 24,0-24,0 24,-23 0,23-24,0 24,-24-24,24 1,0 23,0 0,-24 0,24-24,-24 24,24 0,0 0,0-24,-24 24,24 0,-24 0,1 0,23 0,-24 0,24 0,0 0,0 0,0 0,0 24,-24-24,24 0,0 24,0-1,-24-23,24 0,0 24,-24-24,24 0,0 24,0-24,-23 0,23 24,0 0,0-24,0 0,-24 0,0 0,24 23,-24-23,24 0,0 0,-24 0,24 0,-23 0,-1 0,24 0,-24 0,24 0,-24 0,0 0,24 0,0 0,0 0,-24 0,24 0,0 0,0-23,-23 23,23-24,0 24,-24 0,24 0,-24 0,24 0,-24 0,24 0,0-24,-24 24,1 0,23 0,-24 0,24 0,-24 0,24 0,-24 0,0 0,24 0,0 0,-23 0,23 0,-24 0,24 0,-24 0,0 24,24 0,0-24,0 23,0-23,0 24,0 0,0-24,0 0,0 0,0 0,0 24,0-24,-24 0,24 0,-24 24,1-24,23 23,-24-23,24 24,0-24,0 0,-24 0,24 24,0-24,0 0,-24 0,0 0,24 0,-23 0,23 0,-24 0,24 0,0 0,-24 0,24 0,0-24,0 24,0-24,0 24,0-23,-24 23,24 0,0-24,0 24,0-24,0 0,0 24,0-24,0 24,0-23,0-1,0 24,0 0,0 0,0 0,0 0,0 24,0-24,0 23,0-23,0 24,0 0,24-24,-24 0,24 0,-24 24,0-24,0 0,24 0,-24 24,23-24,-23 0,24 0,-24 23,24-23,-24 0,24 0,-24 0,0 0,24-23,-1 23,-23 0,0 0,0-24,24 24,-24 0,0 0,24 0,-24-24,24 24,-24-24,0 24,0 0,0 0,0 0,0 0,0 0,-24 24,24-24,-24 0,24 0,0 0,-24 0,1 0,23 0,-24 0,24 0,-24 0,24 0,-24 0,0 0,24 0,-23 0,23 0,-24 0,0 0,24 0,0 0,0 0,-24 0,24-24,0 24,0-24,0 24,0-23,0-1,0 24,0-24,0 24,0 0,0 0,0 0,0 24,0 0,0-24</inkml:trace>
  <inkml:trace contextRef="#ctx0" brushRef="#br0" timeOffset="21856">1071 291,'0'0,"0"-24,-23 24,-1 0,24 0,-24 0,24 0,-24 0,24 0,-24 0,1 0,23 0,0 0,-24 0,24 0,0 0,-24 0,24 24,0-24,-24 0,24 23,0 1,0-24,0 0,0 24,-24-24,24 0,0 24,0 0,0-24,0 0,0 24,-24-24,24 23,0-23,0 0,0 24,-23-24,23 24,-24-24,24 0,-24 0,24 0,-24 0,0 0,24 0,0-24,0 24,0 0,0-24,0 24,-23 0,23-23,0 23,0 0,0-24,-24 24,24-24,0 24,0 0,-24 0,24-24,-24 24,24 0,-24 0,24 0,0 0,-23 0,-1 0,24 0,-24 0,24 0,-24 0,24 0,-24 0,0 0,24 0,0 0,0 0,0 0,0 24,-23 0,23-24,-24 0,24 24,-24-24,24 0,-24 23,24-23,-24 0,24 24,0-24,-23 0,23 24,-24-24,24 0,-24 0,24 0,0 0,-24 0,24 24,-24-24,24 0,0 0,-23 0,23 0,-24 0,24 0,0 0,0 0,-24 0,24-24,-24 24,24-24,0 24,0 0,0-24,-24 24,24 0,0 0,0-23,-24 23,24 0,0 0,0 0,0 23,0-23,0 0,-23 0,23 0,0 0,0 0,0-23,-24 23,24 0,0 0</inkml:trace>
  <inkml:trace contextRef="#ctx0" brushRef="#br0" timeOffset="32542">286 529,'23'0,"-23"0,0-24,0 0,0 24,0-24,0 24,0-23,0 23,0 0,0-24,0 0,0 24,24 0,-24-24,0 24,0-24,24 0,0 24,-24-23,0 23,24 0,-24 0,23 0,-23-24,24 24,-24 0,0 0,24 0,-24 0,24-24,-24 24,0 0,0 0,0 0,0 24,0-24,0 24,0-24,0 23,-24-23,24 24,0-24,-24 24,24-24,-24 0,24 24,0-24,0 24,-23-24,23 24,0-24,0 0,0 23,-24-23,24 0,0 24,-24-24,24 24,0-24,0 0,0 24,-24-24,24 0,0 0,0 24,-24-24,24 0,0 0,0-24,0 24,0-24,0 0,0 24,0 0,0-24,0 24,0-23,0 23,24 0,-24-24,0 0,0 24,0-24,24 24,-24-24,24 0,-24 24,0 0,0-23,24 23,-24 0,0 0,23 0,1 0,-24-24,0 24,24 0,-24 0,24 0,-24 0,24 0,-24 0,0 0,0 24,0-24,24 0,-24 23,0 1,0-24,0 0,23 0,-23 24,0-24,0 0,24 0,-24 24,24-24,-24 24,0-24,24 0,-24 24,24-24,-24 23,0-23,0 0,0 24,23 0,-23-24,0 24,24-24,-24 0,0 24,0-24,0 0,0 0,24 0,-24-24,0 24,24-24,-24 0,24 24,-24-24,0 24,23-23,-23 23,0-24,24 24,-24-24,0 24,0-24,24 24,-24-24,24 0,-24 24,0-23,0 23,0-24</inkml:trace>
  <inkml:trace contextRef="#ctx0" brushRef="#br0" timeOffset="39640">881 267,'0'0,"0"0,0 0,-24 0,-24 24,1-1,-1 25,-23-24,-1 0,25 23,-1-47,24 0,0 0,1 0,23 0,-24 0,24 0,-24 0,0 0,24 0,-24 0,24 0,-23 0,23 0,0 0,-24 0,0 0,24 0,-24 0,24 0,-24 0,24 0,-23 0,23 0,0 0,-24 0,24 0,0 0,-24 0,24-23,0 23,0 0,-24 0,24-24,-24 24,24-24,0 24,0 0,-24 0,24 0,0 0,0 0,24 0,-24 24,24-24,-24 0,24 24,-24-24,24 23,-24-23,0 0,24 0,-24 24,23-24,-23 24,0-24,0 0,24 0,-24 24,24-24,0 0,-24 0,24 24,-24-24,23 0,-23 0,24 0,-24 0,24 0,-24 0,0-24,0 24,0 0,24-24,-24 0,0 24,0-24,0 24,0-23,0 23,24-24,-24 0,0 24,0-24,0 24,23-24,-23 0,0 24,0 24,0-24</inkml:trace>
  <inkml:trace contextRef="#ctx0" brushRef="#br0" timeOffset="47346">1738 124,'0'0,"0"0,0 24,0-24,0 24,0-24,0 23,0 1,0-24,0 24,0-24,0 24,0-24,0 24,0-1,0-23,0 0,0 24,0-24,0 0,0 24,24-24,-24 24,24-24,-24 0,24 0,-1 0,-23 0,0 0,0 0,24-24,-24 24,0 0,0-24,0 24,0-24,24 24,-24-23,0 23,0-24,0 24,0-24,24 24,-24 0,0-24,0 24,0 0,0 24,0-24,0 24,0-24,0 24,0-1,0-23,0 24,-24-24,24 0,0 0,-24 0,24 24,0-24,-24 0,1 0,23 0,0 0,0 0,-24 0,24-24,0 24,0 0,0-24,0 1,0 23,-24-24,24 24,0-24,-24 24,24 0,0-24,0 0,0 24,0-23,0 23,0-24,0 0,0 24,0-24,-24 24,24 0,0 0,0 24,0 0,0-24,0 24,0-24,0 23,0 1,0-24,0 24,0-24,0 24</inkml:trace>
  <inkml:trace contextRef="#ctx0" brushRef="#br0" timeOffset="55131">2524 148,'0'24,"-24"-24,24 0,0 0,-24 23,24-23,-23 0,-1 0,24 0,-24 0,24 0,-24 0,24 0,-24 0,0 0,24 0,0 0,-23 0,23 0,0 0,0 0,23 0,1 0,-24 0,24 0,-24 0,24 0,-24-23,0 23,24 0,0 0,-24 0,0-24,23 24,-23-24,0 24,24 0,-24-24,0 24,0 0,0 0,-24 0,24 0,0 0,-23 0,-1 0,24 24,0-24,-24 0,24 0,-24 0,24 0,-24 0,0 24,24-24,-23 0,23 0,0 0,0 0,0 0,23 0,1 0,-24 0,24 0,-24 0,24 0,-24 0,24 0,0 0,-24 0,23 0,-23 0,24 0,0 0,-24 0,24 0,-24-24,24 24</inkml:trace>
</inkml:ink>
</file>

<file path=ppt/ink/ink2.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3:34:08.584"/>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119 1115,'0'0,"0"23,0-23,0 0,0 24,0 0,0-24,0 0,0 24,0-24,-24 0,24 24,0-24,0 24,-23-24,23 23,0 1,0 0,0-24,0 24,0-24,0 24,0-24,0 23,0 1,0-24,0 24,0-24,0 24,0 0,0-24,0 0,0 23,0-23,23 0,-23 24,0-24,0 0,24 0,-24 24,0 0,24-24,-24 0,0 24,0-24,0 0,24 0,0 0,-24 24,0-24,-24 0,24 0,0 0,-24 0,24 0,-24-24,24 24,0 0,0-24,-24 24,1-24,23 24,0-24,0 24,-24 0,24-24,0 24,0-23,0 23,0-24,0 24,0-24,-24 24,24 0,0-24,0 0,0 24,0-23,0 23,0-24,0 24,0 0,0-24,0 0,0 24,0-24,24 24,-24 0,0-23,0-1,24 24,-24 0,23-24,-23 24,0-24,24 24,-24-24,0 0,24 24,-24 0,0-23,0 23,24 0,-24-24,0 24,0 0,0 0,0 24,0-24,0 0,0 23,-24-23,24 24,0-24,0 24,-24-24,24 24,-24-24,24 24,-23-24,23 24,0-24,0 0,-24 23,24-23,0 24,0 0,0-24,-24 24,24-24,0 24,-24-24,24 23,0 1,0 0,0-24,0 24,0 0,0-24,0 0,0 23,0-23,24 0,-24 24,0 0,24-24,-24 0,0 0,24 24,-1-24,-23 0,24 0,-24 24,0-24,24 0,-24 0,24 0,0 0,-24 0,0 0,0-24,23 24,-23-24,0 0,0 24,0 0,0-24,24 24,-24-23,0-1,0 24,24-24,-24 24,0-24,0 24,0-24,0 1,0 23,0-24,24 0,-24 0,0 24,0-24,0 24,0-23,0-1,0 24,0-24,0 24,0-24,0 0,0 24,0-24,0 24,0-23,0 23,0-24,0 0,0 24,0-24,0 24,0 0,0 0,0 0,0 0,0 0,24 0,-24 0,24 0,-1 24,-23-24,24 0,-24 0,24 0,0 0,-24 24,0-24,0 24,0-24,0 23,0-23,0 24,0 0,0-24,0 0,0 24,0-24,0 24,24-24,-24 24,0-24,0 23,0-23,0 24,0-24,23 24,-23 0,0-24,0 0,0 24,0-24,0 23,24 1,-24-24,24 24,-24-24,0 0,0 0,0 0,0 0,0-24,0 0,0 24,0-23,0-1,0 0,0-24,0 48,0-23,0 23,0 0,0-24,0 0,0 0,0 0,0 0,0 24,0-23,-24 23,24-24,0 24,0-24,-24 0,24 24,0-24,0 24,-23 0,23-23,-24 23,0 0,24-24,0 24,0 0,-24 0,24-24,0 24,0 0,0 0,0 24,0 0,0-24,0 47,0-47,0 24,0-24,24 24,0 0,-24-24,0 23,0-23,24 0,-24 0,0 24,23-24,1 0,-24 24,0-24,24 0,-24 0,24 0,-24 0,24 0,-24 24,0-24,0 0,0 0,-24 0,24-24,0 0,0 24,-24 0,24-24,0 24,-24-23,0-1,24 24,0-24,0 24,-23-24,23 24,0 0,0-24,0 1,-24 23,24 0,-24-24,24 24,0 0,24 24,0 23,23 25,-23-25,0 1,0-24,-24 0,0-24,23 23,-23-23,0 0,0 0,0-23,0 23,0-24,0 0,0 24,0-24,0 24,0-24,0 0,0 24,0-23,0 23,0-24,24 24,-24 0,0-24,24 24,-24-24,0 24,0 0,24 0,-24-24,0 24,0 0,24 0,-24-23,24 23,-24 0,23 0,-23 0,0 0,0 0,0 0,0-24,0 24,24-24,-24 24,24 0,0-24,-24 24,0 0,24 0,-24-24,0 24,23-23,-23 23,0 0,24 0,-24-24,0 24,0 0,0 24,0-1,0-23,0 0,0 0,-24 0,24 0,-23 0,23 0,-24 0,0 0,24 0,-24 0,24 0,0 0,0 24,0-24,24 24,-24 0,24-24,-24 24,0-24,0 0,0 23,24-23,-24 0,0 24,23 0,-23-24,0 0,0 24,24-24,-24 0,0 24,0-24,0 23,0 1,0-24,0 24,0-24,24 0,-24 24,0 0,0-24,0 24,0-24,0 23,0-23,0 0,0 0,0 0,0-23,0 23,0-24,0 0,0 24,-24-24,24 24,0-24,0 0,0 24,-24 0,24-23,0 23,0-24,0 24,-23-24,23 0,0 24,0 24,0 0,0-24,0 24,0-1,23 1,-23-24,0 24,24 0,-24-24,0 24,0-24,0 0,0 0,0 0,0-24,0 0,0 24,-24-24,24 24,0-24,0 24,0 0,-23-23,23-1,0 24,0 0,-24-24,0 24,24 0,0 0,0 0,0 0,0 24,24 0,-24-24,0 23,24-23,-24 24,0-24,0 0,0 24,23-24,-23 24,0-24,24 0,-24 0,0 0,0 0,0-24,0 24,24 24,-24-24,0 24,24-24,-24 0,0 0,0 24,24-1,-1-23,-23 0,0 0,0 24,24-24,-24 24,0-24,0 0,0 24,0-24,0 24,0-24,0 0,0 0,-24 0,1 0,23 0,-24 0,24 0,0 0,0 0,0-24,0 24,0-24,0 24,0-24,0 24,0-24,0 24,0-23,0 23,0 0,0-24,24 24,-24 0,0-24,23 24,-23-24,0 24,0 0,0-24,24 24,-24 0,0-24,0 24,24 0,-24-23,0-1,0 24,24 0,-24-24,0 24,0-24,0 0,0 24,0 0,0-23,0 23,24 0,-24 0,0 0,0 0,0 23,0 1,0-24,0 24,0-24,0 24,0 0,0-24,0 23,0-23,0 24,0-24,0 24,-24 0,24-24,-24 24,24 23,0-23,0 0,-24 0,24 0,0-24,0-24,0 24,0-24,0 24,0-24,0 0,0 1,24-1,0 0,-24 0,0 0,0 24,0-24,24 24,-24 0,0-23,0 23,0-24,0 0,0 24,0-24,24 24,-24 0,0-24,23 1,-23 23,0-24,0 24,0 0,0 24,0-1,0-23,0 24,0-24,0 24,0 0,0-24,0 24,0-24,0 23,-23-23,23 0,0 24,0 0,0-24,0 0,0 24,0-24,-24 24,24 0,0-24,0 23,0-23,-24 24,24-24,-24 24,24 0,0-24,0 24,0-24,0 0,0 0,0 0,0 0,0-24,0 0,0 24,0-24,0 24,24 0,-24-24,0 24,0-23,0-1,0 24,24 0,-24-24,0 24,0 0,24 0,-24 0,23 0,1 0,-24 0,24 0,-24 0,24 0,0 0,-24 0,23 0,-23 0,24 0,-24 0,24 0,-24-24,24 24,-24 0,24 0,-24 0,23 0,1 0,-24 0,24 0,-24 0,24 0,-24 0,24 0,0 0,-24 0,23 0,-23 0,24 0,0 0,-24 0,24 0,-24 0,24 0,-24 0,23 0,1 0,-24 0,24 0,-24 0,0 0,0 0,0 0,-24 0,0 0,1 0,23 0,-24 0,0 0,24 0,-24 0,0 0,1 0,23 0,-24 0,24 0,-24 0,24 0,-24 0,0 0,24 0,-24 0,24 0,-23 0,-1 0,24 0,-24 0,24 0,-24 0,24 0,-24 0,1 0,23 0,-24 0,24 0,-24 0,0 0,24 0,-24 0,24 0,0 0,0 0,0 0,0 0,24 0,0 0,-24 0,24 0,-24 0,24 0,-1 0,-23 0,24-24,-24 24,24 0,-24 0,24 0,0 0,-24 0,23 0,-23 0,24 0,0 0,-24 0,24-24,-24 24,24 0,-24 0,24 0,-1 0,-23 0,24 0,-24 0,24-23,0 23,-24 0,24 0,-24 0,23 0,-23 0,24 0,0 0,-24 0,0 0,0 0,0 0,0 0,0-24,0 0,0 24,24-24,-24 24,0-24,0 24,0 0,0 24,0-24,0 24,24-24,-24 24,0-24,23 24,-23-24,0 23,0 1,0-24,0 24,0-24,0 24,0-24,24 48,-24-48,0 23,0 1,0-24,24 24,-24-24,0 24,0-24,0 0,0 24,0-1,24-23,-24 24,0-24,0 0,0-24,0 1,0 23,0-24,0 24,0-24,0 24,0-24,0 0,0 24,0-23,0 23,0-24,0 0,-24 24,24-24,0 24,0-24,0 24,0 0,0-24,0 1,0 23,0 0,0 23,0-23,0 0,0 24,0-24,24 0,-24 24,0-24,24 24,-24 0,0-24,0 24,0-24,0 23,24-23,-24 24,0-24,0-24,0 24,0-23,0 23,0-24,0 0,0 24,0-24,0 24,0-24,0 24,0-24,0 1,0 23,0-24,0 24,0-24,0 0,-24 24,24 0,0 24,0-24,0 24,0 0,0-1,0-23,0 24,0-24,0 24,0 0,0-24,0 24,0-24,0 24,24-24,-24 23,0 1,0-24,0 24,0-24,0 0,0 24,0 0,23-24,-23 23,0-23,0 24,24-24,-24 0,0 0,24 0,-24-24,0 24,0-47,0 47,0-48,0 24,0 1,0-1,0 0,0 0,0 24,0-24,0 0,0 1,0 23,-24-24,24 24,0-24,0 0,-24 24,24-24,0 24,0-23,0 23,0-24,-23 24,23 0,0 0,0 24,0-24,-24 0,0 23,24-23,-24 0,24 0,-24 0,24 0,-24 0,1 0,23 24,0-24,23 0,-23 0,24 0,-24 0,24 0,-24 0,0 0,24 0,0 0,-24 0,24 0,-24-24,23 24,1 0,-24 0,24 0,-24-23,24 23,-24 0,0 0,24 0,-1 0,-23 0,24-24,-24 0,24 24,-24 0,0-24,0 24,24 0,-24-24,24 24,-24 0,-24 0,24 0,-24 0,24 0,-24 0,0 0,-23 24,23 0,0-24,-23 24,23-24,0 0,24 0,0 0,0 0,24-24,-24 24,24 0,-24 0,23 0,-23 0,24 0,0-24,0 24,0 0,-24 0,23 0,-23 0,24 0,-24-24,24 24,-24 0,0 0,24 24,-24 0,0 0,0 0,24-24,-24 0,0 0,0 0,0-24,0 24,0-48,0 24,0 1,0-1,0 0,0 0,0 24,0-24,0 0,0 24,0 0,0-23,-24 23,24 0,0-24,0 24,-24 0,24 0,0 24,0-24,0 23,0 1,0-24,0 24,0-24,0 24,0 0,0 0,0-1,0 1,0 0,0 0,24-24,-24 24,0-24,0-48,0 24,0 0,0-23,0 23,0-24,-24-23,24 47,0 0,0 0,0 24,0-23,0 23,0 0,0-24,0 0,0 24,24 0,-24 0,0 24,24-24,-24 24,0-24,23 23,-23-23,24 24,-24 0,24-24,-24 0,0 0,0-24,0 24,0-24,0 1,-24-1,0-48,24 49,-23-1,-1-24,24 0,0 1,-24-1,0 1,0-1,24 0,0 1,-23 47,23-48,0 48,0-24,0 24,0-24,0 24,0 0,0 24,0-24,0 24,0 0,0-24,0 24,0 23,0-23,0 24,0-1,23-23,-23 0,24 0,-24 0,0-1,0 1,0 0,24 0,-24-24,0 24,0 0,0-24,0-24,24 24,0 0,-24 0,23 0,-23 0,48 0,-48 0,24 0,0 0,0 0,-24 0,23 0,-23 0,24 0,0 0,-24 0,24 0,-24 0,24 0,-24 0,23 0,1 0,-24 0,24 0,-24 0,24 0,-24 0,24 0,-1 0,-23 0,24 0,-24 0,24 0,0 0,-24 0</inkml:trace>
  <inkml:trace contextRef="#ctx0" brushRef="#br0" timeOffset="51324">2215 972,'0'24,"0"-1,0-23,0 24,0-24,0 24,0 0,0-24,0 0,0 24,0-24,0 23,0-23,-24 24,24 0,0-24,0 0,0 0,-24 0,24 0,0-24,0 24,0-24,0 24,0-23,0 23,0-24,0 0,0 24,0-24,0 0,0 1,0-1,0 24,0-24,0 0,0 24,0-24,0 24,0-23,0-1,0 0,0 24,0-24,0 24,0 0,0 24,0-24,0 24,0 0,0-1,0-23,0 48,0 0,24-1,-24 1,0-1,0-23,24 0,-24 0,24-24,-24-24,0 24,0-24,0 0,0 24,0-23,0-1,0 0,23 0,-23 24,24-47,-24 47,24-24,-24 24,0-24,0 24,0 0,0 0,0 24,0-24,0 24,0-24,0 23,0 1,0-24,-24 0,24 24,-24-24,24 0,0 0,-23 24,23 0,-24-24,0 0,24 23,0-23,-24 0,24 0,0 24,-24-24,24 24,0-24,0 0,0-24,0 24,0 0,24 0,-24 0,48 0,-24 0,-1-24,1 24,0 0,0 0,0 0,-1 0,1 0,-24 0,0 0</inkml:trace>
  <inkml:trace contextRef="#ctx0" brushRef="#br0" timeOffset="57455">3524 448,'0'0,"24"0,-24 0,48 0,-48 0,24 0,-1 0,1 0,-24 0,24 0,-24 0,24 0,-24 0,48 0,-48 0,23 0,-23 0,24 0,0 0,-24-24,24 24,-24 0,47 0,-47 0,24 0,-24 0,0 0,-47 0,-1 48,-47-1,-24 25,23-1,-23 1,48-49,-1 1,49 0,-25-24,48 0,0 0,0-24,0 0,0 24,0-23,24 23,0-24,47-24,1 48,-49-47,25 23,-24 24,0 0,-24 0,23-24,-23 24,24 0,0 0,24 0,-1 0,1 0,0 0,-25 0,1 24,0-24,-24 0,24 0,-24 24,0-24,24 0,-24 23,47-23,-47 0,48 24,-24-24,-24 24,23-24,1 0,-24 0,24 0</inkml:trace>
  <inkml:trace contextRef="#ctx0" brushRef="#br0" timeOffset="68594">3786 996,'0'23,"0"-23,0 24,0 0,0-24,0 24,0-24,0 24,0-24,0 23,0 1,0-24,0 24,0-24,-23 0,23 24,0 0,-24-24,24 0,0 0,-24 0,24 0,-24 0,24 0,-24 0,0 0,24 0,0 0,-23 0,23 0,0-24,0 24,0-24,0 24,0-24,0 0,0 24,0-23,0 23,0-24,0 24,0-24,0 0,0 24,0-24,0 24,0 0,0 0,0 0,0 0,0 0,0 24,0 0,23-24,-23 24,24-24,-24 0,0 24,0-24,0 0,0 23,0 1,0-24,0 24,0-24,0 0,-24 0,24 0,0 0,0 0,-23 0,23-24,0 24,0-24,-24 24,0-23,24 23,0-24,0 24,-24-24,24 0,0 24,0-24,0 24,-24 0,24-23,0 23,0 0,0 23,0-23,0 0,0 24,0 0,0 0,0-24,0 24,0-1,0-23,0 24,0-24,0 24,0-24,0 24,0 0,24-24,-24 0,0 24,0-24,0 23,0 1,0-24,0 24,0-24,0 0,0 24,0-24,0 24,24-24,-24 23,24-23,-24 0,0-23,24 23,-24-24,23 24,-23 0,24-24,-24 24,24 0,-24-24,24 24,-24-24,0 24,24 0,0 0,-24 0,0 0,0 0,0 24,-24-24,24 0,-24 0,24 0,0 0,-24 0,24 0,-24 0,0 0,24 0,-23 0,23 0,-24 0,0 0,24 0,-24 0,24 0,-24 0,24 0,-23 0,-1 0,24 0,-24 0,24 0,-24 0,0 0,24 0,-23 0,23 0,-24-24,24 24,0 0,0 0,0 0,24 0,-24 0,23 0,1 0,-24 0,24 0,-24 0,24 0,0 0,-24 0,0 24,23-24,-23 0,24 0,-24 0,24 0,0 0,-24 0,24 0,-24 0,0 0,23-24,-23 24,0 0,0 0,-23 0,23 0,-24 0,0 0,24 0,-24 0,-23 0,47 0,-24 0,24 0,-24 0,0 0,24-23,-24 23,1 0,-1-24,0 24,24-24,-24 24,0 0,24-24,0 24,0-24,0 0,0 24,0 0,0-23,0 23,24-48,-24 48,0-24,0 0,0 1,24 23,-24-24,0 24,24-24,0 24,-24-24,0 0,0 24,23 0,-23-23,0 23,0 0,0 23,0 1,0-24,-23 24,23-24,-24 24,24-24,0 0,-24 24,24-1,-24-23,24 24,0-24,0 24,0 0,0-24,0 24,-24-1,24 1,0 0,0 24,0-48,0 24,-24-24,24 23,0-23,0 0,0-23,0-1,0 0,0-48,0 1,0 0,0 23,0 0,-23 48,23-23,0-1,0 24,0-24,0 0,0 24,0 0,0 0,0 24,0-24,0 24,0-24,0 24,-24-24,24 0,0 0,-24 0,24 23,-24-23,0 0,24 24,-23-24,23 0,-24 0,24 24,-24 0,0-24,24 0,-24 0,24 0,-23 24,-1-1,24 1,-24-24,24 0,0 0,0 0,0 0,0 0,0 0,0 0,0 24,0-24,0 24,0 0,0-24,0 0,0 23,24-23,-24 0,0 24,24-24,-24 0,0 0,0 24,0 0,23-24,-23 0,0 0,24 0,-24 24,24-24,-24 0,0 0,24 0,-24 0,0 24,24-24,-24 23,0-23,23 0,-23 0,24 0,-24 0,24 0,-24 0,24 0,0 24,-24-24,23 0,-23 0,24 0,-24 0,0 0,24 0,0 0,-24 0,24 0,-24 0,24 0,-24 0,23 0,1 0,-24 0,24 0,-24 0,0 0,24 0,0 0,-24 0,23-24,-23 24,24-23,-24 23,0 0,24 0,0 0,-24-24,0 24,-24 0,24 0,-24 0,24 0,-24-24,24 24,-23 0,-1 0,24 0,-24-24,24 24,-24 0,0 0,24 0,-23 0,23 0,-24-24,24 24,-24 0,0-24,24 24,-24 0,24 0,0 0,0-23,-24 23,24 0,0-24,0 24,24 0,-24 0,0-24,24 24,-24-24,0 24,0-24,0 1,0 23,0-24,0-24,0 1,0 23,0 0,0 0,0 0,0-23,0 23,0 0,0-24,0 48,0-23,-24 23,24-24,0 0,0 24,0-24,0 24,0-24,0 1,0 23,0 0,0 0,0 23,0-23,-24 48,24 0,0 23,0-23,0-48,0 47,0-47,0 24,0-24,0 24,0-24,0-48,0 24,0 1,0-25,0-23,0 47,0 24,0 0,0 0,0 0,0 24,0-1,0 25,-23 0,-1-1,24 1,-24 0,0 23,0-23,24-25,0 1,0-24,-23 0,23 0,0-47,0 47,0-48,0 0,0 1,0-1,0 0,0-23,0 47,23 0,-23 1,0 23,0 0,0 23,0 1,0-24,0 0,-23 0,23 0,0 0,0-24,0 24,0 24,0-24,-24 24,24-24,0 24,0-24,0 24,-24-24,24 0</inkml:trace>
</inkml:ink>
</file>

<file path=ppt/ink/ink20.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8:10:15.357"/>
    </inkml:context>
    <inkml:brush xml:id="br0">
      <inkml:brushProperty name="width" value="0.05292" units="cm"/>
      <inkml:brushProperty name="height" value="0.05292" units="cm"/>
      <inkml:brushProperty name="fitToCurve" value="1"/>
    </inkml:brush>
  </inkml:definitions>
  <inkml:trace contextRef="#ctx0" brushRef="#br0">214 452,'-24'0,"24"-24,0 24,0-23,0 23,0 0,0-24,0 0,0 24,-24-24,24 24,0-24,0 1,0 23,0 0,0-24,0 24,-24-24,24 24,0 0,0-24,0 0,-23 24,23 0,0 0,0 0,0 24,0-24,-24 0,24 24,0-24,0 0,-24 24,24-24,0 24,-24-24,24 23,-24-23,24 0,0 24,0-24,0 24,-23-24,23 24,0-24,0 0,0 0,23 0,1 0,-24 0,24 0,-24 0,24 0,0 0,-24 0,23 0,-23 0,24 0,-24 0,24 0</inkml:trace>
  <inkml:trace contextRef="#ctx0" brushRef="#br0" timeOffset="6833">261 595,'0'0,"0"0,24 0,-24 0,24 0,-24 24,0-24</inkml:trace>
  <inkml:trace contextRef="#ctx0" brushRef="#br0" timeOffset="14103">142 0,'0'0,"0"24,0-24,0 0,0 0,0 0,0 0,0 0,0-24,0 24,0 0,0 0,0 0,0 24,0-24,0 23</inkml:trace>
  <inkml:trace contextRef="#ctx0" brushRef="#br0" timeOffset="18955">23 24,'0'0,"0"23,24-23,-24 24,0-24,0 24,0-24,0 24,0-24,0 0,0 0,0 0,0-24,0 24,0-24,0 24</inkml:trace>
</inkml:ink>
</file>

<file path=ppt/ink/ink21.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8:10:25.934"/>
    </inkml:context>
    <inkml:brush xml:id="br0">
      <inkml:brushProperty name="width" value="0.05292" units="cm"/>
      <inkml:brushProperty name="height" value="0.05292" units="cm"/>
      <inkml:brushProperty name="fitToCurve" value="1"/>
    </inkml:brush>
  </inkml:definitions>
  <inkml:trace contextRef="#ctx0" brushRef="#br0">47 0,'0'0,"0"0,-23 0,23 24,0-24,-24 0,24 0</inkml:trace>
</inkml:ink>
</file>

<file path=ppt/ink/ink22.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8:13:46.618"/>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99 290,'0'-24,"0"24,0-24,0 24,0-24,0 0,0 24,0-23,0 23,0-24,0 24,0 0,0-24,0 0,0 24,0 0,-24 0,24-24,0 24,-24 0,0 0,24 0,-24 0,24 0,0 0,0 0,0 0,0 0,0 0,0 0,0 0,0-23,0 23,0-24,24 24,0 0,-24 0,0 0,24 0,-24-24,0 24,24 0,-1 0,-23 0,24 0,-24 0,24 0,-24 0,0 0,0 24,0 0,0-24,0 0,0 23,0-23,-24 0,24 24,-24-24,1 0,23 0,0 24,-24 0,24-24,-24 24,24-1,-24-23,24 0,0 24,0-24,0 0,-24 0,24 24,0-24,0 0,0-24,0 24,0-24,0 1,24 23,0 0,-24-24,0 24,0-24,24 24,-24-24,0 24,0 0,0 0,0 0,0 24,0-24,0 24,-24-24,0 47,24-47,0 24,0-24,-24 24,24 0,0-24,0 24,0-24,0 0,0-48,24 48,0-48,0 48,0-23,-1-1,-23 0,24 24,-24-24,0 24,0 24,0-24,0 24,0-24,0 24,0-1,0-23,-24 24,24-24,0 24,-23-24,23 24,0-24,0 24,0-24,-24 0,24 24,0-24,0 23,0-23,0 24,0-24,-24 0,24 24,0-24,-24 0,24 24,0-24,0 0,0 24,0-1,-24-23,24 0,0 0,0 0,0-23,0 23,0-24,0 24,0-24,0 24,0 0,0-24,0 0,0 24,24 0,0-23,-24 23,0 0,24 0,-24 23,0 1,24-24,-24 24,23-24,-23 0,0 24,0-24,0 24,0-1,0-23,0 24,24-24,-24 24,0 0,0-24,0-24,0 24,0-24,0 24,0-24,0 1,0 23,0-24,0 24,0-24,0 24,0-24,0 0,0 24,0-23,0 23,0-24,0 24,0 0,0 24,0-24,0 23,0 1,0-24,0 24,0-24,0 24,24-24,-24 24,0-1,0 1,0-24,0 24,0 0,0-24,0 24,0-24,0 23,24 1,-24 0,24 0,-24 0,0 0,0-1,0-23,0 24,0-24,0 0,0 24,23-24,-23 0,24 0,-24 24,0-24,24 24,-24-24,24 0,-24 23,24-23,0 0,-24 0,0 24,23-24,-23 0,24 0,-24 24,0-24,0 0,0 0,-24 0,24 24,-23-24,-1 0,0 0,24 0,-48 0,48-24,-24 24,24 0,-23 0,-1 0,24-24,0 24,24 0,-1 0,-23 0,48 0,-24 24,0 0,0-24,-24 0,0 24,23-24,1 23,-24-23,24 0,-24 0,0 24,24-24,0 0,-24 0,0 0,0-24,0 1,0 23,0 0,0 23,0 1,0-24,0 24,23 0,-23-24,24 24,0-24,-24 0,24 24,-24-24,24 23,-24 1,23-24,1 0,-24 0,0 24,24-24,-24 0,24 0,0 0,-24 0,24 0,-24 0,0 0,0 0,0 0,0 0,-24 0,0 0,24-24,-24 24,24-24,0 24,0 0,-24-23,24 23,-24-24,24 24,0-24,0 0,0 24,-23-24,23 24,0 0,0-24,-24 24,24-23,0 23,-24 0,24 0,0 0,0 23,0-23,0 24,0-24,0 24,0 0,0 0,0-24,0 24,0-1,0-23,0 24,0-24,0 0,0 24,0-24,0 0,0-24</inkml:trace>
</inkml:ink>
</file>

<file path=ppt/ink/ink23.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8:14:01.735"/>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333 454,'0'0,"0"24,0-24,24 0,0 0,-1 0,-23 0,24 0,-24 0,0 24,24-24,-24 0,24 0,0 0,-24 0,0 0,-24 0,24 0,0 0,-24 0,24 0,0 0,-24 0,24 0,-24 0,1 0,23 0,-24 0,24-24,0 24,-24 0,24-24,-24 24,24 0,0 0,0 0,0 0,24 0,-24 0,24 24,-24-24,24 0,-1 0,-23 0,24 0,-24 24,24-24,-24 0,0 0,0 23,0-23,0 0,0 0,0 0,0 0,-24 0,24 0,-24-23,1 23,23 0,-24 0,24 0,0 0,0-24,-24 24,24-24,-24 24,24 0,0-24,0 24,0-24,0 24,0-24,0 24,0 0,0 24,0-24,0 24,0-24,0 24,0 0,0-24,0 24,0-24,0 23,0 1,0-48,0 24,0-47,0 23,0 0,0-24,-24 25,24-1,0 0,0 0,0 0,0 1,0 23,0-24,0 0,-24 24,24 0,0 0,0 24,0 0,0-24,0 0,0 0,0 0,0 0,0-24,0 24,0-24,0 0,0 24,0-24,0 24,0-23,0-1,-23 24,23 0,0 0,-24 24,24-24,0 0,0 23,-24-23,24 0,0 24,0 0,-24-24,24 24,0 0,0-1,-24-23,24 0,0-23,0 23,0-24,0 24,0-24,0 0,0 24,0-24,0 24,0-23,0 23,0-24,0 0,0 24,0-24,0 24,0 0,0-24,0 24,0 0,0 0,0 24,0-24,0 0,-23 24,23 0,0-24,0 24,-24-24,24 0,-24 23,24-23,0 24,0 0,0-24,-24 24,24-24,0 24,0-24,24 23,0-23,-24 0,24 0,-24 0,23 0,-23-23,0 23,0-24,0 24,0-24,0 0,0 24,0-24,0 24,0-23,0 23,0-24,0 24,-23 0,23-24,-24 24,0 0,24 0,-24 0,24 0,0 0,0 24,0-24,-24 0,24 24,0-24,0 23,0-23,-23 0,23 24,0 0,0-24,0 24,0-24,0 24,0-24,23 0,-23 0,24 0,-24 0,48 0,-24 0,-24 0,23 0,1 0,-24 0,0-24,0 24,0-24,0 0,0 24,0-24,0 24,0 0,0 0,0 24,24 0,-24-24,0 24,0-24,24 0,-24 24,24-24,-24 23,0-23,0 24,23-24,-23 0,0 0,0 24,24-24,-24 0,24 0,-24 24,24 0,-24-24,0 0,0 23,0-23,0 24,0-24,0 24,0 0,0-24,0 24,0-24,0 24,0-24,0 0,-24 0,24 0,-24 0,24 0,-24 0,24 0,-23 0,-1 0,24 0,0 0,-24 0,24-24,0 24,0 0,-24 0,24-24,0 24,0 0,0 0,24 24,-24-24,24 0,0 24,-24-1,23-23,-23 0,24 0,-24 0,0 24,0-24,0 0,0-24,0-23,0 23,0 0,0 0,0 24,0-47,0 47,0-48,0 48,0-24,-24 0,24 1,0 23,-23-24,23 0,0 24,0-48,0 48,-24-23,24-1,0 24,0 0,0-24,0 24,-24 0,24-24,0 24,-24 0,24 0,0-24,-24 24,24 0,0-24,-23 24,-1 0,24 0,-24 0,24 0,-24 0,24 0,-24 0,1 0,23 0,0 0,23 0,-23 0</inkml:trace>
</inkml:ink>
</file>

<file path=ppt/ink/ink24.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0T16:26:55.339"/>
    </inkml:context>
    <inkml:brush xml:id="br0">
      <inkml:brushProperty name="width" value="0.05292" units="cm"/>
      <inkml:brushProperty name="height" value="0.05292" units="cm"/>
      <inkml:brushProperty name="fitToCurve" value="1"/>
    </inkml:brush>
  </inkml:definitions>
  <inkml:trace contextRef="#ctx0" brushRef="#br0">527 262,'0'0,"0"23,0-23,0 24,0 0,0-24,0 24,0-24,0 0,0 24,-24-24,24 0,0 0,-23 0,23 23,0-23,-24 0,24 0,0 24,-24-24,0 0,24 0,-24 0,24 0,-23 0,-1 0,24 0,-24 0,24 0,0 24,-24-24,24 0,-24 0,1 0,23 0,-24 0,24 0,-24 0,0 0,24 0,0 0,-24 0,24 0,0 0,-24 0,24 0,-23-24,-1 24,24-24,0 24,-24 0,24 0,0 0,-24 0,24-23,-24 23,24 0,0-24,0 24,0-24,0 0,0 24,0-24,0 24,0 0,0-23,0-1,24 24,-24 0,0 0,0 0,0 24,0-24,0 23,0-23,0 0,0 24,0 0,24-24,-24 24,0-24,0 24,0-24,0 0,0 23,0 1,24-24,-24 0,24 0,-24 24,0-24,0 0,0 24,23-24,-23 0,24 0,-24 24,0-24,24 0,0 0,-24 0,0 0,24 0,-24 0,24 0,-1 0,-23 0,24 0,-24 0,24 0,-24 0,24 0,0 0,-24 0,23 0,-23 0,0 0,24 0,0 0,-24 0,0 0,0-24,24 24,-24 0,0 0,0-24,0 24,24 0,-24-24,0 0,0 24,0 0,0-23,23 23,-23 0,0-24,24 24,-24 0,0-24,0 0,0 24,0-24,0 24,0-23,0 23</inkml:trace>
  <inkml:trace contextRef="#ctx0" brushRef="#br0" timeOffset="13603">265 0,'0'23,"0"-23,0 0,0 0,0 0,0 0,0 0,0 0,0 24</inkml:trace>
  <inkml:trace contextRef="#ctx0" brushRef="#br0" timeOffset="17706">242 166,'0'0,"0"0,0 0,0 24,0 0,0-24,0 0,0 0,0-24,0 24,0-24,0 24,0-23,0 23</inkml:trace>
  <inkml:trace contextRef="#ctx0" brushRef="#br0" timeOffset="21637">337 143,'24'0,"-24"23,0-23,0 0,0 24,0-24,-24 0,24 0,0-24,0 24,0-23,0-1,0 24</inkml:trace>
</inkml:ink>
</file>

<file path=ppt/ink/ink25.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0T16:27:20.112"/>
    </inkml:context>
    <inkml:brush xml:id="br0">
      <inkml:brushProperty name="width" value="0.05292" units="cm"/>
      <inkml:brushProperty name="height" value="0.05292" units="cm"/>
      <inkml:brushProperty name="fitToCurve" value="1"/>
    </inkml:brush>
  </inkml:definitions>
  <inkml:trace contextRef="#ctx0" brushRef="#br0">0 0</inkml:trace>
  <inkml:trace contextRef="#ctx0" brushRef="#br0" timeOffset="13400">2834 809</inkml:trace>
</inkml:ink>
</file>

<file path=ppt/ink/ink26.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0T16:41:35.430"/>
    </inkml:context>
    <inkml:brush xml:id="br0">
      <inkml:brushProperty name="width" value="0.05292" units="cm"/>
      <inkml:brushProperty name="height" value="0.05292" units="cm"/>
      <inkml:brushProperty name="fitToCurve" value="1"/>
    </inkml:brush>
  </inkml:definitions>
  <inkml:trace contextRef="#ctx0" brushRef="#br0">483 286,'0'0,"-24"0,0 0,24 0,-24 0,24 0,-24 0,1 0,23 0,-24 0,24 0,-24 0,24 0,-24 0,0 0,24 0,-23 0,23 0,-24 0,0 0,24 0,-24 24,24-24,-24 0,24 0,-24 0,1 0,23 0,-24 0,24 0,-24 0,0 0,24 0,-24 0,24 0,0-24,0 0,0 24,0-24,0 24,0-24,0 24,0-23,0-1,0 24,0 0,0 0,0-24,0 24,0 0,0-24,24 0,-24 24,24 0,-24-24,0 24,0 0,24 0,-24-23,0 23,0 0,24 0,-1-24,-23 0,0 24,0 0,24 0,-24 0,0 0,0 0,0 24,0-24,0 0,0 0,0 24,0-24,0 0,-24 23,24-23,-23 24,23 0,0-24,0 0,0 24,-24-24,24 0,0 48,0-48,0 23,0-23,-24 0,24 24,0 0,0-24,0 24,0-24,0 24,0-24,24 0,-24 0,0 0,24 0,-24 0,23 0,-23 23,24-23,-24 0,24 0,-24 0,24 0,0 0,-24 0,24 0,-24 0,23 0,-23 0,24 0,0 0,-24 0,24 0,-24 0,24 0,-1 0,-23 0,24 0,-24 0,24 0,-24 0,0 0,24 0,0 0,-24 0,0-23,23 23,-23-24,0 24,0 0,0-24,0 0,24 24,-24 0</inkml:trace>
  <inkml:trace contextRef="#ctx0" brushRef="#br0" timeOffset="11731">78 191,'0'0,"0"0,0 23,0 1,0-24,0 0,0 24,0-24,0 24,0 0,0-24,0-24,0 24,-24-24,24 24,0-24,0 0,0 24,0-23,0 23,0-24,0 24,0 0,0-24,0 0,0 24,24 0,-24-24,0 24,0-24,0 1,0 23,0-24,0 24,0 0,24 0</inkml:trace>
</inkml:ink>
</file>

<file path=ppt/ink/ink27.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0T16:41:50.780"/>
    </inkml:context>
    <inkml:brush xml:id="br0">
      <inkml:brushProperty name="width" value="0.05292" units="cm"/>
      <inkml:brushProperty name="height" value="0.05292" units="cm"/>
      <inkml:brushProperty name="fitToCurve" value="1"/>
    </inkml:brush>
  </inkml:definitions>
  <inkml:trace contextRef="#ctx0" brushRef="#br0">0 0</inkml:trace>
</inkml:ink>
</file>

<file path=ppt/ink/ink28.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0T16:50:56.345"/>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2905 539,'0'0,"0"0,24 0,-24 23,0 1,24-24,-24 0,0 24,0-24,0 0,23 0,-23 24,24 0,-24-24,0 23,0 1,0 0,24-24,-24 24,0 0,0-1,0-23,0 24,0-24,0 24,0-24,0 24,0 0,0-24,0 24,0-24,0 23,0 1,0-24,0 24,0-24,0 24,0-24,0 24,0-1,0-23,0 24,0-24,0 0,0 24,0 0,-24-24,0 0,24 0,0 0,0 24,-23-24,23 0,0 23,0-23,0 0,-24-23,24 23,0-24,0 0,0 24,0-24,0 24,0-24,24 1,-24 23,0-24,0 24,0-24,0 24,0-24,0 0,0 24,0-23,0 23,0-24,0 0,0 24,0-24,0 24,0-24,0 24,0-24,0 1,0 23,0-24,0 24,0 0,0-24,-24 24,24-24,0 24,0 0,0 0,0 0,0 0,0 0,0 0,0 24,0-24,24 0,-24 24,0-24,0 24,0-1,0-23,0 24,0-24,0 24,23-24,-23 24,0 0,0-24,0 24,0-24,0 23,0 1,0-24,0 24,0-24,0 24,0-24,0 24,0-1,0-23,0 0,-23 0,23 24,0-24,-24 0,24 24,0-24,0 0,0 0,0 0,0-24,0 24,0-24,0 1,0 23,24-24,-24 24,0-24,0 24,0-24,0 0,0 1,23 23,-23-24,0 0,0 24,0-24,0 24,0-24,0 0,0 24,0-23,0 23,0-24,0 24,0-24,0 0,0 24,0-24,0 24,0-23,0-1,0 24,0 0,0 0,-23 0,23-24,0 24,-24 0,24 0,-24 0,0 0,24 0,0 0,0 0,0 0,0 0,24 0,-24 0,24 0,-24 0,0 0,24 0,-24 24,0-24,0 24,23-24,-23 0,24 23,-24-23,0 24,0-24,0 24,0-24,0 24,24-24,-24 24,0-24,0 23,0 1,0-24,0 24,0 0,0 0,0-24,0 24,0-24,0 23,0 1,0-24,0 24,0-24,0 24,0-24,0 0,0 24,0-1,0-23,0 0,0 24,-24-24,0 24,24 0,0-24,-23 24,23-24,-24 0,0 23,0-23,24 0,-24 0,24 0,0 0,0 0,0 0,0 0,24-23,-24 23,0 0,24-24,0 0,-24 24,0-24,0 24,24 0,-24-24,0 1,0 23,23-24,-23 24,0-24,24 24,-24-24,0 0,0 24,0-23,0 23,0-24,0 0,0 24,0-24,0 24,0-24,0 24,0-24,0 1,0 23,0-24,-24 24,24 0,0-24,0 24,0 0,0-24,-23 24,23 0,0-24,0 24,0 0,0 0,0 24,23-24,-23 0,24 0,-24 24,0-24,24 0,-24 0,0 24,24-24,-24 0,0 0,0 24,0-1,0-23,0 24,0-24,24 24,-24-24,0 24,0 0,0-24,0 0,0-24,0 24,0-24,0 24,0 0,0-24,-24 24,24-24,0 1,0 23,0-24,0 24,0-24,-24 24,24 0,0-24,0 0,0 24,0 0,-24-23,0 23,24-24,0 24,-23 0,23-24,0 24,-24 0,24 0,0 24,0-24,0 24,0-24,-24 47,24-23,0 0,0 0,0-24,0 0,0 23,0-23,-24 0,24 24,0 0,0-24,0 0,0 24,0-24,0 24,-24-24,24 24,0-24,0 23,0-23,0 24,0-24</inkml:trace>
  <inkml:trace contextRef="#ctx0" brushRef="#br0" timeOffset="19749">2834 1015,'0'0,"0"0,0 24,0-24,0 23,0-23,0 24,0-24,0 0,-24 0,0 0,24 0,0 0,0 0,0-24,0 24,0-23,0 23,0-24,0 0,0 24,0 24,0-24,-24 0,24 24,0-24,0 23,0-23,0 0,0 24,0 0,0-24,0-24,0 24,0-24,0 24,0-23,0 23,0-24,-24 24,0 0,24 0,-23 0,23 0,-24 0,24 0,0 0,0 24,0-24,0 23,0-23,0 24,0 0,0-24,0 0,0 0,0-24,0 24,24 0,-24 0,0-24,0 24,0 0,0-23,0 23,0-24,0 24,0 0,0 0,-24 0,24 0,0 0,0 24,0-24,0 23,-24-23,24 0,0 0,0 0,0 0,24 0,-24 0,0 0,0-23,0 23,0 0,0 0,-24 0,0 0,24 0,0 0,-24 0,24 23,0-23,0 0,-23 0,23 24,0-24,0 0,0 0,0 0,23 0,-23-24,0 24,0-23,0 23,0-24,0 0,0 24,0-24,0 24,0-24,0 1,0 23,0-24,0 24,0 0,0 0,0 0,-23 0,23 0,-24 0,24 0,0 0,0 0,0 24,0-1,0 1,0-24,0 24,0 0,0-24,0 24,0-24,0 0,24 0,-24 0,23 0,-23 0,0 0,0 0,24 0,-24-24,24 0,-24 24,0-24,0 24,24-24,-24 24,0-23,0-1,0 24,0-24,0 24,0-24,0 0,24 24,-24 0,0-24,0 24,0 0,0 0,0 0,-24 0,24 0,0 24,-24-24,0 24,24-24,0 0,0 0,24 0,-24-24,0 24,24 0,-24-24,0 24,0 0,0-23,0 23,24-48,-24 48,0-24,0 0,0 24,0 24,0-24,0 24,-24-24,24 24,0 0,0-24,0 0,-24 23,24 1,-24-24,24 24,0-24,24 0,-24 0,0-24,0 24,0-24,0 24,0-23,0 23,0-24,0 0,0 24,0-24,0 24,0 0,0 24,0 0,0-24,0 24,0-24,0 23,0 1,-24 0,24-24,0 48,0-48,-24 24,24-24,0 0,0-24,0 0,0 24,0-24,0 0,0 0,0 24,0-23,0 23,0 0,0 0,0 0,0 23,0 1,0-24,0 24,0 0,0 0,0 23,0 1,0-24,0 0,0-24,0 23,0-23,0 0,0-23,24-1,-24 0,0 24,0-24,0 24,24-24,-24 24,0 0,0 24,0-24,0 24,0-24,0 24,0 0,0-24,0 23,0-23,0 48,0-48,0 24,0-24,0 0,0 24,0-24,0 23,0 1,0-24,-24 0,24 24,0 0,0 0,0-24,0 24,0-24,0 0,0 23,-24-23,24 24,0-24,-23 0,-1 0,24 0,-24 0,24 0,-24 0,0 0,24 0,-23 0,23 0,0 0,0 24,-24-24,24 0,0 0,0 24,-24-24,24 24,0-1,0-23,0 24,0-24,0 0,24 0,-24 0,24 0,-24 0,23 0,1 0,-24 0,24 0,-24 0,0-24,24 1,-24 23,0-24,24 24,-24-48,0 24,0 24,0-23,0-1,0 24,0 0,-24 0,24 0,-24 0,24 0,0-24</inkml:trace>
  <inkml:trace contextRef="#ctx0" brushRef="#br0" timeOffset="38766">2310 610,'0'0,"0"0,0 0,0 0,-24 0,0 0,24 0,0 0,0 24,-24-24,24 0,0 0,-24 0,24 24,0-24,-23 0,-1 0,24 0,0 23,-24-23,24 24,-24-24,0 0,24 0,0 24,-23-24,23 24,0-24,0 24,0-24,0 23,0-23,23 0,1 0,-24 24,24-24,-24 0,0 0,0 24,24-24,0 24,-24-24,0 24,23-24,-23 24,0-24,24 0,-24 23,0 1,0-24,24 0,0 0,-24 24,0-24,24 0,-24 0,0 0,0 24,23-24,1 0,-24 0,24 0,-24 0,24 0,-24 0,24 0,0 0,-24 0,23 0,-23 0,24 0,-24 0,0 0,24 0,0 0,-24-24,24 24,-24 0,23 0,-23-24,0 24,0 0,-23 0,23 0,-24 0,0 24,24-24,-24 0,24 0,-24 24,24-24,-23 24,-1-24,24 0,-24 0,24 0,-24 0,24 0,-24 0,0 0,24 0,0 0,0 0,24 0,-24 0,24 0,-24 0,24 0,-24 0,24 0,0 0,-24 23,23-23,-23 0,0 0,24 0,-24 0,24 0,-24 24,24-24,-24 0,24 0,-24 24,0-24,0 0,-24 0,0 0,0 24,24-24,-24 0,1 0,23 0,-24 24,24-24,-24 0,24 0,-24 0,0 0,24 0,0 0,0 0,0-24,0 24,24 0,-24 0,0 0,24-24,-24 0,24 24,-24-24,24 24,-1 0,-23 0,0 0,0 0,-23 0,23 0,-24-23,24 23,-24 0,24 0,-24 0,0 0,0 0,1 0,-1 0,0 0,0-24,24 24,-24 0,24 0,-23 0,23 0,0 0,23 0,-23 0,24 0,0 0,0 24,-24-24,24 0,-1 0,-23 23,0-23,24 0,-24 24,0-24,0 24,24-24,0 0,-24 0,0 0,0-24,-24 24,24-24,0 24,0 0,-24-23,24 23,-47-24,47 24,-48 0,24-24,0 24,1 0,23-24,-24 24,0-24,24 24,-24-23,24 23,0-24,0 24,0-24,0 24,0-24,0 24,0-24,0 0,0 1,0 23,0-24,0 24,0-24,0 0,0 24,24-47,-24 47,0-24,24 24,-24-24,0 24,0-24,24 24,-24-24,23 24,1 0,-24 0,0 0,-24 0,24 0,-23 24,23-24,-24 0,24 0,-24 24,0-24,24 0,0 24,-24-24,24 0,-23 24,-1-1,24-23,0 0,0 24,-24-24,24 24,0 0,0-24,0 24,0-24,0 23,0-23,0 24,0 0,0-24,0 0,0 24,0-24,0 0,24 24,-24 0,24-24,-24 0,0 23,0-23,23 48,1-24,-24 0,0-24,0 0,0 23,0-23,0 24,0-24,0 24,0 0,0-24,0 0,0 24,-24-24,24 0,-23 0,23 0,-24 0,0 0,24 0,-24 0,24 0,-24 0,24 0,-24-24,1 24,23-24,-24 24,24 0,0 0,0-24,-24 24,24-24,0 24,0-23,-24-1,24 0,-24 24,24-24,0 0,0 24,0-23,0-1,0 0,0 0,0 0,0 24,0-24,0 24,0 0,0 0,0 0,0 0,0 0,0 24,0 0,0-24,0 24,0-24,0 24,0 0,0-24,0 23,0 1,0 0,0 24,0-48,0 23,0 25,0-24,24 0,-24-24,0 23,0-23,0 24,0 24,0 0,0-1,0-47,0 24,-24-24,24 0,0 24,-23-24,23 0,-24 0,0 0,24 0,-24 0,24 0,0 0,-24 0,24 0,-23 0,23 0,-24 0,24 0,0-24,-24 24,24 0,0 0,0-24,-24 24,24-24,0 24,0-23,-24 23,24 0,0-24,0 0,0 24,0-24,0 0,0 0,0 24,0-23,0 23,0 0,24-24,-24 24,0 0,0-24,24 24,-24-24,0 24,0 24,0-24,0 24,0-24,0 47,-24-47,0 24,24 0,0-24,0 24,0 24,0-25,0 1,0 24,0-48,0 24,0-24,0 23,0 1,24-24,-24 24,0-24,24 0,-24 0,24 0,0 0,-24 0,23 0,-23 0,0 0,24-24,-24 0,0 24,24-23,0 23,-24-24,0 24,0-24,0 24,24-24,-24 24,0-24,0 24,0-23,0-1,0 0,0 24,0-24,0 0,0 24,0 24,0-24,0 0,0 24,0-24,0 24,-24-24,24 24,0-1,-24-23,24 24,0-24,-24 24,24 0,0-24,-24 0,24 0,0-24,0 24,-23 0,23-24,-24 24,24 0,0 0,-24-24,24 1,0 23,-24-24,24 24,-24 0,24-24,0 24,0-24,0 0,0 24,0-24,0 1,0-1,0 24,0-24,0 0,0 0,0 1,0 23,0-24,0 0,0 24,0 24,0-24,0 24,0-24,0 23,0-23,0 24,0 0,0 0,0-24,0 47,0-47,0 48,0-48,-24 24,24 24,0-25,0 1,0-24,0 0,0 0,0-24,0 24,0-23,0 23,0-24,0 0,0-24,0 48,0-24,0 1,0 23,0-48,0 48,0-24,0 24,0 0,0 0,0 24,0 0,0 0,0 23,0-23,0 0,0 24,0-48,0 23,0-23,0 0,0 0,0-23,0-49,0-23,0 0,0 23,0 25,0 23,0 0,0 24,0-24,0 24,0 0,0 0,0 0,0 24,0 0,0 0,0 23,0 25,0-25,0 25,0-25,0-23,0 0,0-24,0 24,0 23,0-23,0 0,24-24,-24 24,0-24,48 0,0-24,-1-24,1 25,-24-25,-1 24,-23 0,0 24,0 0,0-24,0 24,24-23,-24-1,24-24,-24 48,24-24,-24 1,0-1,0 24,0-24,0 24,24-24,-24 0,0 24,0-23,0-1,23 0,-23-48,0 49,0-25,0 0,0 1,0 23,0 0,0-23,0 47,0-24,0 24,0 0,0-24,0 24,0-24,0 0,0 24,0 0,0-24,0 24,0-23,0-1,0 24,0-24,0 24,0-48,0 48,0-23,0-1,0 24,0-24,0 0,0 24,0-24,0 24,0 0,0 0,0 0,0 24,0 0,0 0,0 0,0-1,0 1,24-24,-24 24,0 0,0 0,0-24,0 23,0 1,24-24,-24 0,0-24,0 1,0-1,0-24,0-23,0 23,0 1,0-1,0 24,0 0,0 0,0 1,0 23,0-24,0 24,0 0,0 24,0 23,0 1,24-24,-24 23,24-23,-24 0,0-24,0 0,0-24</inkml:trace>
  <inkml:trace contextRef="#ctx0" brushRef="#br0" timeOffset="60309">643 658,'0'0,"24"0,-24 0,23 0,-23 0,24 0,-24 0,24 0,0 0,-24 23,0-23,24 0,-24 0,23 0,1 0,-24 0,0 24,0-24,0 24,0 0,0-24,0 24,0-24,0 23,0 1,0 0,0-24,0 24,0 0,0-24,0 24,0-24,0 23,0-23,0 24,0 0,0-24,0 24,0-24,0 24,0-24,0 0,0 0,-24-24,24 24,0-24,0 0,-23 0,23 24,0-47,-24 23,24 0,0 24,-24-24,24 0,0 1,0 23,0-24,0 24,0 0,0 0,0 0,0 0,0 47,0-47,0 24,0-24,24 24,-24-24,0 0,0 0,0-24,0 24,0 0,0-24,0 1,-24 23,24 0,-24 0,24 0,-24 0,1 0,23 0,-24 0,24 0,-24 0,0 0,24 0,0-24,0 24,0-24,0 24,0 0,0 0,24 0,-24 0,0 0,24 0,-24 0,24 0,-1 0,-23 0,24 0,-24 0,0 0,24 0,-24 0,0 0,0 24,0-24,0 24,0-1,0 1,0-24,0 48,0-48,0 24,0-24,0 24,24-1,-24-23,0 24,24 0,-24 0,0 0,0-1,0-23,23 0,-23 0,24 24,0-24,-24 0,24 0,-24 0,0 24,24-24,-24 0,24 0,-24 0,0 0,0 0,0 0,0-24,0 24,0-24,0 1,-24 23,24 0,0-24,0 24,0-24,0 0,0 24,-24-24,24 24,0-23,0 23,-24-24,0 0,24 24,0-24,0 24,0-24,0 0,-24 1,24 23,0-24,0 0,0 24,-23 0,-1 0,24 0,-24 0,24 0,-24 0,24 0,-24 0,1 0,23 0,-24 0,24 0,-24 0,0 0,24 0,-24 0,24 0,0 0,0 0,24 0,0 0,-24 0,24 0,-24 0,24 0,-1 0,-23 0,24 0,-24 0,0 0,0 0,24 0,-24 24,0-24,0 24,0-24,0 23,0-23,24 24,-24 0,0-24,0 24,24-24,-24 24,0 0,0-24,0 0,0 23,23-23,-23 24,0-24,0 24,24 0,-24-24,0 24,24-24,-24 23,24 1,-24-24,0 0,0 24,0-24,0 0</inkml:trace>
  <inkml:trace contextRef="#ctx0" brushRef="#br0" timeOffset="70558">1190 1062,'24'0,"-24"0,0 0,0 24,0-24,0 0,0 0,0-24,0 24,0-23,0 23,0-24,0 0,0 24,0-24,0 24,-24-24,24 24,0-23,0-1,0 24,0 0,0-24,0 24,-23 0,23-24,0 0,0 24,0 0,-24 0,24-24,0 24,0 0,-24 0,0 0,24 0,-24 0,24 0,0 0,-23 0,23 24,0 0,0-24,0 0,0 0,23 0,-23 0,24 0,0 0,-24 0,24 0,-24 0,0 0,24 0,-24 0,23 0,-23 0,0 0,0 0,0 0,0 0,-23 0,23 0,-24 0,24 0,-24 0,24 24,-24-24,24 0,-24 0,24 0,-23 0,-1 0,24 0,0 0,0 0,0-24,0 0,0 24,0-24,0 24,0 0,0 0,0-23,24 23,-24 0,0 0,0-24,23 24,-23-24,0 24,24 0,-24 0,24 0,-24 0,24 0,-24 0,24 0,-24 0,0 0,0 24,0-24,0 0,0 24,0-24,0 23,0-23,0 24,0 0,0-24,0 24,0-24,0 24,0 0,0-1,0-23,0 24,0 0,0-24,0 24,0-24,0 24,0-1,0-23,0 0,0 24,0-24,23 24,-23-24,0 24,24 0,-24-24,0 0,0 0,0-24,0 24,-24 0,24-24,0 24,0 0,0-24,-23 24,23-24,-24 1,0-1,24 0,-24 0,24 24,0-24,-24 1,24-1,-23 24,23-24,0 0,0 24,0-24,0 24,0-24,0 24,0 0,0-23,0-1,23 24,-23-24,0 24,24 0,-24 0,24 0,-24 0,0 0,0 0,24 0,-24 24,0 0,0-24,0 23,0-23,0 24,0-24,0 24,0 0,0-24,0 24,0-24,0 47,0-47,0 24,0-24,0 0,-24 0,24 0,-24 0,24 0,0 0,-24 0,24-24,0 1,-23 23,23-24,0 24,0-24,0 24,0-24,0 0,0 0,0 24,0-23,0-1,0 24,0 0,0 0,0 0,0 24</inkml:trace>
  <inkml:trace contextRef="#ctx0" brushRef="#br0" timeOffset="164845">2262 1181,'0'24,"0"-24,0 0,24 0,-24 24,0-24,0 24,24-24,-1 0,-23 24,0-24,24 0,-24 24,0-24,0 0,24 23,-24-23,0 0,-24 0,24 0,-24 0,1 0,23 0,-24-23,24 23,-24 0,24 0,0-24,-24 24,0 0,24-24,0 0,0 24,0-24,0 24,0-24,0 1,0 23,0-24,0 24,0-24,0 24,0 0,0-24,24 24,-24-24,24 24,-24 0,0 24,0-24,0 24,-24-24,0 24,24-24,-23 24,-1-1,-24 25,48-48,-24 24,24 0,0-24,-23 24,-1-24,24 23,24-23,-24 24,23 0,-23-24,48 24,-48-24,24 0,-24 0,24 0,-1 0,-23 0,0 0,24 0,-24 0,24 0,0 0,-24 0,0 0,-48 0,48 0,-24 0,-23-24,23 24,0 0,0-24,1 24,-1 0,24 0,-24 0,24-24,0 24,0-23,0-1,0 24,0-24,0 0,0 0,0-23,24 23,-24 0,24 24,-24 0,0 0,0-24,0 24,0 0,0 0,0 0,0 0,-24 0,24 0,-24 0,24 0,-24 0,24 0,-24 24,0-24,24 0,-23 0,23 0,-24 24,0-24,24 0,0 0,24 0,-24 0,24 0,-24 0,23-24,1 24,0 0,-24 0,24 0,0 0,-24-24,24 24,-24 0,23 0,-23 0,24 0,0 0,-24 0,24 0,-24 0,24 0,-1 0,-23 0,0 0,-23 0,23-24,0 24,0-23,-24 23,24-24,0 24,0 0,-24 0,24-24,0 0,-24 24,24 0,0-24,0 24,-24-23,24 23,0-24,0 0,0 24,0 0,0 0,0 24,0-24,24 24,0-24,24 23,-25 1,1-24,-24 0,24 24,-24-24,24 24,0-24,-24 0,-24 0,24 0,-24 0,0-24,0 24,24-24,-23 0,23 24,-24 0,0 0,24-23,0 23,-24 0,24-24,0 24,0 0,-24 0,24-24,0 24,-23 0,-1-24,24 24,-24 0,24 0,0-24,0 24,0 0,0 0,24 0,0 0,-24 0,23 0,-23-24,0 24,24 0,-24 0,24-23,0 23,-24-24,24 24,-24 0,0 0,23 0,1 0,-24-24,0 24,0 0,24-24,-24 0,0 24,24 0,-24-23,0 23,0 0,0 23,-24 1,24-24,-24 24,0 0,1 0,-1-1,0 1,0-24,24 24,-24-24,24 0,0 24,-23-24,23 24,-24-24,0 0,24 0,0-24,0 24,0 0,24 0,-24-24,0 0,24 0,-24 24,23-23,-23 23,0-24,24 24,0-24,-24 24,24 0,-24 0,24-24,-24 24,0 0,0 0,0 24,0-24,0 24,0-24,0 24,0-24,0 23,0 1,0-24,0 24,0 0,0 0,0 0,0-24,0 23,0-23,0 24,0-24,23 0,-23 24,24-24,-24 24,24-24,-24 0,24 24,0-24,-24 0,23 0,-23 0,24 0,0 0,-24 0,24 0,-24 0,0 23,0-23,0 0,0 0,-24 0,0 0,24 0,-24 0,24 0,-23 0,-1 0,24 0,-24 0,24 0,-24 0,24 0,-24 0,1 0,23 0,-24 0,24 0,-24 0,24-23,-24 23,24-24,0 24,-24-24,24 24,0 0,0-24,0 0,-23 24,23-23,0 23,0-24,-24 0,24 24,-24-24,24 24,0 0,0-24,0 24,-24-24,24 1,0 23,0-24,-24 24,24 0,0-24,-24 24,24-24,0 24,0-24,-23 24,23-23,0 23,0 0,0 0,0 23,0-23,0 24,0 0,0-24,0 24,0 47,0-47,0 0,0 0,0-24,0 0,0-24,0 0,0 24,0-24,0-23,0 47,0-24,0 24,0-24,0 0,0 24,0-24,0 24,0 0,0 0,0 0,0 24,0 0,0-24,0 24,0-24,0 24,0-24,0 23,0-23,0 24,0-24,0-24,0 24,0 0,0-23,-24 23,24 0,0-24,0 24,0-24,0 0,0 24,0-24,0 24,0-23,0-1,0 24,0 0,0 0,0 24,0-24,0 23,0-23,0 24,0 0,0-24,0 24,0-24,0 47,0-23,0 0,0 0,0-24,0 24,0-24,0 24,0-1,-24-23,24 24,0 0,0 0,-24-24,24 24,0-24</inkml:trace>
  <inkml:trace contextRef="#ctx0" brushRef="#br0" timeOffset="206013">2738 1086,'0'-24,"0"1,0 23,0-24,0 0,0 0,0 24,0-24,0 24,0 0,0-47,0 47,0-24,0 24,0-24,0 24,0-24,0 0,0 24,0 0,-24-23,24 23,-23 0,23-24,0 0,0 24,0 0,0 24,0 23,0 1,0 0,0-24,0-24,0 47,0-23,0 0,0 23,0-23,0 0,0 0,0-24,0 0,0-72,0 49,0-1,0-24,0 24,0 1,0-1,0 0,0 0,0 0,0 0,-24 1,24 23,0-24,0 0,-24 24,24-24,-24 24,24-24,0 24,-47 0,47 0,-24 0,24 0,-24 0,24 24,0 24,0-1,0-23,0-24,0 24,0 0,0-24,0 24,0 0,0-1,24-23,-24 0,0 24,24-24,-24 0,23 0,-23-47,0 23,0 0,0-24,0 1,0 23,0 0,0 24,0-24,-23 0,23 24,-24 0,24 0,-24 0,0 24,24-24,-24 24,24-24,0 0,0 48,0-25,0 1,0 0,0 0,0 0,0 23,0-47,0 48,0-24,24 0,-24-1,48 1,-48 0,24-24,-24 0,23 0,-23 0,24 0,0 0,-24 0,24 0,-24-24,0 24,0-24,0 1,0 23,0-24,0 0,0 0,0-23,0 47,0-24,0 24,-24-24,0 24,0-24,24 24,-47 0,47 0,-24 0,0 0,0 0,24 24,-47 0,47 0,-24-1,24 1,0-24,0 24,0-24,0 24,0-24,0 47,0-47,0 24,0 0,0 0,0-24,24 24,0-24,-24-24,23-24,1 24,-24 1,24-1,-24 0,0 24,-24-48,-23 25,47-1,-24 24,0 0,0 0,0 0,0 0,-23 0,23 24,0-1,-23 1,47 0,-24-24,24 0,-24 0,24 24,0-24,0 24,0-1,0-23,24 0,0 0,-1 24,1-24,0 0,0 0,0 0,-24 0,47-24,-47 1,24 23,-24-24,24 24,-24 0,0-24,0 0,-24 24,24-24,-24 24,-47 0,23 0,1 0,-1 0,0 0,25 0,-1 24,24-24,0 24,24-24,-24 0,23 0,49 0,-1-24,-23 0,-1 1,-23-1,0 24,-24 0,0-72,0 25,0-1,0 24,-24 0,0 24,-23 0,23 0,-24 0,25 0,-1 0,0 24,24-24,-24 24,24-24,0 24,0-24,0 0,24 0,0 0,-24 0,0 0,0-24,0 24,0-24,0 24,0 0,-24 0,24 0,0 24,-24 0,24-24,0 0,0 24,0-24,0 23,0-23,0 48,0-48,0 24,0-24,0 24,0 0,0-24,0 0,24 0,0 0,-24-24,0-48,0 48,0 1,0-1,0 24,0 0,-24-24,24 24,-24-24,24 24,-24 0,1 0,23 24,-24 0,0 0,0-1,0 1,0 0,24-24,0 0,-23 24,23 0,0 0,0-1,0 1,0 0,0 0,0-24,0 24,0-24,0 0,0-24,0 0,0-24,0 48,0-23,0-25,0 24,0-47,23-1,-23 25,0 23,0 24,0-24,0 0,0 24,0-24,0 24,0 24,0-24,0 0,0-24,0 24,0-23,0 23,0 0,0 23,0 25,0 0,0-25,0 1,0 0,0-24,0 24,0 0,0-24,0 23,0-23,0 0,0-23,-23-1,23 24,0-24,-24 24,24-24,0 0,0 24,0-23,0-1,0 0,0 24,0-24,0 24,0-24,0 24,0-23,0-1,0 24,-24 0,24 0,0 0,0 24,0-24,-24 23,0 25,24-48,0 48,-23-25,23 1,0-24,0 24,0 0,0 0,0-24,0 23,-24-23,24 0,-24 0,24 0,0 0,-24 0,24 0,0 0,0 0,0 0,0 0,0 0,0 24,0 0,0-24,0 24,0-24,0 24,0-24,0 24,0-1,0-23,0 24,0-24,0 0,0-24,0 1,0-1,0 24,0-48,0 48,0-24,0 24,0-47,0 47,0-24,0 24,0 0,0 0,0 0,0 24,0-1,0-23,0 24,0 0,0 0,0-24,0 24,0-24,0 24,0-24,0 23,0 1,0 0,0 0,0-24,0 24,-24-1,24 1,-47 24,47-48,0 47,-24-47,24 0,0 0,-24 0,0 0,24 0,-24 0,24 0,-23 0,23 0,-24 0,0 0,24 0,0-23,0 23,0-24,-24 24,24-24,0 24,0-24,0 0,0 24,0 0,0 0,0 0,0 24,0-24,0 24,0-24,0 48,24-48,0 23,-24 25,0-24,0 0,0-24,0 24,0-24,0 0,24 0,-24 0,0 0,23 0,1 0,-24 0,0 23,24-23,-24 0,24 0,-24 24,24-24,-24 0,24 0,-24 0,23 0,-23 0,0-24,0 24,0 0,0-23,0 23,24-24,-24 0,0 24,24 0,-24-24,0 24,0-24,0 24,0 0,0-24,24 1,-24 23,0-24,0-24,24 48,-24-24,0 1,23 23,-23-24,0-24,24 48,-24-47,0 47,0-24,0 24,24 0,-24-24,0 24,24 0,-24 0,24 0,-24 0,0 0,23 0,-23 24,24-24,0 47,0-47,0 24,0 0,-1-24,1 0,-24 0,24 24,-24-24,24 0,-24 0,0-24,0 0,0 0,0 24,0-47,0 47,0-24,0 0,0 0,-24 24,24-24,0 24,-24 0,0 0,1 0,23 0,-24 24,0 0,24-24,0 0,0 24,24-24,-24 0,24 0,-1 0,1 0,-24 0,24 0,-24 0,24 0,-24 0,0 24,-24 0,-24-24,25 47,-25-47,24 48,0-24,24-1,-24-23,24 24,0-24,0 24,24-24,-24 24,24-24,-24 0,24 0,0 0,-24 0,0 0,24 0,-24-24,0 0,0 24,23 0,-23-24,24 24,-24 0,0-23,0 23,-24 0,24 0,-23 0,-1 0,0 0,0 0,0 0,0 23,24-23,-23 0,23 24,-24 0,0-24,24 0,0 0,0 24,-24-24,24 0,-24 24,1-24,23 0,0 0,-24 0,24 23,-24-23,24 0,-24 0,0 0,24 0,-23 0,23 0,0 0,0 0,0 0,0 0,0 24,0-24,0 0,0 24,23-24,-23 0,0 0,0-48,0 1,0-1,-23 1,-1-25,24 48,-24 1,24-1,0 24,0-24,-24 0,24 0,0 24,-24-47,0 23,24 0,-23 24,-1-48,24 48,-24-23,24 23,-24-24,24 24,0 0,-24 0,24-24,0 0,0 24,0 24,0-24,0 0,-23 0,23 0,0 0,0-24,-24 24,24-24,0 24,0 0,0-23,0-1,-24 24,0-24,24 24,-24 0,24 0,0 0,0 24,0 0,0-24,-23 23,23 1,0 0,-24 0,24-24,0 24,0-1,0-23,0 0,0 24,0 0,0 0,0 0,0-24,0 0,0 0,0-24,0 0,0 24,0-24,0 24,0-24,0 24,0-23,0-1,0 24,0-24,0 24,0 0,0 24,0 0,0-24,0 23,0-23,24 48,-24-48,0 24,0-24,23 0,-23 0,0 0,0 0,24 0,-24-24,0 0,0 24,0-24,0 1,0-1,0 24,0-24,-24 24,24 0,-23 0,23 0,0 0,-24 24,24 0,-24-24,24 23,0 1,-24 0,24-24,0 24,0 0,0-1,24-23,0 0,23 24,-23-24,0 0,0 0,-24 0,24 0,-24 0,23 0,-23-24,0 1,0-1,0-24,0 24,-23-23,-1 23,0 0,0 0,0 1,1 23,-1 0,24-24,-48 24,48 0,-24 0,24 0,0 24,0-24,0 47,0-23,0-24,0 48,0-48,0 23,0 1,24-24,0 0,-24 0,24 0,-24 0,0-24,0 24,0-23,0-1,0 0,0 24,0-24,-24 24,0 0,24 0,0 0,-24 0,24 24,-24 0,24-24,0 24,0-24,0 47,0-23,0 0,0 0,0 47,0-47,24 0,-24 0,24-1,-24-23,24 0,-24 0,24 0,0 0,-24 0,23 0,-23-23,0 23,0 0</inkml:trace>
  <inkml:trace contextRef="#ctx0" brushRef="#br0" timeOffset="228649">690 705,'0'0,"24"0,-24 0,0 0,24 0,-24 24,24-24,-24 24,0-24,24 0,-1 0,-23 0,0 0,0 24,24-24,-24 0,0 23,0-23,0 24,0 0,0-24,0 24,0 0,0 0,0-24,0 23,0 1,0 0,0-24,0 24,0-24,0 24,0-24,0 23,0 1,0-24,0 24,0-24,0 24,0 0,0-24,0 23,0-23,24 0,-24 24,24-24,-24 0,0 0,0-24,0 1,0-1,-24 0,24 0,0 0,0 1,0-1,0 24,-24-24,24 0,0 0,0 24,-24-23,24-1,0 24,0-24,0 24,0-24,0 24,0 0,0 0,0 0,0 24,0-24,0 48,0-25,0 25,0 23,0-23,0 0,0-48,0 23,0 1,0-24,0 24,0 24,0-24,0-1,0-23,0 0,0 0,0-23,0 23,-23-24,23 24,0-48,0 24,0 0,0-23,-24 47,24-24,0 0,0 0,0 1,0 23,0-24,0 0,0 24,0-24,0 24,0-24,0 1,0-1,0 24,0 0,0 0,0 24,0-1,24 1,-24 0,0 24,23-25,-23 1,24-24,-24 0,0 0,0-24,0 24,0-23,-24-49,24 48,-23-23,23-1,-24 48,24-24,0 24,0-24,-24 24,24-23,0 23,0 0,0-24,-24 24,0 0,24 0,-23 0,23 0,0 0,0 0,-24 0,24 0,0 24,-24-24,24 0,0 0,0 0,0-24,24 24,-24 0,24 0,-24 0,47 0,-47-24,24 24,0-24,0 24,-24 0,23 0,-23 0,0 24,0-24,0 0,-23 0,23 0,-24 0,0 0,24 0,-24 0,24-24,-24 24,24 0,-23 0,-1 0,24 0,0 0,0 0,24 0,-24 0,23 0,-23 0,0 24,24-24,-24 0,24 0,0 0,0 0,-24 0,23 0,1 0,-24 0,0 24,24-24,-24 0,24 0,-24 0,24 0,-24 0,0 24,24-24,-24 0,0 23,23-23,-23 0,24 0,0 0,-24 0,0 24,24-24,-24 0,24 0,-1 24,-23-24,0 24,0-24,0 0,0-24,0 24,0-24,24 0,-24 1,0-1,0 0,24 24,-24 0,0 24,0-24,0 24,0-24,0 23,0-23,0 24,0 0,0 0,0-24,0 24,0 0,0-24,0 0,0 0,0 0,-24 0,24 0,0-24,0 24,0 0,0-24,0 24,0-24,0 24,0-24,0 0,0 24,0-23,0 23,0-24,0 0,0 24,0-24,0 24,0 0,-24 0,24 24,-23-24,23 24,0-24,0 0,-24 24,24-1,0 1,-24-24,24 24,0-24,0 24,0 0,0-24,0 24,0-24,0 0,0 23,24-23,-24 0,24 0,-1 0,-23 0,0 0,0-23,0 23,0-24,0 0,0 24,0-24,0 24,0 0,0-24,0 0,0 24,0-23,0 23,0-24,0 24,0 0,0 24,0-24,0 23,0 1,0 0,0-24,0 24,0 0,24 0,-24-24,0 23,0-23,0 0,0-23,0 23,0-24,0 24,0-24,0 0,0 24,0 24,0-24,0 24,0-24,0 24,0-24,0 23,0 1,0-24,0 24,0-24,0 24,0 0,24-24,-24 23,0-23,24 0,-24 24,0-24,0 24,24 0,-24-24,0 24,0-24,23 23,-23 1,0-24,0 24,24-24,-24 24,0-24,24 24,-24 0,0-24,0-24</inkml:trace>
  <inkml:trace contextRef="#ctx0" brushRef="#br0" timeOffset="245185">286 967,'0'0,"0"0,0 24,0-24,0 24,0-24,0 24,0-1,0-23,0 24,0 0,0 0,23-24,-23 24,0-24,0 0,24 0,-24 23,24-23,-24 0,24 0,-24 0,24 0,-24 0,0 0,0 0,0 0,0 0,0 0,0 0,0 0,0-23,-24 23,24 0,0-24,-24 0,0 24,24-24,-24 24,24-24,-23 1,23 23,-24-24,24 24,0-24,0 24,0-24,0 0,0 24,0-23,0 23,0 0,0-24,24 0,-24-24,0 48,0-24,0 24,23 0,-23-23,0 23,24 0,0 0,0 0,0-24,23 0,-47 24,0-48,24 48,-24 0,0 0,24 0,0 0,-24-23,0 23,0-24,24 24,-24-24,0 0,0 24,23 0,-23-24,0 24,0 0,0-23,24 23,-24 0,0-24,24 24,-24-24,0 24,0 0,0-24,24 24,-24 0,0 0,0 0,0 0,0 0,0 24,-24-24,24 24,-24-24,24 0,0 24,-24-24,24 23,-23-23,-1 48,24-24,-24 0,24-24,0 23,0-23,-24 24,24 0,0-24,-24 0,24 24,0-24,0 24,0-24,0 0,0-24,0 24,0-24,0 0,0 0,24 1,0-25,0 24,0 0,-24 1,23-1,-23 24,0-24,24 24,-24 0,0 0,0 0,0 0,-24 0,-23 48,-1 47,-71 48,48 47,-1-47,25-95,23-1,24-47,0 24,0-24,0 0,0 0,0-24,0 24,24 0</inkml:trace>
  <inkml:trace contextRef="#ctx0" brushRef="#br0" timeOffset="251456">262 1015,'-24'24,"0"-24,24 23,0-23,-24 0,24 0,-23 24,-1 0,0 0,0 0,24-1,-24 1,24-24,0 0,-24 0,1 0,23 0,-24 0,24 0,0 0,0-24,0 24,0 0,24 0,-24-23,23 23,-23-24,0 0,24 24,-24 0,0-24,0 24,24-24,-24 24,0-23,24-1,-24 0,24 24,-24 0,0 0,0 24,0-24,0 0,24 0,-24 0,23 0,1 0,-24 0,24 0,-24 0,24 0,-24 0,0 0,0-24,24 0,-24 0,0 24,0-23,0 23,0-24,0 0,0 24,0-24,0 24,0-24,0 0,0 24,0-23,0 23,0-24,23 24,-23-24,0 0,24 24,-24-24,0 24,24 0,0-47,-24 23,24 0,-24 0,23 1,-23 23,0 23,0-23,0 24,0-24,0 24,0-24,0 0,0 24,0 0,-23 47,-1-47,0 0,24 23,0-47,-24 24,24-24,0 24,-24 0,24 0,0-24,0 23,0-23,0 24,0-24,0 24,0 0,0 0,0-24,0 23,0-23,0 0,0 24,0 0,24-24,-24 0,0 0,0 24,0-48,0 24,0-24,0-23,0 47,0-48,0 48,-24-24,24 24,0-24,0 1,0 23,0-24,0 24,0-24,-23 24,23-24,0 24,0 0,23 24,1 0,-24 0,24-1,-24-23,0 0,0 24,0-24,0 0,0-24,0 1,-48-1,48 24,-23-24,23 24,-24 0,24-24,-24 24,24 0,-24 0,24 0,-24 0,1 0,23 0,-24 0,24 0,0 0,-24 0,0 0,24 24,0 0,24 0,-24-1,24 1,0-24,-24 0,0 24,23-24,-23 0,24 0,-24 0,24 0,0 0,-24 0,24 0,-24 0,0-24,0 0,0 24,0-23,0 23,23-48,-23 24,0 0,0 24,0-24,24 24,-24 0,0-23,0 23,24 0,-24-24,0 0,48 24,-48-24,47 0,-47 1,24 23,-24-24,0 24,24 0,-24 0,24 0,0 0,-24 0,23 0,-23 0,24-24,0 24,0 0,0-24,-1 24,-23 0,24 0,-24 0,24 0,0 0,-24 24,24-24,-24 0,23 24</inkml:trace>
  <inkml:trace contextRef="#ctx0" brushRef="#br0" timeOffset="259210">643 539,'0'23,"0"-23,0 24,0 0,0-24,0 24,24-24,-24 24,23-24,-23 23,24-23,-24 0,24 0,0 0,-24 0,24 0,-24 0,23 0,-23 0,0 0,24-23,-24 23,24-24,-24 24,24-24,-24 0,0 24,0 0,0 0</inkml:trace>
  <inkml:trace contextRef="#ctx0" brushRef="#br0" timeOffset="262439">1571 777,'0'0,"24"0,-24 0,0 0,24 23,0-23,-24 0,24 0,-24 24,24-24,-1 0,-23 0,0 0,0 0,-23 0,23 0,-24 0,-48 0,25 0,-1 0,0 0,1 0,23 0,0 0,0 0,24 24,0-24,0 0,0 0,24 0,0 0,24-24,23 24,0 0,-23 0,0 0,23 0,-47 0,24 0,-48 0,23 0,-23 0,0 0,-23 0,-25-24,24 24,0-23,1-1,23 24,-24 0,0 0,24 0</inkml:trace>
  <inkml:trace contextRef="#ctx0" brushRef="#br0" timeOffset="265964">2286 1348,'0'0,"0"-24,0 1,0 23,0-24,0 24,0 0,0-24,24 0,-24 24,0 24,0-24,0 24,0 0,-24 23,-24 25,48-49,-24 25,1 0,23-48,0 0,0 0,0 0,0 0,0 0,0 0,0 0,0 0,0 23,23-23,1 0,-24 24,24-24,-24 0,24 0,0 0,-24 0,0-24,0 1,0-1,0 24,0-48,-24 48,24 0,-24 0,24 0,-24 0,24 24,0-24,0 24,0-24,0 47,0-47,0 24,0-24,0 24,24-24,-24 0,24 0,0 0,-1 0,1 0,0 0,-24 0,0 0,0-24,0-23,0 23,0 0,0 24,-24-24,0 24,24 0,-23 0,-1 0,24 0,-24 0,24 0,0 0,-24 0,24 0,0 0,0 24,0-24,0 48,0-25,0 1,0 0,0 0,0 24,24-48,-24 23,24-23,0 0,-24 0,23 0,-23 0,24 0,-24-23,0-1,0 24,0-24,0 0,0 0,0 0,0 1,0-25,0 0,-24 25,24-1,-23 24,-1 0,24 0,-24 0,0 0,0 0,1 0,23 0,-24 24,0-24,24 0,0 23,0 1,0-24,0 24,0 0,0 0,0-24,0 23,24 1,0-24,-1 24,1-24,24 0,-48 0,47 0,-47 0,0 0,0-24,0 0,0 1,0 23</inkml:trace>
  <inkml:trace contextRef="#ctx0" brushRef="#br0" timeOffset="326898">2905 824,'0'0,"0"0,0 0,24 0,-24 0,24-24,-1 24,-23 0,0 0,24 0,-24 0,24-23,0-1,-24 24,24-24,-24 24,23-71,1 47,-24 0,0 24,0-24,0 24,24-47,-24 47,24-24,0 24,-24-24,0 24,0-24,0 24,0 24,0-24,0 48,0-1,-48 48,24-23,-47 23,23-23,24-25,1 1,23-48,-24 0,24 0,24 0,-1 0,-23-24,48 24,-24-48,23 48,-23-47,0-1,0 0,0 1,0 23,-24 0,0 24,0-47,0 23,0 24,0 0,-24 0,0 0,0 24,-24 47,25-47,-25 23,48-47,-24 24,24-24,-24 48,24-48,0 24,-23-24,46 0,1-24,24-24,23 1,-47-1,24 0,-48 48,0-47,0 23,0 0,0 0,0 24,-24 0,-48 0,25 0,-1 24,-23 48,23 23,1-24,23-23,-24 47,24-71,0 0,24 0,0-24,48 0,24-48,-25 0,48-23,-47 23,0 24,-48 1,0-1,0-24,0 1,-24-1,0 48,-24 0,-23 0,23 0,48 0,-23 0,-1 0,24 0,-24 0,24 24,0 0,0-24,-24 23,24 1,0 0,0-24,0 24,24-24,0 0,23 0,-23 0,-24 0,24-24,0 0,-24-47,24 47,-24 0,0 24,23-24,-23 1,0 23,0 0,0 0,0 23,24-23,0 24,0-24,-24 0,24 0,-24 0,0-24,0 24,-48 0,48 0,-24 0,0 0,1 0,23 0,0 0,23 24,-23-24,0 24,-23-24,-1 0,24 0,-24 0,0 0,24 0,-24 0,1 0,-1 0,-24 0,24 0,0 0,-23 24,23-24,0 0,-23 24,47-24,-48 0,24 0,-23 23,47-23,-24 0,0 0,24 24,0-24,-24 0,24 24,0-24,0 24,0 0,-24-24,0 23,24 1,0 0,-23 48,23-49,0 1,0 0,-24-24,24 0,0 0,0-24,0 24,0-24,0 1,0-25,0 24,0 0,-24-47,24-1,-24 25,24 23,0 0,-24 24,24 0,0 0,0 24,24 0,-24 0,48-1,-48-23,24 24,-24-24,23 0,-23 24</inkml:trace>
</inkml:ink>
</file>

<file path=ppt/ink/ink29.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0T16:56:04.507"/>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167 262,'0'-24,"0"24,0 0,-48 0,48-23,-24 23,24 0,-23 0,23 0,-24 0,0 0,24 0,-24 0,24-24,0 24,0 0,48 0,-48-24,24 24,-1 0,1 0,-24 0,48-24,-48 24,24-24,-24 1,24-1,-24 24,0-24,23 24,-23-24,0 24,0-24,0 24,0 0</inkml:trace>
</inkml:ink>
</file>

<file path=ppt/ink/ink3.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06T13:36:41.46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1881 858,'0'0,"0"-24,0 24,-24 0,24 0,-23 0,23 0,-24 0,24 0,-48 0,24 0,0 0,-23 0,23 0,0 0,0 0,1 0,-1 0,24 0,-24 0,24 0,-24 0,0 0,24 0,-23 0,23 0,0 0,23 0,1 0,0 24,0-24,47 24,48 23,24 25,0-1,0 0,-24-23,-71-48,-25 24,1-24,-24 0,0 0,0-24,0 0,0 0,0 1,0 23,0-48,-24 24,1 0,-1 24,0-23,24-1,-24 24,24 0,-24 0,24 0,0 24,0-24,0 0,24 0,-24 23,0-23,0 48,24-48,-24 24,24-24,-24 24,0-1,0-23,0 24,0-24,0 24,0 0,0 0,-24 0,24-1,0-23,0 0,0-23,0 23,-24-24,24-48,-24 25,24-1,0 0,0 1,0 47,0-48,0 24,0 24,0-47,-23 47,23-24,0 24,0-24,0 0,-24 24,24 0,0 0,0 24,0-24,0 24,0 24,0-1,0 1,0 23,0 1,0-25,0-23,0 0,0-24,0 24,0-24,0-24,0-24,0-23,0-24,0-72,0-24,0 49,0 46,0 72,-24 1,24-1,0 24,0 0,0 24,0-1,0 73,24-25,-24 1,24-25,-24 1,0-48,0 24,0-24,0 23</inkml:trace>
  <inkml:trace contextRef="#ctx0" brushRef="#br0" timeOffset="9719">2095 1120,'0'0,"0"0,-23 0,-1 0,24 0,0 0,0-24,0 0,0 24,0 0,0 24,0-24,0 24,0-24,0 23,24-23,-24 0,0 24,0 0,0-24,0 24,23-24,-23 24,0 0,0-24,0 23,0-23,0 24,0-24,0 24,0 0,0-24,0 24,0 23,0-23,0 0,0 23,0-47,0 0,0 24,0-24,0 24,0 0,0-24,0 24,0-24,0 24,0-1,0-23,-23 0,23 24,-24-24,24 0,-24 0,24 0,0 24,-24-24,24 0,0 0,0-24,0 24,0-24,0 1,0 23,0-24,0 24,0-24,0 0,0 24,0-24,0 24,0-24,24 24,-24-23,0-1,0 24,0-24,24 24,-24-48,24 48,-24 0,0-23,0 23,0 0,0-24,23 0,-23 24,0 0,0-24,0 24,0 0,0 24,0 0,0 23,0-23,0-24,0 24,0 0,0-24,24 0,-24 0,0-24,0 0,0 0,24 1,-24-1,0 0,0 24,0-24,0 24,0-24,0 24,0 0,0 0,0 96,0-25,0-47,0-24,-24 24,24-24,0 0,0 0,0 0,0-24,0 0,0 24,0 0,-24-24,24 24,-23-24,23 1,0 23,-24 0,24-24,-24 24,24-24,0 24,0 0,-24-24,24 0,-24 24,24 0,0-23,-23 23,23 0,-24 0,0-24,24 24,-24-24,0 24,1 0,-1 0,24 0,-24 0,0 0,24 0,0 0,-24 0,24 0,-24 0,1 0,23 0,-24 0,24 0,-24 0,24 0,-24 0,0 0,24 0,-23 0,23 0,-24 0,24 24,-24-24,0 0,24 0,-24 0,24 24,-23-24,-1 0,24 0,0 23,-24-23,24 24,-24-24,24 0,-24 0,0 0,24 0,0 0,-23-24,23 24,0-23,-24 23,24-24,0 0,-24 24,24-24,-24-24,24 48,0 0,0-23,0-1,-24 24,1 0,23 0,-24 0,24 0,-24 0,0 0,0 0,1 0,-1-24,24 24,-24-24,24 24,-24 0,0-24,24 24,-24-23,24 23,-23 0,-1 0,24-24,0 24,-24 0,24 0,-24-24,24 0,0 24,0 0,0 0,0 24,0-24,0 24,0-24,0 24,0-24,0 23,0 1,0-24,24 24,-24-24,0 24,0 0,0-24,0 23,0-23,0 0,0-23,0 23,0-24,0-24,0 24,0 1,0 23,0-24,0 24,0-24,0 0,0 24,0 0,0-24,-24 24,24 0,0 0,0 24,0 0,0 0,0 0,0-1,0 49,0-48,0-1,0 25,0-48,0 24,0 0,0 0,0-24,0 23,0-23,0 24,0-24,0 0,0 0,0 0,0-24,0 1,0-1,0-48,0 25,0-1,0 24,0-23,0 47,0-24,0-24,0 48,0-24,0 24,0-23,0 23,0 0,0 23,0 1,0 0,0 0,0-24,0 47,0-23,0 0,0 0,0 23,0-23,0 0,0 0,0 0,0-24,0 0,0 24,0-24,0 0,0-48,0 0,0-47,-24 24,24-1,0 48,0 1,0-1,0 24,0-24,0 24,0 0,0 0,0 0,0 48,0-48,0 23,0 25,0-24,0 0,0-1,0 1,0-24,0 24,0 0,-23 0,23-1,-24 1,24 0,0 0,0 0,0-24,0 24,-24-24,24 23,0-23,0 24,0 0,0 0,0-24,0 24,0-1,0-23,0 24,0-24,0 24,0 0,0 0,0-24,0 23,0 1,0-24,0 24,0-24,0 48,0-24,0-24,-24 23,24 1,0-24,0 24,0-24,0 24,0-24,-24 0,24 24,0-1,-23-23,23 0,0 0,-24 0,24 0,0 0,0 0,0-23,-24 23,24-24,0 24,-24 0,24-24,0 24,0 0,-24-24,24 0,0 24,0 0,-24-23,24 23,0-24,-23 24,23-24,-24 24,24-24,-24 24,24-24,0 24,0 0,0 0,0 0,0 0,24 0,0 0,-24 0,23 0,-23 24,0-24,24 0,-24 0,0 0,0 0,0-24,0 24,0-24,0 1,0 23,0-24,24 24,-24 0,24 0,-24-24,0 24,24 0,-24-24,0 24,24-24,-1 24,-23-23,0 23,0 0,0 0,0 23,0-23,0 24,0 0,0-24,0 24,0-24,0 24,0-24,0 0,24 0,-24 23,0-23,0 24,24-24,0 0,-24 0,0 0,24 0,-24 0,23 0,-23 0,24 0,-24 0,0-24,0 24,0 24,0-24,0 24,0-24,-24 0,24 0,0 24,-23-24,23 24,-24-24,24 0,-24 0,24 0,-24 0,24 0,-24 0,1 0,23 0,0 0,-24 0,24-24,0 24,0 0,-24 0,24-24,0 24,-24 0,24-24,0 0,0 24,-24 0,24-23,0 23,0-24,0 24,0-24,0 0,0 24,0-24,0 24,0 0,0-23,0-1,0 24,24 0,-24-24,0 24,0 0,0 24,0 0,0-24,0 23,0-23,-24 24,24 0,0-24,0 24,0-24,0 24,0-24,0 23,0 1,0-24,0 24,24-24,-24 24,0 0,24-24,-24 0,0 0,24 0,-24 0,24 0,-24 0,23 0,-23 0,24 0,-24-24,0 24,0 0,24 0,-24-24,0 24,0-24,24 24,-24-24,0 24,0-23,0 23,24 0,-24-24,0 24,0-24,0 0,0 24,0-24,0 24,0-23,0-1,0 24,0-24,0 24,0-24,0 24,0 0,0 0,0 0,0 24,0-24,23 0,-23 24,24-24,-24 24,24-24,-24 0,0 0,24 0,-24 0,24 0,-24 23,23-23,1 0,-24 0,48 0,-48 0,0-23,24 23,-24-24,0 24,0 0,0-24,24 0,-24 0,23 24,-23-23,24 23,0-24,0 24,-24-24,0 24,0 0,0 24,-24-24,24 24,-48 23,25-23,-25 24,48-48,-24 23,24-23,-48 24,48-24,-23 0,-1 0,0 0,24 0,0 0,0 0,24 0,0 0,-1-24,1 24,-24 0,24 0,-24 0,24-23,0 23,-24 0,24 0,-24 0,47-24,-47 24,24 0,0-24,0 24,-24 0,23 0,-23 0,0 0,0-24,-23 24,-1 0,24-24,-24 24,24-23,0 23,-24 0,24-24,-24 24,24-24,-23 24,23-24,0 24,0-24,0 24,0-24,-24 24,24 0,0-23,0-1,0 24,0-24,0 24,0 0,0 0,0 0,0 0,0 48,24-25,-1 1,-23-24,0 24,0-24,0 24,0-24,0-24,0 24,0-48,0 48,0-23,0-1,0 48,0-24,0-24,0 24,0-48,0 48,0-24,0-23,0 23,0 0,0 24,0-24,0 24,0-23,0-1,0 24,0 0,0-24,0 24,-23 0,-1 0,24 0,-24 0,24 0,-24 0,0 0,24 0,-24 0,24 0,-23 0,-1 24,24-24,-24 24,24-24,-24 0,24 0,0 23,0-23,0 0,0 0,24 24,0 0,23-24,1 24,-24 0,24-1,-25-23,25 0,-24 0,0 24,-1-24,1 0,0 0,0 0,-24 0,24 0,-1 0,-23 24,24-24,-24 24,24-24,0 0,-24 0,24 0,-24 0,24 24,-24-24,0 23,0 1,0 0,0-24,0 24,0 0,0-24,23 24,-23-24,0 47,24-47,-24 24,0-24,0 0,0 24,24-24,-24 0,0 24,0-24,0 0,0 0,-48 0,48 0,-23 0,23 0,-24 0,0 0,24 0,-24 0,24 0,-24 0,24 0,-24-24,1 24,23 0,0 0,23 0,-23 0,24 0,-24 0,24-24,0 24,0 0,-24 0,24 0,-24 0,23 0,1 0,-24 0,24-24,-24 24,24 0,0 0,-24 0,23-24,-23 24,24 0,-24 0,24 0,0 0,-24 0,24 0,-24-23,23 23,1 0,-24 0,0 0,24 0,-24 0,0-24,24 0,-24 24,0-24,24 24,-24 0,0 0,0 0,-24 0,24 0,-48 0,48 0,-24 0,24 0,0 0,0 0,0 0,0 0,0 0,24 0,-24 0,0-24,0 24,0-24,0 1,0 23,0-24,0 24,0 0,-24-24,24 0,0 0,0 24,0-23,0-1,0 24,-23-24,23 24,0 24,0 0,0-1,0 25,0-48,0 0,0 24,0-24,0-24,0 0,0-23,0-1,0 24,0 0,0 1,0-1,0 0,0 24,0 0,0 0,0 0,0 0,0 48,0-1,-24-23,24 24,0-25,0-23,0 24,0 0,0-24,0 24,0-24,0 24,0-1,0-46,0-25,0 24,0-23,0 23,0 24,0 0,0-24,0 0,0 24,0-24,0 24,0 24,0 0,0 24,0-25,0 1,0-24,0 24,0-24,0 24,0-24,0 0,-24 0,24 0,0 0,0-24,0 0,-24 24,24-24,0 24,0-23,0 23,0 0,0 0,0 0,0 47,0-23,-24 0,24 0,0-24,0 23,-23 1,23-24,0 24,0 0,0 0,-24-24,24 24,-24-48,24 0,0 0,0 0,0 24,0-24,0 1,0-1,-24 0,24 0,0 24,0-24,0 24,0 0,0 0,0 0,0 72,0-25,0 1,0-24,0 0,0-24,0 0,0-48,0 24,0-23,0 47,0-48,-24 48,24-24,0 0,0 1,0-25,0 48,-23-24,23 0,-24 1,24 23,-24 0,0 0,24-24,-24 24,-23-24,-1 0,0 0,-47-23,48-1,-25 24,24 0,-23 1,0 23,23-48,-23 0,23 25,24-25,0 48,24 24,0-24,0 24,0-24,0 0,-24 0,1 0,-1 0,0-24,-24-24,25 48,-1-24,24 24,-48-24,48 1,-24 23,-23-48,47 48,-48 0,48-24,-24 24,24-24,-24 24,24-23,-23 23,23-24,0 24,-24-24,24 0,0 24,0-24,0 24,0 0,0 0,24-23,-1 23,-23 0,24-24,0 24,0-24,-24 24,24 0,-24 0,0-24,0 24,0 0,0-48,0 48,0 0,0 0,-24 0,0 0,24 0,-24 24,24-24,-47 0,47 0,-24 0,24 24,-24-24,0 0,24 0,0 0,24 24,-24-24,0 24,0 0,0-24,24 23,-24-23,0 24,0 0,0 0,0-24,0 47,0 1,0 0,0-25,0-23,0 24,0-24,0 0,0-24,0 1,0-1,0 0,0 0,0 0,0 1,0 23,0-24,0 24,-24 0,24 0,0 0,0 0,0 24,0-1,0 1,0-24,0 24,-24-24,24 0,-24 0,24-24,0 24,-23 0,23-24,0 24,-24-23,24-1,-24 24,24 0,0 0</inkml:trace>
  <inkml:trace contextRef="#ctx0" brushRef="#br0" timeOffset="52853">71 429,'24'0,"24"-24,-24 24,-1 0,1 0,0 0,-24 0,24-24,-24 24,24 0,0-23,-1 23,-23 0,24 0,0 0,0 0,-24 0,24 0,-24 0,0 0,-24 0,24 0,-24 0,0 0,0-24,1 24,-1 0,24 0,-48 0,24 0,0 0,-23 0,23 0,0 0,0 0,24 0,-47 0,47 0,0 0,0-24,0 24,0 0,0 0,0-24,24 24,-1-24,1 24,24 0,47-23,-23 23,-1 0,-23 0,-25 0,25 0,-48 0,24 0,-24 0,0 0,0 23,-24-23</inkml:trace>
  <inkml:trace contextRef="#ctx0" brushRef="#br0" timeOffset="58968">762 786,'0'0,"0"0,24 0,-24 0,47-24,-23 24,0 0,-24-23,24 23,-24-24,24 24,-24 0,0 0,0 0,-24 0,24 0,-24 0,-24 24,25-24,-25 0,0 23,48 1,-23-24,-1 0,24 0,0 24,0 0,0-24,0 0,24 0,23-24,-47 24,24 0,0-24,0 24,-48-24,24 24,-24 0,0 0,0-23,1 23,-25 0,24 0,-24 0,25 0,-1 0,24 0,0 0,0 0,24 0,-24 0,23 0,-23 0,24 0,0 0,0-24,-24 0,24 24,0 0,-24-24,0 24,0-24,0 24,0-47,0 23,0 0,0 24,-24-24,24 24,-24 0,24 0,0 0,0 24</inkml:trace>
</inkml:ink>
</file>

<file path=ppt/ink/ink4.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20T11:45:04.310"/>
    </inkml:context>
    <inkml:brush xml:id="br0">
      <inkml:brushProperty name="width" value="0.05292" units="cm"/>
      <inkml:brushProperty name="height" value="0.05292" units="cm"/>
      <inkml:brushProperty name="color" value="#FFFFFF"/>
      <inkml:brushProperty name="fitToCurve" value="1"/>
    </inkml:brush>
    <inkml:brush xml:id="br1">
      <inkml:brushProperty name="width" value="0.05292" units="cm"/>
      <inkml:brushProperty name="height" value="0.05292" units="cm"/>
      <inkml:brushProperty name="color" value="#9DB4D2"/>
      <inkml:brushProperty name="fitToCurve" value="1"/>
    </inkml:brush>
  </inkml:definitions>
  <inkml:trace contextRef="#ctx0" brushRef="#br0">2310 1333,'0'24,"0"-24,0-47,0 23,0-24,0 0,0-23,0 23,0-47,0 24,0-1,0-47,0-47,0-25,0 24,0 72,0 47,0 1,0 47,0 0,23 24,-23 23,24 1,-24 0,24 23,24 0,-25 72,25 0,0 0,23 48,-23 47,-24-72,23 1,-23-48,-24-71,0-48,0 0,0 0,-48-72,48 25,0 47,0-24,0 24,0 24,0 23,0 49,0 23,0 71,0 72,0-24,0-47,0-96,0-47,0-48,0 0</inkml:trace>
  <inkml:trace contextRef="#ctx0" brushRef="#br1" timeOffset="30420">0 8096</inkml:trace>
</inkml:ink>
</file>

<file path=ppt/ink/ink5.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36:52.237"/>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0 0</inkml:trace>
</inkml:ink>
</file>

<file path=ppt/ink/ink6.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36:07.480"/>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1739 1430,'0'0,"0"-24,0 0,0 24,0-23,0 23,0-24,0 0,0 24,0-24,0 24,0-24,0 24,0-23,0-1,0 24,0-24,0 24,0 0,0-24,0 0,0 24,0-24,0 24,0-23,0 23,0 0,24 0,-24-24,24 0,-24 24,24-24,-24 24,0-24,0 24,24 0,-24 0,0 0,0 0,0 0,-24 24,24-24,0 0,0 24,-24-24,24 24,-24-24,24 24,0-24,0 0,0 23,-24-23,24 0,0 24,0 0,0-24,0 24,0-24,0 24,0 0,0-24,0 23,0-23,0 24,0-24,0 24,0-24,0 24,0-24,0 0,0 24,0-24,24 23,-24 1,0-24,24 0,-24 24,0-24,0 24,0-24,0 24,24-24,-24 23,0-23,0 24,0-24,0 0,0-24,0 1,-24 23,0 0,24-24,0 24,-24 0,24-24,0 24,0-24,-23 0,23 24,0-23,-24 23,24 0,0-24,0 0,0 24,0-24,0 24,0-24,0 24,0-23,0-1,0 24,0-24,0 24,0-24,0 24,0-24,24 24,-24-24,0 24,0 0,0 0,0 0,0 24,0 0,0-24,0 24,0-24,0 24,0 0,0-24,0 23,0-23,0 24,0-24,0 24,0 0,0-24,0 24,0-24,0 23,0 1,0-24,23 24,-23-24,0 24,24-24,-24 24,24-1,-24-23,0 24,24-24,-24 0,0 0,0 24,0 0,0-24,0-24,0 24,0 0,0-24,0 24,-24 0,24-24,-24 1,24 23,0-24,0 24,0-24,-24 24,24-24,0 0,0 24,-23-23,23 23,0-24,0 0,0 24,0-24,0 24,0-24,0 24,0-23,0-1,0 24,0-24,0 24,0-24,0 24,0-24,0 24,0-24,0 24,23-23,-23 23,0 0,24-24,0 0,-24 24,0-24,0 24,0 0,0 0,0 0,0 0,-24 0,24 24,0-24,-24 24,24-24,0 24,-23-24,23 23,-24-23,24 0,0 0,0 24,0 0,-24-24,24 0,0 24,0-24,0 24,-24 0,24-24,0 23,0-23,0 24,0-24,0 24,0 0,0-24,0 24,0-24,0 23,0-23,0 24,0-24,0 24,0-24,0 24,0-24,0 0,0 24,0-1,24-23,-24 0,0 0,0 24,24-24,0 0,-24 0,0 0,23 24,-23-24,24 0,0 0,-24 0,24 0,0 0,-1 0,-23 0,24 0,24-24,-48 0,48 24,-25-23,1 23,-24-24,24 0,-24 0,24 24,0-24,-24 1,0 23,0 0,23-24,-23 24,24-24,-24 0,24 24,-24 0,0-24,0 24,0-23,24 23,-24 0,0-24,0 0,0 24,0-24,0 24,0-24,0 0,0 24,0-23,0 23,24 0,-24-24,0 24,0-24,0 0,0 24,0 0,0 0,-24 0,24 0,-24 0,0 0,24 0,-24 0,24 0,-23 24,-1-24,24 0,-24 0,24 0,-24 0,24 0,-24 0,1 0,23 0,-24 0,24 0,0 0,24 0,-1 0,-23 0,24 0,-24 0,24 0,-24 0,24 0,0 0,-24 0,23 0,-23 0,24 0,-24 24,24-24,-24 0,0 24,0-24,0 23,0 1,0-24,0 0,0 24,0-24,0 24,24-24,-24 24,0-24,0 24,0-24,0 23,24-23,-24 24,0 0,0-24,0 24,0-24,0 24,23-1,-23-23,0 24,24-24,-24 0,0 24,0-24,0 0,0 24,0-24,0 0,0-24,0 24,0-24,0 24,0 0,0-24,0 1,0 23,0-24,0 24,0-24,0 0,0 24,0-24,0 24,-24-23,24 23,0-24,0 0,0 24,-23-24,23 24,-24 0,24-24,0 24,-24 0,0 0,24 0,-24 0,24 0,-23 0,-1 0,24 0,-24 0,24 0,0-24,0 24,24 0,-24 0,24 0,-24 0,23 0,-23 0,0 0,-23 0,-1 0,24 0,-24 0,24 0,0 0,0 0,0-23,24 23,0 0,-24 0,23 0,-23 0,24 0,-24 0,24 0,-24 23,0 1,0-24,24 24,-24-24,24 24,-24 0,0 0,23-24,-23 23,24 1,-24-24,0 24,0-24,0 0,0-24,0 0,24 24,-24 0,24-23,0 23,0 0,-24 0,23 0,1-24,0 24,-24-24,24 24,-24 0,24 0,-24-24,0 24,0 0,0-24,23 24,-23-24,0 24,0 0,24 0,-24-23,24-1,-24 0,0 24,0-24,0 24,0-24,0 24,24 0,-24-23,0-1,0 24,0-24,0 24,0 0,0 0,0 0,24 0,-1 0,-23 24,0 0,0-1,24-23,-24 24,0-24,0 24,0 0,0-24,0 24,24-24,-24 23,0 1,0-48,0 24,0-23,0 23,0 0,0 0,-24 0,24 0,0 0,-24 23,1-23,23 24,0 0,0-24,-24 0,24 24,0-24,0 24,0 0,0-1,0-23,0 24,0 0,0-24,0 0,0 24,0-24,0 0,0 24,0-24,24 0,-24 23,23 1,-23-24,0 24,24-24,-24 0,0 0,24 0,-24 0,0 0,24 0,-24 0,0 0,24 0,-24-24,0 0,0 24,0-23,0 23,0-24,0 24,0 0,0-24,0 0,0 24,-24 0,24-24,0 24,0 0,-24 0,24 0,-24 0,24 0,-24 0,24 0,0 0,0 0,-23 24,23 0,0-24,0 24,0-24,0 24,0-24,0 23,0 1,0-24,0 24,0-24,0 0,23 0,-23 0,24 24,-24-24,24 24,-24-24,24 0,0 0,-24-24,0 0,0 0,0 24,0-24,0 24,0-23,0-1,0 0,0 24,0-48,0 48,0-23,0 23,0-24,0 0,0 24,-24-24,0 24,24 0,0 0,-24 0,24 0,0 24,0-24,0 24,0 0,0-1,0-23,-24 24,24-24,0 24,0-24,0 24,0 0,0-24,0 23,0-23,0 24,0 0,0 0,0 0,0-1,0-46,0-1,-23 0,23 0,0 0,-24 1,24 23,0-48,-24 48,24-48,0 48,0-23,0 23,0-24,0 24,0 0,0 0,0 47,0-23,0 24,0-1,24-23,-24 0,24 0,-24-24,0 24,0-1,0-23,0 24,23-24,-23 24,0-24,0 0,0 0,0 0,0-48,0 25,0-1,0 0,0 24,0-24,0 0,0 24,0-23,-23-1,23 0,0 24,0-24,0 24,0-24,0 1,0 23,0-24,0 24,0 0,-24 47,24-23,0 24,0-1,0-23,-24 0,24 0,0-24,0 24,0-1,0-23,0 24,0-24,0 24,0-24,0 0,0-24,0 0,0-23,0-1,48-47,-1 24,-23-1,-24 24,0 1,0 47,0-24,0 24,0-24,0 24,0 0,0 0,0 24,-24 0,24 0,0-1,-24 1,24 24,0-48,0 24,0-24,0 24,0-24,0 23,0 1,0-24,0 24,24 0,-24 0,24-24,-24 23,24-23,-24 0,24 0,0 0,-24 0,23-23,1-1,0-24,0 1,-24 23,0 0,0 0,0 0,0 0,0 1,0-1,0 0,0 24,-48-24,24 24,1 0,-25 0,24 0,24 0,-48 0,48 0,-23 0,23 0,-24 24,24 0,-24-24,24 24,0 23,-24-23,24 0,-24 24,24-48,0 47,0-23,0 0,0 0,0-24,24 0,0 23,-24-23,24 0,23 0,-47 0,48-23,-48-25,24 0,-24 1,24 23,-24 0,0-24,0 48,0-23,0 23,0-24,0 0,-24 24,0-24,0 24,24 0,-24 0,24 0,-23 0,-1 0,24 0,0 0,0 48,-24-48,24 24,0-1,0 1,0 0,0-24,0 48,0-24,0-1,0 25,0-24,24 0,-24-24,0 23,24-23,-24 0,23 0,1 0,0 0,0-23,24-1,-1-24,-23 24,0 1,0-25,-24 24,0 0,0 24,0-24,0 1,0 23,0-24,0 24,0 0,0 0,0 0,0 24,0-1,0-23,0 24,0-24,0 0,0 24,0 0,23-24,1 0,-24 24,24-24,-24 24,0-24,24 0,0 47,-24-47,23 0,-23 24,0-24,24 0,0 0,-24 0,0 24,0 0,0-24,0 23,24-23,-24 0,0 24,0 0,0-24,0 0,0 24,0-24,0 47,0-23,24-24,-24 48,0-48,0 24,0-24,0 0,0 24,0-1,24-23,-24 24,23-24,-23 0,0 0,24 0,-24 0,24 0,0 0,-24 0,24 0,-24 0,23 0,-23 0,24 0,0 0,-24 0,0 0,0 0,24-24,-24 1,0 23,0-24,24-24,-24 48,23-24,-23 0,0 24,0-23,0-1,0 0,0 0,0 24,0-24,0 1,0 23,0-24,0 24,0-24,0 24,0-24,0 0,0 24,0-23,0 23,0-48,0 48,0-24,0 24,0-24,0 0,0 24,-23-23,23 23,0-24,0 0,0 24,0-24,0 24,0 0,0 24,0 0,0 0,0-1,0 1,0 24,23 0,1 23,-24-47,0 0,0 23,0 25,0-49,0 1,0 24,0-48,0 24,0 0,0-24,0 0,0-24,0 0,0-24,0 1,0 23,0-24,0-23,0 23,0 1,0-1,0 0,0 1,0 23,0 0,0 24,0-24,0 24,0 0,0 0,0 24,0 0,0-24,0 24,0 23,0 1,0 0,24 23,-24 0,0 1,0-25,0 1,0-24,0 0,24-24,-24 0,0 0,0 0,0 0,0-24,0 0,-24-24,24 25,0-1,0-24,0 48,-24-24,24 24,0 0,0 24,0 0,0 0,0 0,0 23,0-23,0 0,0-24,0 24,0-24,0 47,0-47,0 48,0-24,0-24,0 24,-24-1,1-23,23 0,0 0,-24 24,24-24,-24 24,24-24,-24 0,0 0,24 0,-23 0,23 0,-24 0,0 0,24 0,-24 0,24 0,0 0,-24 0,24 0,-23 0,23 0,-24 0,24-24,-24 24,24 0,0-24,0 1,-24 23,24 0,-24-24,24 0,0 0,0 24,0-24,0 24,0 0,0 0,0 0,0 24,0 0,0 24,0-25,0-23,0 48,0-24,0 0,24-1,-24-23,0 24,0-24,0 24,24-24,-24 0,24 0,0 0,-1 0,-23 0,24 0,0 0,-24 0,24 0,-24 0,24-24,-24 24,23-24,1 24,-24-23,24 23,-24 0,0 0,24-24,0 0,-24 24,23-24,25 0,-24 1,0-1,0 0,-24 0,47-23,-47 23,24 0,0 0,-24 0,0 0,24 1,-1-25,-23 48,0-24,24 24,-24-24,0 1,0 23,0-24,0 24,24-24,-24 0,0 0,0 1,0-1,0 24,0-24,0 24,0-48,0 48,0-24,0 24,24 0,-24 24,0 24,24 0,-1-1,-23 1,24 23,-24-23,24-1,0-23,-24 0,0 0,0-48,0-47,0 47,0-24,0 1,-24 23,24-24,0 24,0-47,0-24,0 47,0 0,0 48,0-23,-24 23,0 0,1 0,-1 0,-48 23,25 49,-1-1,48-23,-24 0,1-48,23 0,0 0,23-24,1 24,-24 0,24 0,-24 0,0 24,-24-1,0 25,1-24,23 0,0-24,0-24,47-24,1 1,-24-1,-1 48,-70 0,-1 48,-23 23,-1-47,25 23,23-47,24 0,71-71,25 0,-25-25,-23 72,-25 1,-70 46,23 25,0 0,24-48,-24 24,24-1,0-23,0 0,24-23,-24 23,0-48,0 48,0-24,24-24,0 25,-24 23,0-24,0 24,0 0,0 24,-24-1,0 25,-23 24,47-49,-24 1,0-24,72-47,-1-25,25-23,-25 47,-23 1,0 47,0-24,-24 24,-24 0,0 24,24-1,0-46,24-1,0 0,-24 24,0-24,0 24,0-24,0 1,0 23,0 23,0 1,0 24,0-24,-24 23,24 1,-24-24,24-1,0 1,0 0,0 0,-24-24,24 24,0 0,0-24,0 23,0-23,0 24,0-24,0 24,0 0,0-24,0 0,0 0,24-24,0 24,-24 0,24-24,-24 24,0 0,-24 24,-24 0,1 23,-1-23,0 24,1-24,-1-1,48 1,0-24,0 0,0-24,24 24,24-23,-48 23,23-24,1 0,0 24,-24 0,0-24,0 24,0 0,0 0,24 0,0 0,-1 0,1 0,-24 0,24 0,-24 0,24-24,-24 24,-48 24,1-24,-1 48,-23-1,23 1,-24 0,1-24,47-24,24 23,0-23,24-23,24-1,-1-48,72 1,96-72,-1 24,24-24,-24 0,-71 48,0 47,-95 48,-24 0,-1 0,-23 0,-47 0,-1 0,1 0,-1 24,0 0,1 0,-1 23,-47-47,23 48,1 0,-24-25,47 1,24-24,0 24,24-24,0 0,0-24,0 0,48-23,-24 23,23 0,-47 0,-47 72,-25-24,25 23,-1-23,48 0,-24-24,24 0,0-48,24 25,0-25,24-23,-25 23,25 0,-24 24,0 1,-24 23,0-24,0 24,0 0,-24 0,0 0,24 24,-24-1,24-23,-24 24,1 0,-1 24,0-24,0-1,0 1,1 0,-1-24,24 0,0 0,0 0,0 0,0-24,0 0,24 24,-1-23,-23-1,24 0,0-24,-24 24,24 1,-24 23,24 0,-24-24,0 24,0 0,0 0,-24 24,-24 23,1-23,-1 24,-24-1,49-47,-1 24,48-48,23-47,49-1,-49 1,1 23,-1 1,-23-1,0 48,0-24,-24 24,-24 0,24 48,-24-48,24 24,-47 23,23 1,-24 0,24-25,1 1,-1-24,24 0,24-24,-1 1,25-25,-24 24,23 0,-47-23,24 47,-24 0,0-24,0 24,0 24,24 0,-24-1,0-23,24 48,-24-48,0 24,24-24,-1 0,-23 24,0-24,24 23,-24-23,0 24,24-24,-24 24,24-24,-24 24,24 0,-24-24,0 24,24-24,-24 0,23 23,1-23,-24 0,0 24,24-24,-24 0,24 0,-24 0,24 0,-1 0,-23 0,24 0,-24 0,24-24,0 24,0 0,-24-23,23 23,-23 0,24 0,-24-24,24 24,-24-24,0 24,0-24,24 24,-24-24,0 0,24 24,-24-23,24 23,-24-48,23 48,-23-24,24 0,-24 1,0 23,0-24,24 24,-24-48,0 24,0 1,24-25,0 24,-24 0,0 24,0 0,0 24,0 0,23 24,1-25,-24 25,24 0,0-1,0-23,-24 24,0-48,0 47,23-47,-23 0,0 0,24 0,-24 0,0-24,0-23,0 23,0-24,0 25,0-1,0 0,0 24,0-24,0 24,0 0,0 0,0 24,24 0,-24 0,0 23,0-23,24 24,0-48,-24 47,0-47,24 0,-24-24,0 1,0-1,23-24,1 24,-24 1,0-1,0 0,0 24,0-24,0 24,24 24,0 24,-24-25,24 1,-1 0,-23 0,0-24,0 0,0 24,0-24,0 0,0 0,0-24,0 0,0 24,-23 0,-1 0,24 0,-24 0,0 0,0 0,1 0,23 0,-48 0,24 24,0-24,-23 0,23 0,0 0,0 0,24 0,-47 0,47 0,-24 0,24 0,0 24,-24-24,24 0,-24 23,24 1,0-24,-24 0,24 24,0-24,0 0,0-24</inkml:trace>
  <inkml:trace contextRef="#ctx0" brushRef="#br0" timeOffset="52791">334 1501,'0'0,"0"0,24 0,0 0,-24 0,24 0,-24 0,24 0,0-23,-24 23,23 0,-23 0,24 0,-24 0,0 0,24 0,-24 0,0 0,0 0,-24 0,0 23,1 1,23 24,-24-24,-24 23,48-47,-24 0,0 0,1 0,23 0,0 0,-24 0,0 0,0-23,0-1,-23-24,47 24,-24 0,0 1,24-1,0 24,0-24,0 0,0-23,0 23,0-24,0 24,0 24,0-23,0-1,0 0,0 24,0 0,0 24,-24 0,24 23,-23 25,-1-25,0 1,24-1,-24 25,24-72,0 48,0-48,0 0,0 0,24 0,-24 0,24 0,23-72,-23 48,24 0,-24-47,-1 47,1-23,-24 23,0 0,0 0,0-23,0 47,0-24,0 24,-24 0,1 0,23 0,23 0,25 0,0 0,-1 0,1 0,47 0,0-48,24-23,1-25,-73 49,1-25,-24 49,-1-1,-23 24,0-24,0 24,24-24,-24 24,24 0,-24-24,24 24,0 0,-24 0,23 0,25 0,0 0,-1 0,1 0,0 0,23 0,-23 0,-1 0,-23 0,24 0,-24 0,-1 0,-23 0,24 0,-24 0,24 0,0 0,0 0,-24 0,47-24,-23 1,24 23,-1 0,-23 0,0-24,0 24,-24-24,24 24,-1 0,-23-24,0 24</inkml:trace>
  <inkml:trace contextRef="#ctx0" brushRef="#br0" timeOffset="65286">4668 1478,'0'0,"0"23,0-23,0 0,0 0,0 0,0 0,0-23,24 23,-24 0,0-24,0 0,0 24,0-24,24 24,-24 0,0-24,0 1,0 23,24-24,-24 24,0-24,0 24,0-24,0 0,0 24,0-23,0 23,0-24,0 0,0 24,0-24,0 24,0 0,0-24,-24 24,24 0,0 0,0-24,-24 24,24-23,-24 23,24 0,0-24,0 24,-23 0,23-24,0 24,0-24,0 24,0 0,0 0,0 24,0-24,0 0,23 0,1 24,-24-24,24 24,-24-24,0 23,0-23,24 0,-24 24,0-24,0 24,0-24,0 0,0 24,0 0,0-24,0 24,0-24,0 23,0 1,0-24,0 24,0-24,0 24,0-24,0 24,0-24,0 23,0-23,0 24,0-24,0 0,0 24,0-24,0 24,0-24,-24 0,24 24,0-24,0 23,-24-23,24 0,-24 0,24 24,0 0,-23-24,23 0,0-24,0 24,0 0,0-24,0 24,0-23,23 23,1-24,-24 0,0 24,0-24,0 24,24-24,-24 24,0-23,24 23,-24-24,0 24,0-24,0 24,0-24,24 0,-24 24,0-23,23 23,-23-24,0 0,0 24,0-24,0 24,0-24,24 24,-24 0,0-24,0 1,0 23,0 0,0-24,0 24,-24 0,24-24,-23 0,23 24,-24 0,24-24,0 24,0 0,-24 0,24-23,0 23,0 0,-24 0,24-24,-24 24,24-24,0 24,0-24,0 24,24 0,-24 0,24 0,-24 0,24 0,-24 0,0 24,24 0,-24-24,23 0,-23 24,0-24,0 23,0-23,0 0,0 24,0 0,0-24,0 24,0-24,0 0,0 24,0-1,0-23,-23 24,23 0,0 0,0 0,-24 0,24-24,0 0,0 23,-24-23,24 0,-24 0,24 24,0-24,-24 0,24 0,-23 0,23 0,0 0,0 0,0-24,-24 24,24-23,-24-1,24 24,0-24,-24 24,24-24,0 0,0 24,0-24,0 24,0-23,0-1,0 24,-24 0,24 24,0-24,0 23,-24-23,24 24,0 0,0-24,0 0,0 24,-23-24,23 0,0 0,0 0,0 0</inkml:trace>
  <inkml:trace contextRef="#ctx0" brushRef="#br0" timeOffset="75676">4311 1192,'24'0,"-24"0,0 0,24-24,0 24,-24 0,23 0,-23 0,0 0,0 0,0 0,0 0,0 0,0 0,0-24,0 24,0-24,-23 24,-1 0,24 0,-24 0,24 0,-24 0,0 0,24 0,0 24,0-24,0 24,0-24,24 0,-24 0,0 0,0-24,24 24,-24-24,0 24,0 0,24-23,-24 23,24 0,-24-24,0 0,0 24,0 0,0 0,-24 0,24 24,0-24,0 0,-24 24,24-24,0 23,0 1,-24-24,24 24,0-24,-24 0,24 24,0-24,0 0,0 24,0 0,0-24,0 23,0-23,0 0,24 0,-24 0,24 0,-24 0,24 0,0 0,-24 0,23 0,-23 0,24 0,-24 0,24 0,0 0,-24 0,24-23,23 23,-47-24,48 24,-48 0,0 0,0 24,0-24,0 0,-24 0,24 0,-24 0,0 23,1-23,-1 0,0 0,0 0,0 0,24 0,-23 0,-1 24,0-24,0 24,0-24,24 0,-47 24,47-24,-24 0,24 24,-24-24,0 0,24 0,0 23,-24-23,24 0,0 0,0-23,0 23,0-24,0 24,0 0,0 0,0 0,24 0,0 0,0 0,-24 0,24 0,0 0,-24 0,23 0,-23 0,24 0,-24 0,24 0,-24-24,24 24,-24 0,0 0,24 0,-24 0,0-24,23 24,1-24,-24 24,0 0,24 0,-24 0,0 0,0 0,-24 24,0-24,24 0,0 24,-23-24,23 0,-24 24,0-24,0 24,24-1,-47-23,47 24,-24-24,24 0,-24 0,24 0,0 0,0 0,0-24,24 24,-24 0,47-23,-47 23,24 0,-24 0,24 0,0-24,23 24,1 0,-24-24,23 24,-23 0,-24 0,24 0,0 0,-24 0,-24 0,0 0,0 24,-23-24,23 24,0-1,-23-23,47 0,-48 24,48 0,-24-24,-23 24,47-24,-48 0,48 24,0-24,0 0,0 0,0-24,0 24,24 0,0 0,-1-24,1 24,48-48,-1 25,0-1,-23 0,24 0,-49 24,1 0,-24 0,24 0,-48 0,0 0,24 0,-47 0,23 0,0 0,0 24,0-24,24 0,0 0,0 0,0 0,0 0,0 0,0 0,24-24,0 24,-24 0,24 0,0 0,-24 0,24 0,-24 0,23 0,-23 0,24 0,0 0,-24 0,24 0,23 0,-23 0,0 0,-24 0,0 0,0 0,-24 0,0 0,24 0,-23 0,23 0,-24 0,0 0,24 0,0 0,-24 0,24 24,-24-24,24 0,-23 0,-1 24,0-24,24 24,-24-24,0 0,24 0,-24 0,24 23,-23-23,-1 0,24 0,-24 0,24 24,-24-24,24 0,-24 0,1 0,23 0,-24 0,24 0,-24 0,0 0,24 0,-24 0,24 0,-23 0,23 0,-24 0,0 0,24 0,-24 0,24 0,-24 0,0 0,24 0,-23 0,-1 24,0-24,24 0,-24 0,24 0,0 24,-24-24,24 0,0 0,0 24,0-24,0 0,0 0,-23-24,-1 24,24 0,0 0,-24-24,24 0,-24 24,24 0,-24 0,24 0,0-24,-23 24,23 0,0-23,0 23,0 0,0-24,-24 24,24-24,0 24,0-24,0 24,0-24,0 1,-24 23,24-24,0 24,0-24,-24 24,24 0,0-24,0 0,0 24,0 0,0-24,0 24,0-23,0-1,0 24,0 0,0 0,24 0,-24-24,0 24,24 0,-24-24,0 24,0 0,24 0,-24-24,0 24,0-23,23 23,-23 0,0 0,-23 23,23-23,-24 24,24-24,-24 0,24 24,-24-24,24 0,0 0,0 24,-24-24,24 24,0-24,-24 0,24 23,0-23,0 0,0 0,0-23,0-1,0 24,0 0,0-24,0 24,24 0,-24-24,0 24,0 0,24-24,0 24,-24-23,0 23,24 0,-24 0,0 23,0-23,0 0,0 24,0-24,0 0,0 48,0-48,0 24,0-24,0 23,0-23,0 24,0 0,0-24,0 24,0-24,0 24,0 0,0-24,0 23,0-23,-24 0,24 24,-24-24,24 0,0 24,-24-24,24 24,0-24,0 24,0-24,0 23,-24-23,24 24,0-24,-23 24,23-24,0 24,0-24,0 0,-24 0,24 0,-24 0,24 0,-24 0,0 0,24 0,-23 0,23 0,-24 0,0 0,24 0,-24 0,24 24,0-24,-24 0,24 0,0 0,0-24,0 24,0-24,0 24,0-24,0 0,0 24,0 0,0 0,0 0,0 24,0-24,0 24,0-24,0 0,0 24,0-24,0 24,0-24,0 23,0-23,0 24,-23-24,23 0,0 24,-24-24,24 24,0-24,0 0,0 24,-24-24,24 24,0-24,0 0,0 0,0 0,0 0,0 0,-24 0,24 23,-24-23,24 24,-24-24,24 0,0 0,-23 24,23-24,-24 24,0-24,24 0,-24 0,24 0,-24 0,24 0,-23 0,-1 0,24 0,0 24,-24-24,24 0,-24 0,24 0,-24 0,24 0,0-24,0 24,0-24,0 24,0-24,0 0,0 24,0-23,0 23,0-24,0 24,0-24,0 0,0 24,0 0,0 0,0 24,0-24,0 0,0 24,0-24,0 24,0-24,0 23,0 1,0-24,0 24,0-24,0 0,0 24,0-24,0 24,0-24,0 0,0-24,0 24,0-24,0 24,0-24,0 0,0 24,0-23,0 23,0-24,0 24,0-24,0 0,0 24,0-24,0 24,0-24,0 1,0 23,0 23,0-23,0 24,-23-24,23 0,0 24,0 0,0-24,0 24,0-24,0 24,0-24,0 23,0 1,0-24,0 24,0-24,0 0,0 0,0-24,0 0,0 1,0 23,0-24,0 0,0 0,0 24,0-24,0 0,0 24,0 0,0-23,0 23,0 0,0 23,0 1,0-24,0 0,0 24,0-24,0 24,-24-24,24 24,0 0,0-1,0-23,0 48,0-48,0 24,0-24,0 24,0-1,0-23,0-23,0 23,0-24,0 0,0 0,0 0,0 24,0-23,0-1,0 24,0-24,0 24,0-24,0 24,0 0,0 0,0 24,0-24,0 24,0 0,0-24,0 23,0-23,0 24,24-24,-24 24,0-24,0 24,23-24,1 0,-24 0,24 0,-24 0,24 0,-24-24,24 24,-1-24,-23 24,24-24,0 24,0-23,-24-1,24 24,-1 0,-23-24,0 24,0-24,24 24,-24-24,0 24,0-24,0 24,0-23,0 23,24-24,-24 0,0 24,0 0,0-24,0 24,0-24,24 1,0 23,-24-24,0 24,24-24,-24 24,0-24,0 0,23 24,-23-23,24 23,-24 0,24 0,-24 0,0-24,24 24,-24 0,24 0,-1 0,-23 0,0 24,0-24,0 0,0 23,24 1,-24-24,0 24,0-24,0 24,0-24,0 0,0 0,0 0,0-24,0 24,0-24,0 0,0 1,0-1,0 0,-24 0,24 0,0 0,0 1,0-1,0 24,0-24,0 24,0-24,0 0,0 24,0-23,0 23,0 0,0 23,0 1,0-24,0 24,0 24,0-25,0 1,0-24,0 24,0-24,0 24,0 0,0-24,0 24,0-24,0 23,0-23,0-23,0-1,0-24,-23 48,23-24,0 0,0 1,0 23,0 0,0 23,23-23,1 24,-24-24,24 0,0 24,-24 0,0-24,0-24,0 24,0-24,0 24,0 0,0-24,24 24,-24 0,23 0,1-23,0 23,-24 0,24 0,0 0,-24-24,0 24,24 0,-24 0,23 0,-23-24,0 24,24 0,0-24,-24 24,24 0,-24-24,24 24,-1-23,-23 23,24 0,-24-24,24 24,-24 0,0 0,0-24,0 0,24 24,0 0,-24-24,0 24,23 0,-23 0,0-23,24 23,0-24,-24 0,0 0,24 24,-24 0,0-24,0 0,24 24,-24-23,0 23,0 0,0-24,0 0,0 24,0-24,0 24,24 0,-24 0,23 0,-23 0,0 24,0 0,24-24,-24 24,0-24,0 0,0-24,0 24,0-24,0 0,0 0,0 24,0 24,0-24,0 24,0 0,0 0,0-24,0 23,0 1,0 0,0-24,0 0,0-24,0 24,0-24,0 1,0-1,0 24,0-24,0 0,0 0,0 24,0 0,0 0,0 24,0-24,0 24,0 0,0 0,0-1,0-23,-24 48,24-48,0 24,0-24,0 24,0 0,0-24,-23 23,23 1,0 0,0-24,0 0,0 0,-24 0,24-24,0 24,0-24,0 24,0-23,0-1,0 24,0-24,0 24,0-24,0 24,0-24,0 0,0 24,0-23,0 23,0-24,0 0,0 24,0-24,0 24,0-24,0 24,0 0,0 0,0 0</inkml:trace>
  <inkml:trace contextRef="#ctx0" brushRef="#br0" timeOffset="120339">2311 1430,'0'0,"24"0,-24-24,0 24,0-24,0 1,0-1,0 24,0-48,0 48,0-24,0 1,0-1,0 24,24 0,-24 0,0 0,0 24,0-24,23 23,-23-23,0 24,24 0,0 24,-24 23,24-47,0 23,-24-47,0 24,0-24,0 0,0-24,0 1,0-25,-24 0,24-23,-24 47,0 0,24 24,-24 0,1 0,23 0,0 24,0 0,0-24,0 24,0 0,0-1,0 25,0 0,0-25,0 25,0 0,0-24,0-1,23 1,-23 0,24-24,0 24,-24-24,24 0,-24 0,24 0,-24-24,0-24,23 1,1-25,0 1,-24 23,0-23,0 47,0 0,0 0,-24 1,-23-1,47 0,-48 0,48 24,-24 0,0 0,1 0,23 0,-24 24,24-24,-24 24,24-24,0 24,-24-24,24 23,0 1,0 0,0 0,0 23,0-47,0 48,0-48,24 24,-24-24,24 24,-24-24,0 0,0-48,0 0,0 1,0 23,0-24,0 25,0-1,0 24,0 0,0 0,0 0,0 24,24 23,-24-23,23 0,-23 0,0-1,0 1,0-24,0 24,0-24,0 0,0-24,0 0,-23 1,-1 23,24-24,0 24,-24-24,24 48,0 23,0 1,0 0,24-25,-24 25,0-24,0 0,0 23,0-47,0 24,0-24,24 0,-24 0,0 0,0 0,0-47,0 47,0-24,0 0,0 0,0 0,-24 0,24 24,0-23,0 23,-24 0,24 0,0 0,0 23,0 25,0 0,0-24,0-1,0 1,0-24,0 0,0 0,0 0,0-24,-24-23,0-1,24 0,-24 25,1-25,23 24,-24 0,24 1,0-1,0 0,-24 0,24 24,0 24,0-24,0 24,0 23,0 1,0 0,-24-1,0 25,24-48,0-1,0-23,0 24,-23-24,23 0,0 0,-24 0,0 0,24-24,-24 24,0-23,1 23,-1-24,0 24,24 0,-24-48,24 48,-24-24,24 0,-24 24,24-23,0 23,0 0,-23 0,23 0,0 0,0 0,0 23,0 1,0-24,0 24,0-24,0 0,0 24,0 0,0-24,0 24,0-24,0 23,23 1,-23 0,24-24,-24 0,0 0,0 0,0-24,0 24,0-24,0 1,0 23,-24-48,1 48,23-24,0 0,0 0,0 24,0 0,0-23,-24 23,24 0,0 23,0 1,0 24,0-24,0 0,0-1,24 1,-24-24,23 0,-23 0,0-24,24 1,0-1,-24-24,0 24,24-23,-24 23,24 0,-24-24,0 25,24-1,-24 0,23 24,-23-24,0 24,0-24,0 1,0 23,0-24,0 24,0 0,0 0,0 0,0 24,0-1,0 1,24 0,-24 0,0 0,0-24,0 47,0-47,24 24,-24-24,0 24,0 0,24-24</inkml:trace>
  <inkml:trace contextRef="#ctx0" brushRef="#br0" timeOffset="129824">1525 1454,'0'0,"0"0,0 0,0 24,0-1,-24-23,24 0,0-23,0 23,0-24,0 24,0-24,0 24,0 0,0 24,0-24,0 24,0-1,0-23,0 24,0-24,0 0,0 0,0 0,0-24,0 1,0 23,0-24,0 24,0 0,0 0,0 0,-24 0,24 24,0-1,0-23,0 24,0-24,0 24,-23-24,23 0,0 0,0-24,0 24,0-24,0 1,0 23,0-24,0 24,23-24,-23 24,0-24,0 0,0 24,0 0,24 0,-24 0,24 0,-24 0,0 0,0 24,0-24,24 0,-24 24,0-24,24 24,-24-24,0 24,0-1,24-23,-24 0,23 24,-23-24,0 0,0 0,0 0,0-24,0 1,0 23,0-24,0 0,0 0,0 24,0-24,0 24,0-23,0 23,0-24,0 24,0 0,0 24,0-24,0 23,0-23,0 24,0 0,0-24,24 24,-24-24,0 24,0-24,0 23,0-23,24 0,-24 0,0-23,0-1,0 0,0-24,0 25,0-1,0 24,0-24,0 24,0 0,0 0,0 0,0 24,0 0,0-1,0-23,0 24,0 0,0 0,24-24,-24 24,0-24,0 0,0-24,0 24,0-48,0 48,0-24,0 1,0-1,0 24,0-24,0 0,0 0,0 24,0-23,0 23,0-24,0 24,0 0,0-24,0 0,0 24,24-24,-24 24,23 0,1-24,0-23,24-1,-48 1,47-1,-47 48,0-24,24 24,-24 0,0 0,0 0,0 0,-24 0,24 0,0 24,-24 0,24-24,-23 0,23 24,0-24,0 0,-24 0,24 23,0 1,0-24,-24 0,24 24,-24 0,24 0,-24-24,24 23,0-23,0 0,0 0,0-23,0 23,0-24,0 24,0 0,0-24,24 24,-24-24,24 24,-24-24,24 24,-24 0,24 0,-24-23,23 23,1 0,-24 0,24 0,-24 0,24 0,0 0,-24 0,24 0,-24 0,23 0,-23 0,24 0,0 0,-24 0,0 23,24-23,-24 0,0 0,0 24,0-24,0 24,0-24,0 0,0 0,0 0,-24 0,0 0,24 0,-24 0,24 0,-47 0,47 24,-24-24,24 0,0 24,-24-24,24 0,0 23,0-23,0 0,-24 0,24 24,0 0,-24 0,24-24,0 24,0-24,0 0,0-24,24 24,-24-24,24 0,-24 24,0-24,0 24,24-23,-24 23,0 0,0 0,0 0,0 23,0-23,0 0,0 96,0-49,24 1,0-48,-1 24,-23-24,0 24,24-24,0 0,-24 0,0 0,24-48,-24 0,0 1,24-49,-24 49,0-1,0 24,0 24,0 0,0 0,0 0,0 24,0 0,0-24,0 24,0-24,-24 47,24-23,-24 24,24 23,0 1,0-25,0-23,0 0,0 0,0-24,24 0,0 24,-1-24,1 0,0 0,47 0,1-72,23-47,0 0,1 48,-73-25,1 49,0-1,-24 1,0-1,0 24,0-24,-24 48,-23-23,23 23,-24 0,1 23,-25-23,48 48,-23-24,47 0,-48 0,48-1,0-23,0 24,0-24,0 24,0 0,0 23,0 25,0-48,48 23,-24-23,23 0,-23-24,0 0,23 0,-23 0,0 0,-24 0,24 0,-24-72,24 1,-24 23,0 1,0 23,0 0,-24 0,-24 1,1-1,-25 24,1 0,-1 0,1 0,-1 0,25 0,-1 24,1-1,23 1,0-24,24 48,-24-48,24 24,0-24,0 47,-24 25,24-1,0-23,0-24,0-1,0 1,0 0,24-24,24 0,-1 0,25 0,-25 0,1-24,0 0,-48 24,0 0,0-23,0 23,0-24,0 0,0-24,0 1,0 23,0 0,0-24,0 48,-24-47,0 47,-24-24,1 24,-1 0,24 0,-23 0,23 24,0 0,24-1,-24 1,24-24,0 24,0 0,-24 0,24 47,0-47,0 0,0 23,0-23,0 0,24 0,-24-24,48 0,0 0,23 0,0 0,1 0,-1-48,-23 1,0-25,-25 72,1-24,-24 0,0 1,0-25,0 0,-24 1,1-1,-1-23,-24 47,24 0,0 24,-23 0,-1-24,1 24,-1 0,0 0,25 0,-1 0,-24 0,48 24,-24-24,0 0,24 24,-23 0,23-24,-48 0,48 24,-24-24,24 0,0 23,0-23,-24 0,24 0,0-23,0 23,0-24,0 0,0 24,24 0,-24 0,24 0,0 0,-24 0,24 0,-24-24,23 24,-23 0,24 0,0-24,-24 24,0-24,24 24,-24 0,0 0,0 24,0-24,0 0,-24 0,0 24,24-24,0 48,-47-1,47 1,-24 23,0-23,0-24,24 0,0-24,0 23,0-23,0 24,0-24,0 24,24 0,-24 0,24-24,-24 24,47-24,-23 23,0 1,24-24,-1 0,1 0,-24 0,47 0,1 0,47 0,24-47,-1-25,25 1,24-25,-25 25,-47 0,-47 47,-25-24,25 24,-24-23,-25 23,25 24,-48-24,24 24,-24 0,24-71,23-1,-23 48,0 1,23-25,-47 48,24-24,-24 0,0 24,0 0,0 0,-47 0,-1 24,0 0,25 0,-25 0,48-24,-24 23,24-23,0 0,48-47,-1 23,1 0,47-24,-23-23,23-24,24 23,-24 1,1 23,-73 48,1 0,-24-24,0 24,-71 0,-25 48,1 24,0-1,-48 0,-24 25,25-1,70-24,24-47,48-24,-23 0,23 0,0 0,0 0,23 24,-23 0,0 23,0 25,0-25,0 25,0-24,0 23,0 0,0-23,0 23,0-47,0-24,24 24,-24-48,0 0,0-47,0 95,0-24,0 24,24-1,-24-23,0 24,0-24,24 48,-24-48,24 24,-24-24,0 24,0-1,0 25,0 23,0-23,-24-24,0 47,24-23,0 0,0-48,0 23,0 1,0-24,0 24,0-24,0 0,24 0</inkml:trace>
  <inkml:trace contextRef="#ctx0" brushRef="#br0" timeOffset="145533">3811 1525,'0'0,"24"0,-24-24,24 1,-24 23,0-24,0 24,24-24,-24 24,23-24,-23 0,0 24,0-23,0 23,24 0,-24-24,0 0,0 24,24-24,0 24,-24-24,0 24,24-23,-24-1,0 24,23-24,-23 24,0 0,24 0,-24-24,24 0,-24 24,0 0,24 0,-24 0,0 0,0 24,0-24,0 24,24-24,-24 48,23-25,-23 1,0 0,24 0,-24 23,24 25,-24-48,0-1,0 1,0 0,24-24,0 0,-24 0,24 0,-24 0,0 0,0-24</inkml:trace>
  <inkml:trace contextRef="#ctx0" brushRef="#br0" timeOffset="153427">4764 1144,'0'-24,"0"24,0-23,0 23,-24-24,24 24,0-24,0 0,0 24,-24-24,24 24,0-23,-24-1,24 24,0-24,0 24,-24 0,1 0,23 0,0 0,0 0,0 24,23 0,-23-24,0 23,0-23,0 24,24 0,-24-24,0 24,24-24,-24 24,0-24,0 0,0-24,-24 24,24-24,-24 0,24 24,-23 0,23-24,0 24,0 48,0-24,23 23,-23-47,0 24,0-24,0 0,0-24,0 24,0-23,0-1,0 0,-23 24,23-24,0 24,0-24,0 1,0 23,0 0,0 47,0 1,0-48,0 24,23-1,-23 1,0-24,0 24,0-24,0 48,0-48,0 24,0-1,0 1,0-24,0 24,0-24,0 24,0 0,0-24,24 0,-24 23,0-23,0 24,0 0,0 0,0-24,0 47,0-47,0 24,0-24,0 24,0-24,0 24,0 0,0 0,0-24,0 23,-24 1,24-24,0 24,0-24,0 24,-23 0,23-24,0 23,0-23,0 24,0-24,0 24,0 0,0-24,0 24,0-24,0 0,-24 0,24-48,-24 48,0-48,-24 25,48-1,-23 0,-1 24,24-24,-24 0,24 1,0 23,-24-24,24 0,0 24,-24 0,24-24,0 24,0-24,-23 24,23-24,0 24,0-23,0 23,-24 0,24-24,-24 24,24 0,0-24,0 24,0-24,0 48,0 24,0-25,0 25,0-24,24-24,-24 0,0 24,24-24,-1 0,-23 0,24 0,-24 0,0 0,0 0,0-24,24 24,0-48,-24 48,24-24,-24 1,0-1,0 24,0 0,0 0,0 0,0 24,0-24,-24 0,24 23,0-23,0 24,-24-24,24 0,0 48,0-48,0 24,0-24,-24 0,24 0,0 0,0 0,0-24,0 24,-24-24,24 0,0 0,0 24,0-23,0-1,0 24,0-24,0 24,0-24,0 24,0 0,0 24,0-24,0 24,24 0,-24-24,24 0,0 0,-24 0,47 23,-47-23,24 0,-24 24,0-24,0 0,0-24,0 1,0-1,0 24,0-24,-24 0,24 0,0 24,-23-23,23-1,0 0,0 24,0-24,0 24,0-24,0 1,0 23,0-24,0 24,0-24,0 24,0-24,0 0,0 24,-24 0,24-24,0 24,-24 0,24-23,0 23,-24 0,24-24,0 24,0 0,0-24,0 24,-24 0,24-24,0 24,0-24,0 1,0 23,0 0,-23 0,23 0,0 0,0 23,0 1,-24 24,24-48,0 24,0-1,0-23,0 24,-24 48,0-25,24-23,-24 48,1-25,23-23,-24 0,24 0,0-1,0-23,0-23,0 23,0-24,0-24,0 24,0 1,0-1,0 24,0-48,0 48,0-24,0 24,0-23,0-1,24 24,-24-24,0 24,0-24,0 0,0 24,0 0,23-24,-23 24,0-23,24-25,-24 48,0-24,0 0,0 24,0 24,0-24,0 0,0 24,0-24,0 24,0-24,0 24,-24-1,1 1,-1 0,24 0,-24-24,24 24,0-24,0 24,0-1,-24 1,0 24,24-24,-24-1,24 1,-23 0,23-24,0 24,0-24,0 24,-24-24,0 23,24 1,0-24,0-24,0 24,0 0,0-23,24 23,-24-48,47-23,-23-1,24 25,-24-1,0 24,-1 24,-23-24,0 24,24 0,-24 0,0 0,0 0,-24 24,1 0,-1 0,-24 47,0-23,25-24,-25 23,24-23,-23 0,47 0,-48-1,48 1,-24-24,24 0,0 0,0-24,0 1,0 23,0-24,0 24,0-24,0 0,0 24,0-24,24-23,0 47,-24-48,0 48,24-24,-1 24,-23 0,0-23,0-1,24 24,-24-24,0 24,24-24,-24 0,0 24,0 0,0 24,0-24,0 24,0-24,0 24,0 0,0-24,-24 23,0 25,-23 23,23-23,0 23,0-47,1 0,23 0,0 0,-24-24,24 24,0-24,0 0,0 0,0 0,0 0,0-24,0 0,0 24,0-24,0 24,0-48,0 25,0-1,24 0,-24 24,0-48,47 48,-47-23,24-1,-24 24,24-24,-24 24,24-24,-1 24,-23 0,24-24,-24 1,24 23,-24 0,24 0,-24 0,24 0,-24 0,23 0,-23 0,48 0,-48 0,24 0,-24 0,24 0,0 0,-24 0,0 23,23-23,-23 0,0 0,24 0,0 0,-24 24,0-24,0 0,24 0,-24 24,0-24,24 24,-24 0,0-24,0 23,23-23,-23 24,0 0,0-24,24 24,-24-24,0 24,0-24,0 0,0 0,0-24,24 24,-24-24,0 0,0 24,0-24,24 1,0-25,-24-23,0 23,23 24,1-24,-24 1,24 23,-24 0,0 24,0 0,0 0,0 24,0 0,24 0,-24 23,24 1,-24-48,0 24,0 0,0-1,0-23,0 0,0-23,0-1,-24 0,24 24,-24-24,0 24,0 0,-47 0,0 0,-25 0,-23 48,24-1,-24-23,24 24,-1-1,25 1,0 47</inkml:trace>
</inkml:ink>
</file>

<file path=ppt/ink/ink7.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39:09.876"/>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2143 738,'-24'0,"24"-23,0 23,0-24,-24 24,24 0,0 0,0 0,0 0,0 0,0 24,0-24,0 23,0 1,24-24,-24 0,0 24,24-24,-24 24,0 0,24-24,-24 24,0-24,0 0,0 23,23-23,-23 24,0 0,24-24,-24 24,0-24,0 24,0-1,0-23,0 24,0-24,0 24,0-24,0 24,0 0,0-24,0 23,0-23,0 48,0-48,0 24,-24 0,24 0,0-1,0 1,-23-24,23 0,0 24,0-24,-24 0,24 24,-24-24,24 0,0 0,-24 0,24 0,0 0,0 0,0 0,0-24,0 24,0-24,0 0,0 24,0-23,0 23,0-24,0 0,0 24,0-24,0 24,24-24,-24 24,0-24,0 1,0 23,0-24,24 24,-24 0,0-24,0 0,0 24,0-24,0 24,0-23,0 23,0-24,0 0,0 24,0-24,0 24,0-24,0 1,0 23,0-24,0 24,0-24,0 24,0-24,0 0,0 24,0-24,0 24,0 0,0 0,0 0,0 24,0 0,0 0,0-24,0 24,0 0,0-1,0-23,0 24,0 0,0-24,0 24,0-24,0 47,0-47,0 24,0 0,0-24,0 24,0 0,0-24,0 23,0-23,0 0,0 24,0 0,0 24,-24-24,24-1,0 25,0-48,0 24,0-24,0 0,0-24,0 0,0 0,0 1,0-1,0 24,0-24,0 24,0-24,0 0,0 24,0-24,0 24,0-23,0 23,24-24,-24 0,0 24,0-24,0 24,0-24,0 1,0 23,0-24,0 24,0-24,0 24,0-24,0 0,0 24,0-23,0 23,0-24,0 0,0 24,0-24,0 24,0-24,0 24,0-24,0 24,0 24,0 24,0-24,0 0,0-1,0 1,0-24,0 24,0-24,0 24,0-24,0 0,0-24,0 0,0 0,0 1,0-1,0 24,0-24,0 0,0 24,0 0,0 0,0 24,0 24,0-25,0 1,0 0,0 24,24 23,-1-23,-23-1,0-23,0 0,0 0,0-24,0-24,0-24,0 1,0-1,0 0,0-23,0 0,0 23,0 24,0 0,0 0,0 1,0-1,0-24,0 48,24 0,-24 0,0 0,0 0,0 24,0 0,0 0,0 23,24-23,-24 24,0-48,0 24,0-1,0 1,0 0,0 0,0 23,0 1,24-48,-24 48,0-48,0 23,0-23,0 0,0 0,0 0,0-47,0 23,0 0,0 0,0 24,0-47,0 47,0-24,0 24,0-24,0 0,0 24,0-23,0 23,0 0,0 0,-24 0,24 0,-24 23,0-23,24 24,-23-24,23 0,0 0,-48 24,24 0,0-24,24 0,-23 24,23-24,0 0,-24 23,0-23,24 24,-24 0,24 0,0 0,-24-24,1 23,23 1,0 0,-24-24,24 24,0-24,0 24,0-24,0 0,0-24,0 0,0 0,0 24,0-24,0 24,0-23,0-1,0 24,0-24,0 24,0-24,0 0,0 24,0-23,0 23,0-24,0 24,0-24,0 24,0 0,0 0,-24 0,24 0,-24 0,24 0,-24 0,24 0,0 24,0-24,-24 0,24 24,0-24,0 0,-23 47,-1-23,24 0,0-24,-24 24,24-24,0 23,0 1,0-24,-24 48,24-48,0 24,0-24,0 24,0-24,0 23,0-23,24 0,-24 0,24 0,-24 0,0 0,0-23,24 23,-1-24,-23 24,0-24,24 0,-24 24,0-24,0 24,0-24,0 1,0 23,0-24,0 24,0-24,0 24,0-24,0 24,0-24,0 24,0-23,-24 23,24-24,-23 24,23 0,-24 0,24 0,0 0,0 24,0-24,0 23,0 1,0-24,0 24,0-24,-24 24,24-24,0 24,0-24,0 0,24 0,-24 0,24 0,-1 0,-23 0,0-24,24 24,-24-48,0 48,0-24,0 1,0 23,0-24,0 24,0-24,0 24,0 0,0 0,0 0,0 24,0 0,0-24,0 0,0-24,0 24,0-24,0 24,0-24,0 24,0 0,0 0,0 0,0 24,0-24,-24 48,1-48,23 23,-24 1,24-24,0 0,-24 24,0 24,24-48,0 23,0-23,0-47,0 23,0-24,24 1,-24 23,0 0,0 24,24 0,-24-24,0 24,24-23,-24-1,0 24,0-24,0 24,23 0,-23 0,24 0,0 0,-24 0,24 0,-24 0,24 0,-24 0,24 24,-1-24,-23 24,0-24,0 23,0-23,0 24,0 0,0-24,0 24,-23-24,23 24,-24-24,24 23,0 1,0-24,-24 24,24-24,0 24,0 0,0-24,-24 23,24-23,0 24,0-24,0 0,0-24,0 1,0-1,0-24,0 24,0 1,0 23,0-24,0 24,0 0,0-24,0 24,0 0,0 24,0 23,0-23,0 0,0 24,0-25,0 1,0 24,0-24,0-24,0 47,0-47,0 24,0-24,24-24,0-23,0-25,-1 1,1 23,-24-23,0 47,0 24,0-48,0 25,0-1,0-24,0 48,0-24,0 24,0-24,-24 24,24 0,-23 0,23 0,0 0,-24 0,24 0,0 0,0 24,0-24,-24 0,24 24,0 0,-24 24,24-25,0-23,0 24,0 0,0-24,0 24,0-24,0 0,0 0,48 0,-48 0,24 0,-24 0,23 0,-23 0,24-24,-24 0,0 0,0-23,0 23,0 0,0 24,0-24,0 24,0 0,-24 0,1 0,23 0,0 0,0 24,0 0,-24-24,24 48,0-48,-24 23,0 1,24 0,0-24,-24 24,24-24,0 47,0-47,0 24,-24 24,24-48,0 24,0-24,0-24,0 24,0-48,0 48,0-47,0 47,0-24,0 24,0-24,0 24,0 0,0 0,0 48,0-1,0-23,24 24,-24-48,0 23,0-23,0 0,0-23,0-25,0 24,0-23,0-1,-24 24,1 0,23 1,0 23,-24-24,24 0,0 24,0 24,0 0,0-1,0 25,0-48,0 24,0 23,0 1,0-24,24-24,-24 24,0-24,0 0,0 0,0-48,0 0,-24 25,24-25,0 24,-24-23,0 47,24-24,0 0,0 0,0 24,-24 0,24-24,0 24,0 0,24 24,0 24,0-48,-24 24,24-1,-1-23,-23 24,0-24,0 0,0 0</inkml:trace>
  <inkml:trace contextRef="#ctx0" brushRef="#br0" timeOffset="46815">1428 762,'0'24,"0"-24,0 0,-23 0,-1 0,24 0,0 0,-24 0,24 0,0 0,-24 0,24-24,0 24,-24 0,24 0,-23 0,23-24,0 24,-24 0,24 0,-24 0,24 0,0 0,0 0,0 0,0 24,0-24,24 0,-24 24,0-24,24 0,-1 0,-23 0,0 0,24 0,-24 0,24 0,-24 0,24 0,0 0,-24 0,23 0,-23 0,0 24,0-24,0 24,0-24,0 24,0-24,0 23,0 1,0-24,0 24,0-24,0 24,0-24,0 24,0-1,0-23,0 24,0-24,0 24,0 0,0-24,0 24,0-24,0 0,0 23,0-23,0 24,0 0,0-24,0 24,0-24,0 0,0 0,0 0,0-24,0 0,0 24,0 0,0-24,0 24,0-23,0 23,0 0,0-24,0 0,0 24,0-24,0 24,-23-24,23 1,0 23,0-24,-24 24,24 0,0-24,0 24,0-24,0 0,0 24,0 24,0-24,0 24,0-24,0 24,0-24,0 24,0-1,0-23,0 24,24-24,-24 0,0 24,0 0,0-24,0 24,0-24,0 0,0 23,0-23,23 0,-23 24,0-24,0 24,24-24,-24 0,0 24,24-24,-24 0,0 24,0 0,0-24,0 0,0 0,0 0,0 0,0-24,0 24,0-24,0 24,0-24,0 0,0 24,0-24,0 24,0-23,0 23,0-24,0 0,0 24,0-24,0 24,0-24,-24 24,24-23,0 23,0 0,-24 0,24 0,0-24,-23 24,23 0,-24 0,24-24,-24 24,24 0,-24 0,24 0,-24 0,24-24,-23 24,23 0,-24 0,24 0,-24 0,0 0,24 0,0 0,0 0,0 0,0 0,0 0,24 0,-24 0,24 0,-24 0,24 0,-1 0,-23 0,24 0,-24 0,24 0,-24 0,0 24,0-24,0 0,-24 0,24 0,-47 0,47 0,-24 0,24 0,-24 0,0 0,24 0,0 0,-24 0,24 24,0-24,-23 0,-1 0,24 24,0-1,0-23,0 0,-24 24,24-24,0 24,0 0,0-24,0 24,0-24,0 23,0-23,0 24,0 0,0-24,0 24,0-24,0 24,0 0,0-24,0 23,0-23,0 24,0-24,-24 0,24 0,0 24,-24-24,0 24,24-24,-23 0,23 0,0 0,-24 0,0 0,24 0,-24 0,24-24,0 24,0-24,0 24,-24 0,24-24,0 24,0 0,0-23,0-1,0 24,0-24,0 24,0-24,0 0,0 24,0-24,-23 24,23 0,0-23,0-1,0 0,0 24,0-24,0 24,0-24,0 1,0 23,0 0,0-24,0 24,0-24,0 0,0 24,23 0,-23-24,0 24,0-23,0 23,24 0,-24-24,0 0,0 24,0-24,24 24,-24-24,0 0,24 24,-24 0,0-23,0 23,0 0,0-24,0 24,0 0,0 0,0 0,0 24,0-24,0 23,0 1,0-24,-24 0,24 24,0-24,-24 24,24 0,0-24,0 24,-24-24,24 0,0 23,0-23,0 0,0 24,0 0,0-24,-23 24,23-24,0 24,0-1,0-23,0 24,0-24,0 24,0-24,0 24,0 0,0-24,0 23,0 1,0 0,0-24,0-24,0 24,-24-24,24 1,0-1,0 24,0-24,0 0,0 0,0 24,0-23,0 23,0-24,0 0,0 0,0 24,0-24,0 1,0 23,0-24,0 24,0-24,0 24,0 0,0-24,24 0,-1 24,-23 0,0 0,0-24,24 24,-24 0,0 0,0-23,0 23,0 0,0 23,0-23,0 24,0-24,0 24,-24-24,24 24,0-24,-23 24,23-24,0 24,0-1,0-23,0 24,0-24,0 24,0 0,0-24,0 24,0-24,0 23,0-23,0 24,0 0,0-24,0 24,0-24,0 24,0-1,0-23,0 24,0-24,0 0,0 24,0-24,23 24,-23-24,0 24,24-24,-24 24,0-24,0 0,24 0,-24 23,24 1,-24-24,0 0,0 24,0-24,0 0,0 0,0 0,0 0,0 0,-24-24,24 0,0 24,0 0,-24-23,24 23,0-24,0 24,0-24,0 24,-24 0,24-24,-23 24,23-24,0 24,0-24,0 1,-24 23,24 0,0-24,0 24,0-24,0 0,0 24,0-24,0 24,0-23,0 23,0 0,0-24,0 24,0-24,24 24,-24 0,0 0,0 0,0 24,0-24,0 24,0-24,0 23,0-23,0 24,0 0,23-24,-23 0,0 24,0-24,0 24,24-1,-24-23,0 24,0-24,0 24,24-24,-24 0,0 24,24-24,-24 24,0-24,0 0,0 24,0-24,0 0,0-24,0 0,0 24,0-24,0 24,-24 0,24-24,0 24,-24-24,24 1,0 23,-24 0,24-24,-23 24,23-24,0 0,0 24,-24 0,24-24,0 24,0 0,0-23,0 23,0-24,0 0,0 24,0-24,0 24,0-24,0 1,0 23,0 23,0-23,0 24,0-24,0 24,0 0,0 0,0-24,0 0,0 23,0 1,0-24,0 24,0-24,0 24,0-24,0 0,0-24,0 0,0 0,0 1,0-1,0 24,0-24,0 24,0-24,0 24,0-24,0 1,0 23,0-24,0 24,0 0,0 0,0 0,0 0,0 24,0-1,0-23,0 24,0 24,0-48,0 24,0-1,0 1,0-24,0 24,0-24,0 48,0-48,0 23,0-23,0 24,0 0,24-24,-1 0,-23 0,24 0,-24 0,24 0,-24 24,24-24,0 0,-24 0,23 0,-23 0,24 0,0 0,-24 0,24 0,-24 0,24 0,-24 0,24 0,-24 0,23-24,-23 0,24-23,0 23,-24-24,24 24,0 24,-24-47,0 47,0-24,23 24,-23-24,0 0,0 24,0-23,0 23,0-24,0 0,0 24,0-24,0 24,0-24,0 24,0-24,0 1,0 23,0-24,0 24,0 0,-23 0,-1 0,24 0,-24 0,24 0,0 0,-24 0,24 0,-24 0,24 0,-23 0,23 0,23 0,-23 0,0 24,24-24,-24 0,24 23,-24-23,24 0,0 0,-24 0,23 0,25 24,-48-24,24 0,-24 0,24 0,-24 0,-24 0,24 0,-24 0,0 0,0 0,1 0,-1 0,0 0,-47 0,23 0,0 0,1 24,-1-24,0 0,25 24,-25-24,24 24,0-24,1 0,23 0,-24 0,0 0,24 0,-24 0,24 0,0 0,0 0,0 24,0-24,0 0,-24 0,0 0,24 0,-23 0,23 0,0 0,-24-48,24 48,0-24,0 0,0 0,0 24,0-23,0-1,0 0,0 24,0-24,0 24,0 0</inkml:trace>
  <inkml:trace contextRef="#ctx0" brushRef="#br0" timeOffset="73523">619 762,'0'24,"0"-24,0 24,24-24,-24 0,0 24,23-24,-23 24,24-1,-24-23,0 24,0-24,0 24,0-24,24 0,-24 24,0-24,0 0,0 0,0-24,0 0,24 0,-24 24,0 24,0-24,0 24,0 24,0-25,0 1,0 24,0-24,0-1,24 1,-24-24,0 24,0 0,0-24,0 24,0-24,0 0,0-24,0 0,0 24,0-24,0 24,0-47,0 23,0-24,0 24,0-23,0 23,0 0,0 0,0 1,0-1,0 24,0-48,0 48,0-24,0 0,0 1,0 23,0-24,0 24,0-24,0 24,0 0,0 24,0-24,0 24,0-1,0 1,0-24,0 48,24-48,-24 24,0-24,0 0,0-24,0 0</inkml:trace>
  <inkml:trace contextRef="#ctx0" brushRef="#br0" timeOffset="82228">571 381,'24'0,"-24"24,0-24,0 0,0 24,24-24,-24 24,24-24,-24 0,0 0,0 24,0-24,23 23,-23 1,0-24,0 24,24 0,-24 0,0-1,0-23,0 24,0-24,0 0,0-24,0 24,0-23,0-1,0 0,0 0,0 0,-24-23,24 47,0-24,-23 0,23 0,0 24,0-24,-24 1,24 23,-24-24,24 0,-24 0,0-23,1 47,-1-24,-24 0,48 24,-24 0,24 0,-23 0,23 0,0 24,-24 47,24-23,-24-1,24-23,0 24,0-48,0 24,-24-24,24 0,0 0,0-24,0 24,0-24,0 0,0-47,0-1,0 1,0 23,0 1,0 23,-24-24,24 48,0 0,0 0,0 0,0 24,0 0,0 24,0 47,0 48,0-48,0 48,0-48,0-71,0 23,0-47,0 0,0 0,0-23,0-25,0 24,-24-23,24 23,0-24,0 48,0-24,0 24,0 0,0 24,0-24,0 24,0-24,0 0,0 48,0-1,24 1,-24-1,0 1,0-24,0 0,24-24,-24 24,0-24,0 23,0 1,0-24,0 24,0-24,0 0,0 0,0 0,0-24,0 0,0 24,0-47,-24-25,0-23,24 71,0 0,0 24,-23 0,23-23,0 23,0 0,0 0,0 0,0 47,0 1,0-24,0-1,0 49,0-72,0 24,0-24,0 0,0-48,0 24,0-23,0 47,0 0,0 0,0 23,0-23,0 48,0-24,0 47,0-23,0-24,0 0,0-24,0 23,0-23,0 24,0 0,0-24,0-24,-24 0,24 24,0-23,-24-1,24 24,0-24,0 24,0-24,0 24,0 24,0 24,0-25,0 25,0-24,0 0,0-24,0 23,0-23,0 0,0-23,0-25,0-23,-24-1,0 25,1-25,23 48,0 0,0-23,0 47,0-24,0 24,0 0,0 0,0 0,0 24,0 0,0-1,0 1,0 24,0 0,0-1,-24-23,24 0,0 0,0-1,-24-46,24-1,0-24,-24-23,0-25,1 25,-1 0,24 23,0 24,0 0,0 24,0 0,0 0,0 0,24 0,-1 0,-23 0,24 0,-24 0,24 0,-24 0,24 0,0 24,-24-24,23 0,-23 0,24 0,0 0,0 0,0 0,-1 24,-23-24,24 0,-24 0,24 0,-24 24,24 0,-24-24,24 0,-24 23,0-23,0 0,0-23,0-1,0 24,0-24,0 24,0-24,0 24,0-24,0 1,0 23,0-24,0 24,0-24,0 24,0-24,0 0,0 24,0-24,0 24,0-23,0-1,0 24,0-24,0 24,0 0,0 24,0 0,0-24,0 23,24-23,-24 0,0 24,0-24</inkml:trace>
</inkml:ink>
</file>

<file path=ppt/ink/ink8.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36:55.544"/>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0 0</inkml:trace>
  <inkml:trace contextRef="#ctx0" brushRef="#br0" timeOffset="229492">15216 9239</inkml:trace>
</inkml:ink>
</file>

<file path=ppt/ink/ink9.xml><?xml version="1.0" encoding="utf-8"?>
<inkml:ink xmlns:inkml="http://www.w3.org/2003/InkML">
  <inkml:definitions>
    <inkml:context xml:id="ctx0">
      <inkml:inkSource xml:id="inkSrc0">
        <inkml:traceFormat>
          <inkml:channel name="X" type="integer" max="1280" units="cm"/>
          <inkml:channel name="Y" type="integer" max="800" units="cm"/>
        </inkml:traceFormat>
        <inkml:channelProperties>
          <inkml:channelProperty channel="X" name="resolution" value="28.31858" units="1/cm"/>
          <inkml:channelProperty channel="Y" name="resolution" value="28.36879" units="1/cm"/>
        </inkml:channelProperties>
      </inkml:inkSource>
      <inkml:timestamp xml:id="ts0" timeString="2012-10-19T17:42:57.788"/>
    </inkml:context>
    <inkml:brush xml:id="br0">
      <inkml:brushProperty name="width" value="0.05292" units="cm"/>
      <inkml:brushProperty name="height" value="0.05292" units="cm"/>
      <inkml:brushProperty name="color" value="#FFFFFF"/>
      <inkml:brushProperty name="fitToCurve" value="1"/>
    </inkml:brush>
  </inkml:definitions>
  <inkml:trace contextRef="#ctx0" brushRef="#br0">0 0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79725" cy="488950"/>
          </a:xfrm>
          <a:prstGeom prst="rect">
            <a:avLst/>
          </a:prstGeom>
        </p:spPr>
        <p:txBody>
          <a:bodyPr vert="horz" lIns="91440" tIns="45720" rIns="91440" bIns="45720" rtlCol="0"/>
          <a:lstStyle>
            <a:lvl1pPr algn="l">
              <a:defRPr sz="1200">
                <a:cs typeface="Arial" pitchFamily="34" charset="0"/>
              </a:defRPr>
            </a:lvl1pPr>
          </a:lstStyle>
          <a:p>
            <a:pPr>
              <a:defRPr/>
            </a:pPr>
            <a:endParaRPr lang="en-US"/>
          </a:p>
        </p:txBody>
      </p:sp>
      <p:sp>
        <p:nvSpPr>
          <p:cNvPr id="3" name="Date Placeholder 2"/>
          <p:cNvSpPr>
            <a:spLocks noGrp="1"/>
          </p:cNvSpPr>
          <p:nvPr>
            <p:ph type="dt" idx="1"/>
          </p:nvPr>
        </p:nvSpPr>
        <p:spPr>
          <a:xfrm>
            <a:off x="3763963" y="0"/>
            <a:ext cx="2879725" cy="488950"/>
          </a:xfrm>
          <a:prstGeom prst="rect">
            <a:avLst/>
          </a:prstGeom>
        </p:spPr>
        <p:txBody>
          <a:bodyPr vert="horz" lIns="91440" tIns="45720" rIns="91440" bIns="45720" rtlCol="0"/>
          <a:lstStyle>
            <a:lvl1pPr algn="r">
              <a:defRPr sz="1200">
                <a:cs typeface="Arial" pitchFamily="34" charset="0"/>
              </a:defRPr>
            </a:lvl1pPr>
          </a:lstStyle>
          <a:p>
            <a:pPr>
              <a:defRPr/>
            </a:pPr>
            <a:fld id="{1CDC3576-AB0F-493B-9923-6B390FE11435}" type="datetimeFigureOut">
              <a:rPr lang="en-US"/>
              <a:pPr>
                <a:defRPr/>
              </a:pPr>
              <a:t>4/28/2020</a:t>
            </a:fld>
            <a:endParaRPr lang="en-US"/>
          </a:p>
        </p:txBody>
      </p:sp>
      <p:sp>
        <p:nvSpPr>
          <p:cNvPr id="4" name="Slide Image Placeholder 3"/>
          <p:cNvSpPr>
            <a:spLocks noGrp="1" noRot="1" noChangeAspect="1"/>
          </p:cNvSpPr>
          <p:nvPr>
            <p:ph type="sldImg" idx="2"/>
          </p:nvPr>
        </p:nvSpPr>
        <p:spPr>
          <a:xfrm>
            <a:off x="877888" y="733425"/>
            <a:ext cx="4889500" cy="3667125"/>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65163" y="4645025"/>
            <a:ext cx="5314950" cy="4398963"/>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9286875"/>
            <a:ext cx="2879725" cy="488950"/>
          </a:xfrm>
          <a:prstGeom prst="rect">
            <a:avLst/>
          </a:prstGeom>
        </p:spPr>
        <p:txBody>
          <a:bodyPr vert="horz" lIns="91440" tIns="45720" rIns="91440" bIns="45720" rtlCol="0" anchor="b"/>
          <a:lstStyle>
            <a:lvl1pPr algn="l">
              <a:defRPr sz="1200">
                <a:cs typeface="Arial" pitchFamily="34" charset="0"/>
              </a:defRPr>
            </a:lvl1pPr>
          </a:lstStyle>
          <a:p>
            <a:pPr>
              <a:defRPr/>
            </a:pPr>
            <a:endParaRPr lang="en-US"/>
          </a:p>
        </p:txBody>
      </p:sp>
      <p:sp>
        <p:nvSpPr>
          <p:cNvPr id="7" name="Slide Number Placeholder 6"/>
          <p:cNvSpPr>
            <a:spLocks noGrp="1"/>
          </p:cNvSpPr>
          <p:nvPr>
            <p:ph type="sldNum" sz="quarter" idx="5"/>
          </p:nvPr>
        </p:nvSpPr>
        <p:spPr>
          <a:xfrm>
            <a:off x="3763963" y="9286875"/>
            <a:ext cx="2879725" cy="488950"/>
          </a:xfrm>
          <a:prstGeom prst="rect">
            <a:avLst/>
          </a:prstGeom>
        </p:spPr>
        <p:txBody>
          <a:bodyPr vert="horz" lIns="91440" tIns="45720" rIns="91440" bIns="45720" rtlCol="0" anchor="b"/>
          <a:lstStyle>
            <a:lvl1pPr algn="r">
              <a:defRPr sz="1200">
                <a:cs typeface="Arial" pitchFamily="34" charset="0"/>
              </a:defRPr>
            </a:lvl1pPr>
          </a:lstStyle>
          <a:p>
            <a:pPr>
              <a:defRPr/>
            </a:pPr>
            <a:fld id="{5BE9BEEA-A38A-46D3-8604-A3D98D23F1C2}" type="slidenum">
              <a:rPr lang="en-US"/>
              <a:pPr>
                <a:defRPr/>
              </a:pPr>
              <a:t>‹#›</a:t>
            </a:fld>
            <a:endParaRPr lang="en-US"/>
          </a:p>
        </p:txBody>
      </p:sp>
    </p:spTree>
    <p:extLst>
      <p:ext uri="{BB962C8B-B14F-4D97-AF65-F5344CB8AC3E}">
        <p14:creationId xmlns:p14="http://schemas.microsoft.com/office/powerpoint/2010/main" val="344746586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0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600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25600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C3772311-54A8-4726-9E6F-D14B11D98754}" type="slidenum">
              <a:rPr lang="en-US" smtClean="0"/>
              <a:pPr eaLnBrk="1" hangingPunct="1"/>
              <a:t>18</a:t>
            </a:fld>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52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52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SA" smtClean="0"/>
              <a:t>تم وصف النواة لاول مرة من قبل العالم روبرت براون </a:t>
            </a:r>
            <a:r>
              <a:rPr lang="en-US" smtClean="0">
                <a:cs typeface="Arial" pitchFamily="34" charset="0"/>
              </a:rPr>
              <a:t>Robert Brown</a:t>
            </a:r>
            <a:r>
              <a:rPr lang="ar-SA" smtClean="0"/>
              <a:t> سنة 1835على انها تركيب ثابت لكل من الخلايا النباتية </a:t>
            </a:r>
            <a:r>
              <a:rPr lang="en-US" smtClean="0">
                <a:cs typeface="Arial" pitchFamily="34" charset="0"/>
              </a:rPr>
              <a:t>plant cells</a:t>
            </a:r>
            <a:r>
              <a:rPr lang="ar-SA" smtClean="0"/>
              <a:t> و الخلايا الحيوانية </a:t>
            </a:r>
            <a:r>
              <a:rPr lang="en-US" smtClean="0">
                <a:cs typeface="Arial" pitchFamily="34" charset="0"/>
              </a:rPr>
              <a:t>animal cells</a:t>
            </a:r>
            <a:r>
              <a:rPr lang="ar-SA" smtClean="0"/>
              <a:t> حيث تمثل الوحدة الرئيسية و الاساسية للتركيب و البناء و الوظيفة في الكائن الحي .</a:t>
            </a:r>
            <a:endParaRPr lang="en-US" smtClean="0">
              <a:cs typeface="Arial" pitchFamily="34" charset="0"/>
            </a:endParaRPr>
          </a:p>
        </p:txBody>
      </p:sp>
      <p:sp>
        <p:nvSpPr>
          <p:cNvPr id="2652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DBFAE009-FBAC-4B7F-9795-D347D1B58047}" type="slidenum">
              <a:rPr lang="en-US" smtClean="0"/>
              <a:pPr eaLnBrk="1" hangingPunct="1"/>
              <a:t>170</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0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70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cs typeface="Arial" pitchFamily="34" charset="0"/>
            </a:endParaRPr>
          </a:p>
        </p:txBody>
      </p:sp>
      <p:sp>
        <p:nvSpPr>
          <p:cNvPr id="2570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E6827521-0CA1-411D-949D-EF8E5E326D6B}" type="slidenum">
              <a:rPr lang="en-US" smtClean="0"/>
              <a:pPr eaLnBrk="1" hangingPunct="1"/>
              <a:t>44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805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805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5805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145CB3A9-EA2B-4C9A-BA88-25A324AE8ED5}" type="slidenum">
              <a:rPr lang="en-US" smtClean="0"/>
              <a:pPr eaLnBrk="1" hangingPunct="1"/>
              <a:t>82</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90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590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590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E6B6AC10-3561-47A0-9535-12167FD6A0CF}" type="slidenum">
              <a:rPr lang="en-US" smtClean="0"/>
              <a:pPr eaLnBrk="1" hangingPunct="1"/>
              <a:t>94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009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009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6010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20150C42-A759-4350-8E47-08B4680B1A9D}" type="slidenum">
              <a:rPr lang="en-US" smtClean="0"/>
              <a:pPr eaLnBrk="1" hangingPunct="1"/>
              <a:t>114</a:t>
            </a:fld>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11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11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611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D07466FB-0E57-4067-A9D3-BFD202933991}" type="slidenum">
              <a:rPr lang="en-US" smtClean="0"/>
              <a:pPr eaLnBrk="1" hangingPunct="1"/>
              <a:t>117</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21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21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621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76215C0D-AC12-4EEF-8A3D-9284AAD65D37}" type="slidenum">
              <a:rPr lang="en-US" smtClean="0"/>
              <a:pPr eaLnBrk="1" hangingPunct="1"/>
              <a:t>121</a:t>
            </a:fld>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31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31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en-US" smtClean="0">
              <a:cs typeface="Arial" pitchFamily="34" charset="0"/>
            </a:endParaRPr>
          </a:p>
        </p:txBody>
      </p:sp>
      <p:sp>
        <p:nvSpPr>
          <p:cNvPr id="2631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8BD48147-D595-4835-A5AE-F0154C09F853}" type="slidenum">
              <a:rPr lang="en-US" smtClean="0"/>
              <a:pPr eaLnBrk="1" hangingPunct="1"/>
              <a:t>122</a:t>
            </a:fld>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419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ar-EG" smtClean="0"/>
              <a:t>:شكل تخطيطى يوضح </a:t>
            </a:r>
            <a:r>
              <a:rPr lang="ar-EG" b="1" smtClean="0"/>
              <a:t>أنواع الشبكة الإندوبلازمية</a:t>
            </a:r>
            <a:endParaRPr lang="en-US" smtClean="0">
              <a:cs typeface="Arial" pitchFamily="34" charset="0"/>
            </a:endParaRPr>
          </a:p>
        </p:txBody>
      </p:sp>
      <p:sp>
        <p:nvSpPr>
          <p:cNvPr id="26419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fld id="{E01F524A-D4A2-453F-9432-1785A11D6CF8}" type="slidenum">
              <a:rPr lang="en-US" smtClean="0"/>
              <a:pPr eaLnBrk="1" hangingPunct="1"/>
              <a:t>143</a:t>
            </a:fld>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CF9BED3D-7DDF-4DAC-8715-D1CD7FE4FC86}" type="slidenum">
              <a:rPr lang="ar-EG"/>
              <a:pPr>
                <a:defRPr/>
              </a:pPr>
              <a:t>‹#›</a:t>
            </a:fld>
            <a:endParaRPr lang="en-US"/>
          </a:p>
        </p:txBody>
      </p:sp>
    </p:spTree>
    <p:extLst>
      <p:ext uri="{BB962C8B-B14F-4D97-AF65-F5344CB8AC3E}">
        <p14:creationId xmlns:p14="http://schemas.microsoft.com/office/powerpoint/2010/main" val="1711657792"/>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D9F74CA5-D8D8-46F7-B420-2C39546CF686}" type="slidenum">
              <a:rPr lang="ar-EG"/>
              <a:pPr>
                <a:defRPr/>
              </a:pPr>
              <a:t>‹#›</a:t>
            </a:fld>
            <a:endParaRPr lang="en-US"/>
          </a:p>
        </p:txBody>
      </p:sp>
    </p:spTree>
    <p:extLst>
      <p:ext uri="{BB962C8B-B14F-4D97-AF65-F5344CB8AC3E}">
        <p14:creationId xmlns:p14="http://schemas.microsoft.com/office/powerpoint/2010/main" val="1011542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AA4AFB5-E582-4226-A19B-6AA57AAA4B1E}" type="slidenum">
              <a:rPr lang="ar-EG"/>
              <a:pPr>
                <a:defRPr/>
              </a:pPr>
              <a:t>‹#›</a:t>
            </a:fld>
            <a:endParaRPr lang="en-US"/>
          </a:p>
        </p:txBody>
      </p:sp>
    </p:spTree>
    <p:extLst>
      <p:ext uri="{BB962C8B-B14F-4D97-AF65-F5344CB8AC3E}">
        <p14:creationId xmlns:p14="http://schemas.microsoft.com/office/powerpoint/2010/main" val="3561155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FCF441F8-F250-489F-B95D-28E3D0F270F5}" type="slidenum">
              <a:rPr lang="ar-EG"/>
              <a:pPr>
                <a:defRPr/>
              </a:pPr>
              <a:t>‹#›</a:t>
            </a:fld>
            <a:endParaRPr lang="en-US"/>
          </a:p>
        </p:txBody>
      </p:sp>
    </p:spTree>
    <p:extLst>
      <p:ext uri="{BB962C8B-B14F-4D97-AF65-F5344CB8AC3E}">
        <p14:creationId xmlns:p14="http://schemas.microsoft.com/office/powerpoint/2010/main" val="2288826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F6CC7AD9-F789-4AB4-8506-E3512BEB2CA5}" type="slidenum">
              <a:rPr lang="ar-EG"/>
              <a:pPr>
                <a:defRPr/>
              </a:pPr>
              <a:t>‹#›</a:t>
            </a:fld>
            <a:endParaRPr lang="en-US"/>
          </a:p>
        </p:txBody>
      </p:sp>
    </p:spTree>
    <p:extLst>
      <p:ext uri="{BB962C8B-B14F-4D97-AF65-F5344CB8AC3E}">
        <p14:creationId xmlns:p14="http://schemas.microsoft.com/office/powerpoint/2010/main" val="4213726272"/>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3FEF0957-45BB-41BF-902C-9863E4F48ACF}" type="slidenum">
              <a:rPr lang="ar-EG"/>
              <a:pPr>
                <a:defRPr/>
              </a:pPr>
              <a:t>‹#›</a:t>
            </a:fld>
            <a:endParaRPr lang="en-US"/>
          </a:p>
        </p:txBody>
      </p:sp>
    </p:spTree>
    <p:extLst>
      <p:ext uri="{BB962C8B-B14F-4D97-AF65-F5344CB8AC3E}">
        <p14:creationId xmlns:p14="http://schemas.microsoft.com/office/powerpoint/2010/main" val="16387978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1BE9DFCB-2EB0-4E3E-8E66-20F90F91DEE1}" type="slidenum">
              <a:rPr lang="ar-EG"/>
              <a:pPr>
                <a:defRPr/>
              </a:pPr>
              <a:t>‹#›</a:t>
            </a:fld>
            <a:endParaRPr lang="en-US"/>
          </a:p>
        </p:txBody>
      </p:sp>
    </p:spTree>
    <p:extLst>
      <p:ext uri="{BB962C8B-B14F-4D97-AF65-F5344CB8AC3E}">
        <p14:creationId xmlns:p14="http://schemas.microsoft.com/office/powerpoint/2010/main" val="9887641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4BBCA904-8F30-4ABC-8873-BB21EEB79252}" type="slidenum">
              <a:rPr lang="ar-EG"/>
              <a:pPr>
                <a:defRPr/>
              </a:pPr>
              <a:t>‹#›</a:t>
            </a:fld>
            <a:endParaRPr lang="en-US"/>
          </a:p>
        </p:txBody>
      </p:sp>
    </p:spTree>
    <p:extLst>
      <p:ext uri="{BB962C8B-B14F-4D97-AF65-F5344CB8AC3E}">
        <p14:creationId xmlns:p14="http://schemas.microsoft.com/office/powerpoint/2010/main" val="18874776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A1FDCB16-AE5F-4CD3-8B7D-C692A4FE487B}" type="slidenum">
              <a:rPr lang="ar-EG"/>
              <a:pPr>
                <a:defRPr/>
              </a:pPr>
              <a:t>‹#›</a:t>
            </a:fld>
            <a:endParaRPr lang="en-US"/>
          </a:p>
        </p:txBody>
      </p:sp>
    </p:spTree>
    <p:extLst>
      <p:ext uri="{BB962C8B-B14F-4D97-AF65-F5344CB8AC3E}">
        <p14:creationId xmlns:p14="http://schemas.microsoft.com/office/powerpoint/2010/main" val="38241714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46E7D393-FF5B-4CC4-965F-7ACA6D40D71E}" type="slidenum">
              <a:rPr lang="ar-EG"/>
              <a:pPr>
                <a:defRPr/>
              </a:pPr>
              <a:t>‹#›</a:t>
            </a:fld>
            <a:endParaRPr lang="en-US"/>
          </a:p>
        </p:txBody>
      </p:sp>
    </p:spTree>
    <p:extLst>
      <p:ext uri="{BB962C8B-B14F-4D97-AF65-F5344CB8AC3E}">
        <p14:creationId xmlns:p14="http://schemas.microsoft.com/office/powerpoint/2010/main" val="31965545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B9B02BAC-50D1-4AD5-9920-393AAE9687BD}" type="slidenum">
              <a:rPr lang="ar-EG"/>
              <a:pPr>
                <a:defRPr/>
              </a:pPr>
              <a:t>‹#›</a:t>
            </a:fld>
            <a:endParaRPr lang="en-US"/>
          </a:p>
        </p:txBody>
      </p:sp>
    </p:spTree>
    <p:extLst>
      <p:ext uri="{BB962C8B-B14F-4D97-AF65-F5344CB8AC3E}">
        <p14:creationId xmlns:p14="http://schemas.microsoft.com/office/powerpoint/2010/main" val="279113765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lgn="l" rtl="0">
              <a:defRPr/>
            </a:pPr>
            <a:endParaRPr lang="en-US">
              <a:latin typeface="+mn-lt"/>
              <a:cs typeface="+mn-cs"/>
            </a:endParaRPr>
          </a:p>
        </p:txBody>
      </p:sp>
      <p:sp>
        <p:nvSpPr>
          <p:cNvPr id="1028" name="Title Placeholder 8"/>
          <p:cNvSpPr>
            <a:spLocks noGrp="1"/>
          </p:cNvSpPr>
          <p:nvPr>
            <p:ph type="title"/>
          </p:nvPr>
        </p:nvSpPr>
        <p:spPr bwMode="auto">
          <a:xfrm>
            <a:off x="457200" y="704850"/>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1029" name="Text Placeholder 29"/>
          <p:cNvSpPr>
            <a:spLocks noGrp="1"/>
          </p:cNvSpPr>
          <p:nvPr>
            <p:ph type="body" idx="1"/>
          </p:nvPr>
        </p:nvSpPr>
        <p:spPr bwMode="auto">
          <a:xfrm>
            <a:off x="457200" y="1935163"/>
            <a:ext cx="8229600" cy="4389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cs typeface="Arial" charset="0"/>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cs typeface="Arial" charset="0"/>
              </a:defRPr>
            </a:lvl1pPr>
          </a:lstStyle>
          <a:p>
            <a:pPr>
              <a:defRPr/>
            </a:pPr>
            <a:fld id="{EFE7BD09-5E8E-4032-9ECA-D052499154B9}" type="slidenum">
              <a:rPr lang="ar-EG"/>
              <a:pPr>
                <a:defRPr/>
              </a:pPr>
              <a:t>‹#›</a:t>
            </a:fld>
            <a:endParaRPr lang="en-US"/>
          </a:p>
        </p:txBody>
      </p:sp>
      <p:grpSp>
        <p:nvGrpSpPr>
          <p:cNvPr id="1033"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defRPr/>
              </a:pPr>
              <a:endParaRPr lang="en-US">
                <a:cs typeface="Arial" charset="0"/>
              </a:endParaRPr>
            </a:p>
          </p:txBody>
        </p:sp>
      </p:grpSp>
    </p:spTree>
  </p:cSld>
  <p:clrMap bg1="lt1" tx1="dk1" bg2="lt2" tx2="dk2" accent1="accent1" accent2="accent2" accent3="accent3" accent4="accent4" accent5="accent5" accent6="accent6" hlink="hlink" folHlink="folHlink"/>
  <p:sldLayoutIdLst>
    <p:sldLayoutId id="2147484508" r:id="rId1"/>
    <p:sldLayoutId id="2147484500" r:id="rId2"/>
    <p:sldLayoutId id="2147484509" r:id="rId3"/>
    <p:sldLayoutId id="2147484501" r:id="rId4"/>
    <p:sldLayoutId id="2147484502" r:id="rId5"/>
    <p:sldLayoutId id="2147484503" r:id="rId6"/>
    <p:sldLayoutId id="2147484504" r:id="rId7"/>
    <p:sldLayoutId id="2147484505" r:id="rId8"/>
    <p:sldLayoutId id="2147484510" r:id="rId9"/>
    <p:sldLayoutId id="2147484506" r:id="rId10"/>
    <p:sldLayoutId id="2147484507"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cs typeface="Traditional Arabic" pitchFamily="18" charset="-78"/>
        </a:defRPr>
      </a:lvl2pPr>
      <a:lvl3pPr algn="l" rtl="0" eaLnBrk="0" fontAlgn="base" hangingPunct="0">
        <a:spcBef>
          <a:spcPct val="0"/>
        </a:spcBef>
        <a:spcAft>
          <a:spcPct val="0"/>
        </a:spcAft>
        <a:defRPr sz="5000">
          <a:solidFill>
            <a:schemeClr val="tx2"/>
          </a:solidFill>
          <a:latin typeface="Calibri" pitchFamily="34" charset="0"/>
          <a:cs typeface="Traditional Arabic" pitchFamily="18" charset="-78"/>
        </a:defRPr>
      </a:lvl3pPr>
      <a:lvl4pPr algn="l" rtl="0" eaLnBrk="0" fontAlgn="base" hangingPunct="0">
        <a:spcBef>
          <a:spcPct val="0"/>
        </a:spcBef>
        <a:spcAft>
          <a:spcPct val="0"/>
        </a:spcAft>
        <a:defRPr sz="5000">
          <a:solidFill>
            <a:schemeClr val="tx2"/>
          </a:solidFill>
          <a:latin typeface="Calibri" pitchFamily="34" charset="0"/>
          <a:cs typeface="Traditional Arabic" pitchFamily="18" charset="-78"/>
        </a:defRPr>
      </a:lvl4pPr>
      <a:lvl5pPr algn="l" rtl="0" eaLnBrk="0" fontAlgn="base" hangingPunct="0">
        <a:spcBef>
          <a:spcPct val="0"/>
        </a:spcBef>
        <a:spcAft>
          <a:spcPct val="0"/>
        </a:spcAft>
        <a:defRPr sz="5000">
          <a:solidFill>
            <a:schemeClr val="tx2"/>
          </a:solidFill>
          <a:latin typeface="Calibri" pitchFamily="34" charset="0"/>
          <a:cs typeface="Traditional Arabic" pitchFamily="18" charset="-78"/>
        </a:defRPr>
      </a:lvl5pPr>
      <a:lvl6pPr marL="457200" algn="l" rtl="0" fontAlgn="base">
        <a:spcBef>
          <a:spcPct val="0"/>
        </a:spcBef>
        <a:spcAft>
          <a:spcPct val="0"/>
        </a:spcAft>
        <a:defRPr sz="5000">
          <a:solidFill>
            <a:schemeClr val="tx2"/>
          </a:solidFill>
          <a:latin typeface="Calibri" pitchFamily="34" charset="0"/>
          <a:cs typeface="Traditional Arabic" pitchFamily="18" charset="-78"/>
        </a:defRPr>
      </a:lvl6pPr>
      <a:lvl7pPr marL="914400" algn="l" rtl="0" fontAlgn="base">
        <a:spcBef>
          <a:spcPct val="0"/>
        </a:spcBef>
        <a:spcAft>
          <a:spcPct val="0"/>
        </a:spcAft>
        <a:defRPr sz="5000">
          <a:solidFill>
            <a:schemeClr val="tx2"/>
          </a:solidFill>
          <a:latin typeface="Calibri" pitchFamily="34" charset="0"/>
          <a:cs typeface="Traditional Arabic" pitchFamily="18" charset="-78"/>
        </a:defRPr>
      </a:lvl7pPr>
      <a:lvl8pPr marL="1371600" algn="l" rtl="0" fontAlgn="base">
        <a:spcBef>
          <a:spcPct val="0"/>
        </a:spcBef>
        <a:spcAft>
          <a:spcPct val="0"/>
        </a:spcAft>
        <a:defRPr sz="5000">
          <a:solidFill>
            <a:schemeClr val="tx2"/>
          </a:solidFill>
          <a:latin typeface="Calibri" pitchFamily="34" charset="0"/>
          <a:cs typeface="Traditional Arabic" pitchFamily="18" charset="-78"/>
        </a:defRPr>
      </a:lvl8pPr>
      <a:lvl9pPr marL="1828800" algn="l" rtl="0" fontAlgn="base">
        <a:spcBef>
          <a:spcPct val="0"/>
        </a:spcBef>
        <a:spcAft>
          <a:spcPct val="0"/>
        </a:spcAft>
        <a:defRPr sz="5000">
          <a:solidFill>
            <a:schemeClr val="tx2"/>
          </a:solidFill>
          <a:latin typeface="Calibri" pitchFamily="34" charset="0"/>
          <a:cs typeface="Traditional Arabic" pitchFamily="18" charset="-78"/>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ajalla UI"/>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ajalla UI"/>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ajalla UI"/>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ajalla UI"/>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ajalla UI"/>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2.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image" Target="../media/image92.jpeg"/><Relationship Id="rId1" Type="http://schemas.openxmlformats.org/officeDocument/2006/relationships/slideLayout" Target="../slideLayouts/slideLayout7.xml"/></Relationships>
</file>

<file path=ppt/slides/_rels/slide103.xml.rels><?xml version="1.0" encoding="UTF-8" standalone="yes"?>
<Relationships xmlns="http://schemas.openxmlformats.org/package/2006/relationships"><Relationship Id="rId2" Type="http://schemas.openxmlformats.org/officeDocument/2006/relationships/image" Target="../media/image94.png"/><Relationship Id="rId1" Type="http://schemas.openxmlformats.org/officeDocument/2006/relationships/slideLayout" Target="../slideLayouts/slideLayout7.xml"/></Relationships>
</file>

<file path=ppt/slides/_rels/slide104.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27.png"/><Relationship Id="rId1" Type="http://schemas.openxmlformats.org/officeDocument/2006/relationships/slideLayout" Target="../slideLayouts/slideLayout7.xml"/><Relationship Id="rId5" Type="http://schemas.openxmlformats.org/officeDocument/2006/relationships/image" Target="../media/image97.jpeg"/><Relationship Id="rId4" Type="http://schemas.openxmlformats.org/officeDocument/2006/relationships/image" Target="../media/image96.png"/></Relationships>
</file>

<file path=ppt/slides/_rels/slide10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image" Target="../media/image98.png"/><Relationship Id="rId1" Type="http://schemas.openxmlformats.org/officeDocument/2006/relationships/slideLayout" Target="../slideLayouts/slideLayout7.xml"/></Relationships>
</file>

<file path=ppt/slides/_rels/slide106.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107.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01.png"/><Relationship Id="rId1" Type="http://schemas.openxmlformats.org/officeDocument/2006/relationships/slideLayout" Target="../slideLayouts/slideLayout7.xml"/><Relationship Id="rId4" Type="http://schemas.openxmlformats.org/officeDocument/2006/relationships/image" Target="../media/image102.emf"/></Relationships>
</file>

<file path=ppt/slides/_rels/slide108.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7.xml"/></Relationships>
</file>

<file path=ppt/slides/_rels/slide109.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0.xml.rels><?xml version="1.0" encoding="UTF-8" standalone="yes"?>
<Relationships xmlns="http://schemas.openxmlformats.org/package/2006/relationships"><Relationship Id="rId3" Type="http://schemas.openxmlformats.org/officeDocument/2006/relationships/customXml" Target="../ink/ink2.xml"/><Relationship Id="rId2" Type="http://schemas.openxmlformats.org/officeDocument/2006/relationships/image" Target="../media/image105.png"/><Relationship Id="rId1" Type="http://schemas.openxmlformats.org/officeDocument/2006/relationships/slideLayout" Target="../slideLayouts/slideLayout7.xml"/><Relationship Id="rId6" Type="http://schemas.openxmlformats.org/officeDocument/2006/relationships/image" Target="../media/image107.emf"/><Relationship Id="rId5" Type="http://schemas.openxmlformats.org/officeDocument/2006/relationships/customXml" Target="../ink/ink3.xml"/><Relationship Id="rId4" Type="http://schemas.openxmlformats.org/officeDocument/2006/relationships/image" Target="../media/image106.emf"/></Relationships>
</file>

<file path=ppt/slides/_rels/slide111.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png"/><Relationship Id="rId1" Type="http://schemas.openxmlformats.org/officeDocument/2006/relationships/slideLayout" Target="../slideLayouts/slideLayout7.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118.xml.rels><?xml version="1.0" encoding="UTF-8" standalone="yes"?>
<Relationships xmlns="http://schemas.openxmlformats.org/package/2006/relationships"><Relationship Id="rId8" Type="http://schemas.openxmlformats.org/officeDocument/2006/relationships/image" Target="../media/image113.jpeg"/><Relationship Id="rId3" Type="http://schemas.openxmlformats.org/officeDocument/2006/relationships/image" Target="../media/image110.jpeg"/><Relationship Id="rId7" Type="http://schemas.openxmlformats.org/officeDocument/2006/relationships/hyperlink" Target="http://www.uni-mainz.de/FB/Medizin/Anatomie/workshop/EM/externes/Wartenberg/Mito2.jpg" TargetMode="External"/><Relationship Id="rId12" Type="http://schemas.openxmlformats.org/officeDocument/2006/relationships/image" Target="../media/image115.jpeg"/><Relationship Id="rId2" Type="http://schemas.openxmlformats.org/officeDocument/2006/relationships/hyperlink" Target="http://www.uni-mainz.de/FB/Medizin/Anatomie/workshop/EM/externes/Wartenberg/Mito44.jpg" TargetMode="External"/><Relationship Id="rId1" Type="http://schemas.openxmlformats.org/officeDocument/2006/relationships/slideLayout" Target="../slideLayouts/slideLayout7.xml"/><Relationship Id="rId6" Type="http://schemas.openxmlformats.org/officeDocument/2006/relationships/image" Target="../media/image112.png"/><Relationship Id="rId11" Type="http://schemas.openxmlformats.org/officeDocument/2006/relationships/hyperlink" Target="http://www.uni-mainz.de/FB/Medizin/Anatomie/workshop/EM/eigeneEM/Cortex/C61Smi.jpg" TargetMode="External"/><Relationship Id="rId5" Type="http://schemas.openxmlformats.org/officeDocument/2006/relationships/image" Target="../media/image111.jpeg"/><Relationship Id="rId10" Type="http://schemas.openxmlformats.org/officeDocument/2006/relationships/image" Target="../media/image114.jpeg"/><Relationship Id="rId4" Type="http://schemas.openxmlformats.org/officeDocument/2006/relationships/hyperlink" Target="http://www.uni-mainz.de/FB/Medizin/Anatomie/workshop/EM/eigeneEM/NNR6.jpg" TargetMode="External"/><Relationship Id="rId9" Type="http://schemas.openxmlformats.org/officeDocument/2006/relationships/hyperlink" Target="http://www.uni-mainz.de/FB/Medizin/Anatomie/workshop/EM/externes/Wartenberg/Mito4.jpg" TargetMode="Externa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20.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7.xml"/></Relationships>
</file>

<file path=ppt/slides/_rels/slide121.xml.rels><?xml version="1.0" encoding="UTF-8" standalone="yes"?>
<Relationships xmlns="http://schemas.openxmlformats.org/package/2006/relationships"><Relationship Id="rId3" Type="http://schemas.openxmlformats.org/officeDocument/2006/relationships/image" Target="../media/image118.jpe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4.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image" Target="../media/image119.jpeg"/><Relationship Id="rId1" Type="http://schemas.openxmlformats.org/officeDocument/2006/relationships/slideLayout" Target="../slideLayouts/slideLayout7.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8.xml.rels><?xml version="1.0" encoding="UTF-8" standalone="yes"?>
<Relationships xmlns="http://schemas.openxmlformats.org/package/2006/relationships"><Relationship Id="rId3" Type="http://schemas.openxmlformats.org/officeDocument/2006/relationships/image" Target="../media/image122.jpeg"/><Relationship Id="rId2" Type="http://schemas.openxmlformats.org/officeDocument/2006/relationships/image" Target="../media/image121.jpeg"/><Relationship Id="rId1" Type="http://schemas.openxmlformats.org/officeDocument/2006/relationships/slideLayout" Target="../slideLayouts/slideLayout7.xml"/><Relationship Id="rId4" Type="http://schemas.openxmlformats.org/officeDocument/2006/relationships/image" Target="../media/image123.jpeg"/></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8.xml.rels><?xml version="1.0" encoding="UTF-8" standalone="yes"?>
<Relationships xmlns="http://schemas.openxmlformats.org/package/2006/relationships"><Relationship Id="rId2" Type="http://schemas.openxmlformats.org/officeDocument/2006/relationships/image" Target="../media/image124.jpeg"/><Relationship Id="rId1" Type="http://schemas.openxmlformats.org/officeDocument/2006/relationships/slideLayout" Target="../slideLayouts/slideLayout7.xml"/></Relationships>
</file>

<file path=ppt/slides/_rels/slide139.xml.rels><?xml version="1.0" encoding="UTF-8" standalone="yes"?>
<Relationships xmlns="http://schemas.openxmlformats.org/package/2006/relationships"><Relationship Id="rId2" Type="http://schemas.openxmlformats.org/officeDocument/2006/relationships/image" Target="../media/image125.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3.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1.xml.rels><?xml version="1.0" encoding="UTF-8" standalone="yes"?>
<Relationships xmlns="http://schemas.openxmlformats.org/package/2006/relationships"><Relationship Id="rId2" Type="http://schemas.openxmlformats.org/officeDocument/2006/relationships/image" Target="../media/image127.jpeg"/><Relationship Id="rId1" Type="http://schemas.openxmlformats.org/officeDocument/2006/relationships/slideLayout" Target="../slideLayouts/slideLayout7.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8.xml.rels><?xml version="1.0" encoding="UTF-8" standalone="yes"?>
<Relationships xmlns="http://schemas.openxmlformats.org/package/2006/relationships"><Relationship Id="rId2" Type="http://schemas.openxmlformats.org/officeDocument/2006/relationships/image" Target="../media/image128.png"/><Relationship Id="rId1" Type="http://schemas.openxmlformats.org/officeDocument/2006/relationships/slideLayout" Target="../slideLayouts/slideLayout7.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2.xml.rels><?xml version="1.0" encoding="UTF-8" standalone="yes"?>
<Relationships xmlns="http://schemas.openxmlformats.org/package/2006/relationships"><Relationship Id="rId2" Type="http://schemas.openxmlformats.org/officeDocument/2006/relationships/image" Target="../media/image129.png"/><Relationship Id="rId1" Type="http://schemas.openxmlformats.org/officeDocument/2006/relationships/slideLayout" Target="../slideLayouts/slideLayout7.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5.xml.rels><?xml version="1.0" encoding="UTF-8" standalone="yes"?>
<Relationships xmlns="http://schemas.openxmlformats.org/package/2006/relationships"><Relationship Id="rId2" Type="http://schemas.openxmlformats.org/officeDocument/2006/relationships/image" Target="../media/image130.png"/><Relationship Id="rId1" Type="http://schemas.openxmlformats.org/officeDocument/2006/relationships/slideLayout" Target="../slideLayouts/slideLayout7.xml"/></Relationships>
</file>

<file path=ppt/slides/_rels/slide166.xml.rels><?xml version="1.0" encoding="UTF-8" standalone="yes"?>
<Relationships xmlns="http://schemas.openxmlformats.org/package/2006/relationships"><Relationship Id="rId2" Type="http://schemas.openxmlformats.org/officeDocument/2006/relationships/image" Target="../media/image131.jpeg"/><Relationship Id="rId1" Type="http://schemas.openxmlformats.org/officeDocument/2006/relationships/slideLayout" Target="../slideLayouts/slideLayout7.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7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2.xml.rels><?xml version="1.0" encoding="UTF-8" standalone="yes"?>
<Relationships xmlns="http://schemas.openxmlformats.org/package/2006/relationships"><Relationship Id="rId2" Type="http://schemas.openxmlformats.org/officeDocument/2006/relationships/image" Target="../media/image132.png"/><Relationship Id="rId1" Type="http://schemas.openxmlformats.org/officeDocument/2006/relationships/slideLayout" Target="../slideLayouts/slideLayout7.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7.xml.rels><?xml version="1.0" encoding="UTF-8" standalone="yes"?>
<Relationships xmlns="http://schemas.openxmlformats.org/package/2006/relationships"><Relationship Id="rId2" Type="http://schemas.openxmlformats.org/officeDocument/2006/relationships/image" Target="../media/image133.png"/><Relationship Id="rId1" Type="http://schemas.openxmlformats.org/officeDocument/2006/relationships/slideLayout" Target="../slideLayouts/slideLayout7.xml"/></Relationships>
</file>

<file path=ppt/slides/_rels/slide1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0.xml.rels><?xml version="1.0" encoding="UTF-8" standalone="yes"?>
<Relationships xmlns="http://schemas.openxmlformats.org/package/2006/relationships"><Relationship Id="rId3" Type="http://schemas.openxmlformats.org/officeDocument/2006/relationships/image" Target="../media/image135.png"/><Relationship Id="rId2" Type="http://schemas.openxmlformats.org/officeDocument/2006/relationships/image" Target="../media/image134.png"/><Relationship Id="rId1" Type="http://schemas.openxmlformats.org/officeDocument/2006/relationships/slideLayout" Target="../slideLayouts/slideLayout7.xml"/><Relationship Id="rId5" Type="http://schemas.openxmlformats.org/officeDocument/2006/relationships/image" Target="../media/image136.emf"/><Relationship Id="rId4" Type="http://schemas.openxmlformats.org/officeDocument/2006/relationships/customXml" Target="../ink/ink4.xml"/></Relationships>
</file>

<file path=ppt/slides/_rels/slide201.xml.rels><?xml version="1.0" encoding="UTF-8" standalone="yes"?>
<Relationships xmlns="http://schemas.openxmlformats.org/package/2006/relationships"><Relationship Id="rId2" Type="http://schemas.openxmlformats.org/officeDocument/2006/relationships/image" Target="../media/image137.png"/><Relationship Id="rId1" Type="http://schemas.openxmlformats.org/officeDocument/2006/relationships/slideLayout" Target="../slideLayouts/slideLayout7.xml"/></Relationships>
</file>

<file path=ppt/slides/_rels/slide20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3.xml.rels><?xml version="1.0" encoding="UTF-8" standalone="yes"?>
<Relationships xmlns="http://schemas.openxmlformats.org/package/2006/relationships"><Relationship Id="rId2" Type="http://schemas.openxmlformats.org/officeDocument/2006/relationships/image" Target="../media/image138.jpeg"/><Relationship Id="rId1" Type="http://schemas.openxmlformats.org/officeDocument/2006/relationships/slideLayout" Target="../slideLayouts/slideLayout7.xml"/></Relationships>
</file>

<file path=ppt/slides/_rels/slide204.xml.rels><?xml version="1.0" encoding="UTF-8" standalone="yes"?>
<Relationships xmlns="http://schemas.openxmlformats.org/package/2006/relationships"><Relationship Id="rId2" Type="http://schemas.openxmlformats.org/officeDocument/2006/relationships/image" Target="../media/image139.png"/><Relationship Id="rId1" Type="http://schemas.openxmlformats.org/officeDocument/2006/relationships/slideLayout" Target="../slideLayouts/slideLayout7.xml"/></Relationships>
</file>

<file path=ppt/slides/_rels/slide205.xml.rels><?xml version="1.0" encoding="UTF-8" standalone="yes"?>
<Relationships xmlns="http://schemas.openxmlformats.org/package/2006/relationships"><Relationship Id="rId8" Type="http://schemas.openxmlformats.org/officeDocument/2006/relationships/image" Target="../media/image143.emf"/><Relationship Id="rId13" Type="http://schemas.openxmlformats.org/officeDocument/2006/relationships/image" Target="../media/image145.emf"/><Relationship Id="rId3" Type="http://schemas.openxmlformats.org/officeDocument/2006/relationships/customXml" Target="../ink/ink5.xml"/><Relationship Id="rId7" Type="http://schemas.openxmlformats.org/officeDocument/2006/relationships/customXml" Target="../ink/ink7.xml"/><Relationship Id="rId12" Type="http://schemas.openxmlformats.org/officeDocument/2006/relationships/customXml" Target="../ink/ink10.xml"/><Relationship Id="rId2" Type="http://schemas.openxmlformats.org/officeDocument/2006/relationships/image" Target="../media/image140.png"/><Relationship Id="rId1" Type="http://schemas.openxmlformats.org/officeDocument/2006/relationships/slideLayout" Target="../slideLayouts/slideLayout7.xml"/><Relationship Id="rId6" Type="http://schemas.openxmlformats.org/officeDocument/2006/relationships/image" Target="../media/image142.emf"/><Relationship Id="rId11" Type="http://schemas.openxmlformats.org/officeDocument/2006/relationships/customXml" Target="../ink/ink9.xml"/><Relationship Id="rId5" Type="http://schemas.openxmlformats.org/officeDocument/2006/relationships/customXml" Target="../ink/ink6.xml"/><Relationship Id="rId10" Type="http://schemas.openxmlformats.org/officeDocument/2006/relationships/image" Target="../media/image144.emf"/><Relationship Id="rId4" Type="http://schemas.openxmlformats.org/officeDocument/2006/relationships/image" Target="../media/image141.emf"/><Relationship Id="rId9" Type="http://schemas.openxmlformats.org/officeDocument/2006/relationships/customXml" Target="../ink/ink8.xml"/></Relationships>
</file>

<file path=ppt/slides/_rels/slide206.xml.rels><?xml version="1.0" encoding="UTF-8" standalone="yes"?>
<Relationships xmlns="http://schemas.openxmlformats.org/package/2006/relationships"><Relationship Id="rId8" Type="http://schemas.openxmlformats.org/officeDocument/2006/relationships/image" Target="../media/image148.emf"/><Relationship Id="rId13" Type="http://schemas.openxmlformats.org/officeDocument/2006/relationships/customXml" Target="../ink/ink16.xml"/><Relationship Id="rId18" Type="http://schemas.openxmlformats.org/officeDocument/2006/relationships/image" Target="../media/image153.emf"/><Relationship Id="rId3" Type="http://schemas.openxmlformats.org/officeDocument/2006/relationships/customXml" Target="../ink/ink11.xml"/><Relationship Id="rId7" Type="http://schemas.openxmlformats.org/officeDocument/2006/relationships/customXml" Target="../ink/ink13.xml"/><Relationship Id="rId12" Type="http://schemas.openxmlformats.org/officeDocument/2006/relationships/image" Target="../media/image150.emf"/><Relationship Id="rId17" Type="http://schemas.openxmlformats.org/officeDocument/2006/relationships/customXml" Target="../ink/ink18.xml"/><Relationship Id="rId2" Type="http://schemas.openxmlformats.org/officeDocument/2006/relationships/image" Target="../media/image146.png"/><Relationship Id="rId16" Type="http://schemas.openxmlformats.org/officeDocument/2006/relationships/image" Target="../media/image152.emf"/><Relationship Id="rId20" Type="http://schemas.openxmlformats.org/officeDocument/2006/relationships/image" Target="../media/image154.emf"/><Relationship Id="rId1" Type="http://schemas.openxmlformats.org/officeDocument/2006/relationships/slideLayout" Target="../slideLayouts/slideLayout7.xml"/><Relationship Id="rId6" Type="http://schemas.openxmlformats.org/officeDocument/2006/relationships/image" Target="../media/image147.emf"/><Relationship Id="rId11" Type="http://schemas.openxmlformats.org/officeDocument/2006/relationships/customXml" Target="../ink/ink15.xml"/><Relationship Id="rId5" Type="http://schemas.openxmlformats.org/officeDocument/2006/relationships/customXml" Target="../ink/ink12.xml"/><Relationship Id="rId15" Type="http://schemas.openxmlformats.org/officeDocument/2006/relationships/customXml" Target="../ink/ink17.xml"/><Relationship Id="rId10" Type="http://schemas.openxmlformats.org/officeDocument/2006/relationships/image" Target="../media/image149.emf"/><Relationship Id="rId19" Type="http://schemas.openxmlformats.org/officeDocument/2006/relationships/customXml" Target="../ink/ink19.xml"/><Relationship Id="rId4" Type="http://schemas.openxmlformats.org/officeDocument/2006/relationships/image" Target="../media/image141.emf"/><Relationship Id="rId9" Type="http://schemas.openxmlformats.org/officeDocument/2006/relationships/customXml" Target="../ink/ink14.xml"/><Relationship Id="rId14" Type="http://schemas.openxmlformats.org/officeDocument/2006/relationships/image" Target="../media/image151.emf"/></Relationships>
</file>

<file path=ppt/slides/_rels/slide207.xml.rels><?xml version="1.0" encoding="UTF-8" standalone="yes"?>
<Relationships xmlns="http://schemas.openxmlformats.org/package/2006/relationships"><Relationship Id="rId8" Type="http://schemas.openxmlformats.org/officeDocument/2006/relationships/customXml" Target="../ink/ink22.xml"/><Relationship Id="rId3" Type="http://schemas.openxmlformats.org/officeDocument/2006/relationships/image" Target="../media/image156.png"/><Relationship Id="rId7" Type="http://schemas.openxmlformats.org/officeDocument/2006/relationships/image" Target="../media/image158.emf"/><Relationship Id="rId2" Type="http://schemas.openxmlformats.org/officeDocument/2006/relationships/image" Target="../media/image155.png"/><Relationship Id="rId1" Type="http://schemas.openxmlformats.org/officeDocument/2006/relationships/slideLayout" Target="../slideLayouts/slideLayout7.xml"/><Relationship Id="rId6" Type="http://schemas.openxmlformats.org/officeDocument/2006/relationships/customXml" Target="../ink/ink21.xml"/><Relationship Id="rId11" Type="http://schemas.openxmlformats.org/officeDocument/2006/relationships/image" Target="../media/image160.emf"/><Relationship Id="rId5" Type="http://schemas.openxmlformats.org/officeDocument/2006/relationships/image" Target="../media/image157.emf"/><Relationship Id="rId10" Type="http://schemas.openxmlformats.org/officeDocument/2006/relationships/customXml" Target="../ink/ink23.xml"/><Relationship Id="rId4" Type="http://schemas.openxmlformats.org/officeDocument/2006/relationships/customXml" Target="../ink/ink20.xml"/><Relationship Id="rId9" Type="http://schemas.openxmlformats.org/officeDocument/2006/relationships/image" Target="../media/image159.emf"/></Relationships>
</file>

<file path=ppt/slides/_rels/slide208.xml.rels><?xml version="1.0" encoding="UTF-8" standalone="yes"?>
<Relationships xmlns="http://schemas.openxmlformats.org/package/2006/relationships"><Relationship Id="rId2" Type="http://schemas.openxmlformats.org/officeDocument/2006/relationships/image" Target="../media/image161.png"/><Relationship Id="rId1" Type="http://schemas.openxmlformats.org/officeDocument/2006/relationships/slideLayout" Target="../slideLayouts/slideLayout7.xml"/></Relationships>
</file>

<file path=ppt/slides/_rels/slide209.xml.rels><?xml version="1.0" encoding="UTF-8" standalone="yes"?>
<Relationships xmlns="http://schemas.openxmlformats.org/package/2006/relationships"><Relationship Id="rId2" Type="http://schemas.openxmlformats.org/officeDocument/2006/relationships/image" Target="../media/image162.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10.xml.rels><?xml version="1.0" encoding="UTF-8" standalone="yes"?>
<Relationships xmlns="http://schemas.openxmlformats.org/package/2006/relationships"><Relationship Id="rId2" Type="http://schemas.openxmlformats.org/officeDocument/2006/relationships/image" Target="../media/image163.png"/><Relationship Id="rId1" Type="http://schemas.openxmlformats.org/officeDocument/2006/relationships/slideLayout" Target="../slideLayouts/slideLayout7.xml"/></Relationships>
</file>

<file path=ppt/slides/_rels/slide211.xml.rels><?xml version="1.0" encoding="UTF-8" standalone="yes"?>
<Relationships xmlns="http://schemas.openxmlformats.org/package/2006/relationships"><Relationship Id="rId2" Type="http://schemas.openxmlformats.org/officeDocument/2006/relationships/image" Target="../media/image164.png"/><Relationship Id="rId1" Type="http://schemas.openxmlformats.org/officeDocument/2006/relationships/slideLayout" Target="../slideLayouts/slideLayout7.xml"/></Relationships>
</file>

<file path=ppt/slides/_rels/slide212.xml.rels><?xml version="1.0" encoding="UTF-8" standalone="yes"?>
<Relationships xmlns="http://schemas.openxmlformats.org/package/2006/relationships"><Relationship Id="rId3" Type="http://schemas.openxmlformats.org/officeDocument/2006/relationships/image" Target="../media/image166.jpeg"/><Relationship Id="rId2" Type="http://schemas.openxmlformats.org/officeDocument/2006/relationships/image" Target="../media/image165.jpeg"/><Relationship Id="rId1" Type="http://schemas.openxmlformats.org/officeDocument/2006/relationships/slideLayout" Target="../slideLayouts/slideLayout7.xml"/><Relationship Id="rId4" Type="http://schemas.openxmlformats.org/officeDocument/2006/relationships/image" Target="../media/image167.jpeg"/></Relationships>
</file>

<file path=ppt/slides/_rels/slide213.xml.rels><?xml version="1.0" encoding="UTF-8" standalone="yes"?>
<Relationships xmlns="http://schemas.openxmlformats.org/package/2006/relationships"><Relationship Id="rId3" Type="http://schemas.openxmlformats.org/officeDocument/2006/relationships/image" Target="../media/image169.png"/><Relationship Id="rId2" Type="http://schemas.openxmlformats.org/officeDocument/2006/relationships/image" Target="../media/image168.png"/><Relationship Id="rId1" Type="http://schemas.openxmlformats.org/officeDocument/2006/relationships/slideLayout" Target="../slideLayouts/slideLayout7.xml"/></Relationships>
</file>

<file path=ppt/slides/_rels/slide214.xml.rels><?xml version="1.0" encoding="UTF-8" standalone="yes"?>
<Relationships xmlns="http://schemas.openxmlformats.org/package/2006/relationships"><Relationship Id="rId2" Type="http://schemas.openxmlformats.org/officeDocument/2006/relationships/image" Target="../media/image170.png"/><Relationship Id="rId1" Type="http://schemas.openxmlformats.org/officeDocument/2006/relationships/slideLayout" Target="../slideLayouts/slideLayout7.xml"/></Relationships>
</file>

<file path=ppt/slides/_rels/slide215.xml.rels><?xml version="1.0" encoding="UTF-8" standalone="yes"?>
<Relationships xmlns="http://schemas.openxmlformats.org/package/2006/relationships"><Relationship Id="rId2" Type="http://schemas.openxmlformats.org/officeDocument/2006/relationships/image" Target="../media/image171.png"/><Relationship Id="rId1" Type="http://schemas.openxmlformats.org/officeDocument/2006/relationships/slideLayout" Target="../slideLayouts/slideLayout7.xml"/></Relationships>
</file>

<file path=ppt/slides/_rels/slide216.xml.rels><?xml version="1.0" encoding="UTF-8" standalone="yes"?>
<Relationships xmlns="http://schemas.openxmlformats.org/package/2006/relationships"><Relationship Id="rId2" Type="http://schemas.openxmlformats.org/officeDocument/2006/relationships/image" Target="../media/image172.png"/><Relationship Id="rId1" Type="http://schemas.openxmlformats.org/officeDocument/2006/relationships/slideLayout" Target="../slideLayouts/slideLayout7.xml"/></Relationships>
</file>

<file path=ppt/slides/_rels/slide217.xml.rels><?xml version="1.0" encoding="UTF-8" standalone="yes"?>
<Relationships xmlns="http://schemas.openxmlformats.org/package/2006/relationships"><Relationship Id="rId3" Type="http://schemas.openxmlformats.org/officeDocument/2006/relationships/image" Target="../media/image174.png"/><Relationship Id="rId2" Type="http://schemas.openxmlformats.org/officeDocument/2006/relationships/image" Target="../media/image173.png"/><Relationship Id="rId1" Type="http://schemas.openxmlformats.org/officeDocument/2006/relationships/slideLayout" Target="../slideLayouts/slideLayout7.xml"/></Relationships>
</file>

<file path=ppt/slides/_rels/slide218.xml.rels><?xml version="1.0" encoding="UTF-8" standalone="yes"?>
<Relationships xmlns="http://schemas.openxmlformats.org/package/2006/relationships"><Relationship Id="rId2" Type="http://schemas.openxmlformats.org/officeDocument/2006/relationships/image" Target="../media/image175.png"/><Relationship Id="rId1" Type="http://schemas.openxmlformats.org/officeDocument/2006/relationships/slideLayout" Target="../slideLayouts/slideLayout7.xml"/></Relationships>
</file>

<file path=ppt/slides/_rels/slide219.xml.rels><?xml version="1.0" encoding="UTF-8" standalone="yes"?>
<Relationships xmlns="http://schemas.openxmlformats.org/package/2006/relationships"><Relationship Id="rId2" Type="http://schemas.openxmlformats.org/officeDocument/2006/relationships/image" Target="../media/image176.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220.xml.rels><?xml version="1.0" encoding="UTF-8" standalone="yes"?>
<Relationships xmlns="http://schemas.openxmlformats.org/package/2006/relationships"><Relationship Id="rId2" Type="http://schemas.openxmlformats.org/officeDocument/2006/relationships/image" Target="../media/image177.png"/><Relationship Id="rId1" Type="http://schemas.openxmlformats.org/officeDocument/2006/relationships/slideLayout" Target="../slideLayouts/slideLayout7.xml"/></Relationships>
</file>

<file path=ppt/slides/_rels/slide221.xml.rels><?xml version="1.0" encoding="UTF-8" standalone="yes"?>
<Relationships xmlns="http://schemas.openxmlformats.org/package/2006/relationships"><Relationship Id="rId2" Type="http://schemas.openxmlformats.org/officeDocument/2006/relationships/image" Target="../media/image178.png"/><Relationship Id="rId1" Type="http://schemas.openxmlformats.org/officeDocument/2006/relationships/slideLayout" Target="../slideLayouts/slideLayout7.xml"/></Relationships>
</file>

<file path=ppt/slides/_rels/slide222.xml.rels><?xml version="1.0" encoding="UTF-8" standalone="yes"?>
<Relationships xmlns="http://schemas.openxmlformats.org/package/2006/relationships"><Relationship Id="rId2" Type="http://schemas.openxmlformats.org/officeDocument/2006/relationships/image" Target="../media/image179.png"/><Relationship Id="rId1" Type="http://schemas.openxmlformats.org/officeDocument/2006/relationships/slideLayout" Target="../slideLayouts/slideLayout7.xml"/></Relationships>
</file>

<file path=ppt/slides/_rels/slide223.xml.rels><?xml version="1.0" encoding="UTF-8" standalone="yes"?>
<Relationships xmlns="http://schemas.openxmlformats.org/package/2006/relationships"><Relationship Id="rId3" Type="http://schemas.openxmlformats.org/officeDocument/2006/relationships/image" Target="../media/image181.png"/><Relationship Id="rId2" Type="http://schemas.openxmlformats.org/officeDocument/2006/relationships/image" Target="../media/image180.png"/><Relationship Id="rId1" Type="http://schemas.openxmlformats.org/officeDocument/2006/relationships/slideLayout" Target="../slideLayouts/slideLayout7.xml"/></Relationships>
</file>

<file path=ppt/slides/_rels/slide224.xml.rels><?xml version="1.0" encoding="UTF-8" standalone="yes"?>
<Relationships xmlns="http://schemas.openxmlformats.org/package/2006/relationships"><Relationship Id="rId2" Type="http://schemas.openxmlformats.org/officeDocument/2006/relationships/image" Target="../media/image182.png"/><Relationship Id="rId1" Type="http://schemas.openxmlformats.org/officeDocument/2006/relationships/slideLayout" Target="../slideLayouts/slideLayout7.xml"/></Relationships>
</file>

<file path=ppt/slides/_rels/slide225.xml.rels><?xml version="1.0" encoding="UTF-8" standalone="yes"?>
<Relationships xmlns="http://schemas.openxmlformats.org/package/2006/relationships"><Relationship Id="rId3" Type="http://schemas.openxmlformats.org/officeDocument/2006/relationships/image" Target="../media/image184.png"/><Relationship Id="rId2" Type="http://schemas.openxmlformats.org/officeDocument/2006/relationships/image" Target="../media/image183.png"/><Relationship Id="rId1" Type="http://schemas.openxmlformats.org/officeDocument/2006/relationships/slideLayout" Target="../slideLayouts/slideLayout7.xml"/></Relationships>
</file>

<file path=ppt/slides/_rels/slide226.xml.rels><?xml version="1.0" encoding="UTF-8" standalone="yes"?>
<Relationships xmlns="http://schemas.openxmlformats.org/package/2006/relationships"><Relationship Id="rId3" Type="http://schemas.openxmlformats.org/officeDocument/2006/relationships/image" Target="../media/image186.png"/><Relationship Id="rId7" Type="http://schemas.openxmlformats.org/officeDocument/2006/relationships/image" Target="../media/image188.emf"/><Relationship Id="rId2" Type="http://schemas.openxmlformats.org/officeDocument/2006/relationships/image" Target="../media/image185.png"/><Relationship Id="rId1" Type="http://schemas.openxmlformats.org/officeDocument/2006/relationships/slideLayout" Target="../slideLayouts/slideLayout7.xml"/><Relationship Id="rId6" Type="http://schemas.openxmlformats.org/officeDocument/2006/relationships/customXml" Target="../ink/ink25.xml"/><Relationship Id="rId5" Type="http://schemas.openxmlformats.org/officeDocument/2006/relationships/image" Target="../media/image187.emf"/><Relationship Id="rId4" Type="http://schemas.openxmlformats.org/officeDocument/2006/relationships/customXml" Target="../ink/ink24.xml"/></Relationships>
</file>

<file path=ppt/slides/_rels/slide227.xml.rels><?xml version="1.0" encoding="UTF-8" standalone="yes"?>
<Relationships xmlns="http://schemas.openxmlformats.org/package/2006/relationships"><Relationship Id="rId2" Type="http://schemas.openxmlformats.org/officeDocument/2006/relationships/image" Target="../media/image189.png"/><Relationship Id="rId1" Type="http://schemas.openxmlformats.org/officeDocument/2006/relationships/slideLayout" Target="../slideLayouts/slideLayout7.xml"/></Relationships>
</file>

<file path=ppt/slides/_rels/slide228.xml.rels><?xml version="1.0" encoding="UTF-8" standalone="yes"?>
<Relationships xmlns="http://schemas.openxmlformats.org/package/2006/relationships"><Relationship Id="rId3" Type="http://schemas.openxmlformats.org/officeDocument/2006/relationships/customXml" Target="../ink/ink26.xml"/><Relationship Id="rId2" Type="http://schemas.openxmlformats.org/officeDocument/2006/relationships/image" Target="../media/image190.png"/><Relationship Id="rId1" Type="http://schemas.openxmlformats.org/officeDocument/2006/relationships/slideLayout" Target="../slideLayouts/slideLayout7.xml"/><Relationship Id="rId6" Type="http://schemas.openxmlformats.org/officeDocument/2006/relationships/image" Target="../media/image192.emf"/><Relationship Id="rId5" Type="http://schemas.openxmlformats.org/officeDocument/2006/relationships/customXml" Target="../ink/ink27.xml"/><Relationship Id="rId4" Type="http://schemas.openxmlformats.org/officeDocument/2006/relationships/image" Target="../media/image191.emf"/></Relationships>
</file>

<file path=ppt/slides/_rels/slide229.xml.rels><?xml version="1.0" encoding="UTF-8" standalone="yes"?>
<Relationships xmlns="http://schemas.openxmlformats.org/package/2006/relationships"><Relationship Id="rId2" Type="http://schemas.openxmlformats.org/officeDocument/2006/relationships/image" Target="../media/image19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30.xml.rels><?xml version="1.0" encoding="UTF-8" standalone="yes"?>
<Relationships xmlns="http://schemas.openxmlformats.org/package/2006/relationships"><Relationship Id="rId2" Type="http://schemas.openxmlformats.org/officeDocument/2006/relationships/image" Target="../media/image194.png"/><Relationship Id="rId1" Type="http://schemas.openxmlformats.org/officeDocument/2006/relationships/slideLayout" Target="../slideLayouts/slideLayout7.xml"/></Relationships>
</file>

<file path=ppt/slides/_rels/slide231.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232.xml.rels><?xml version="1.0" encoding="UTF-8" standalone="yes"?>
<Relationships xmlns="http://schemas.openxmlformats.org/package/2006/relationships"><Relationship Id="rId2" Type="http://schemas.openxmlformats.org/officeDocument/2006/relationships/image" Target="../media/image195.png"/><Relationship Id="rId1" Type="http://schemas.openxmlformats.org/officeDocument/2006/relationships/slideLayout" Target="../slideLayouts/slideLayout7.xml"/></Relationships>
</file>

<file path=ppt/slides/_rels/slide233.xml.rels><?xml version="1.0" encoding="UTF-8" standalone="yes"?>
<Relationships xmlns="http://schemas.openxmlformats.org/package/2006/relationships"><Relationship Id="rId2" Type="http://schemas.openxmlformats.org/officeDocument/2006/relationships/image" Target="../media/image196.png"/><Relationship Id="rId1" Type="http://schemas.openxmlformats.org/officeDocument/2006/relationships/slideLayout" Target="../slideLayouts/slideLayout7.xml"/></Relationships>
</file>

<file path=ppt/slides/_rels/slide234.xml.rels><?xml version="1.0" encoding="UTF-8" standalone="yes"?>
<Relationships xmlns="http://schemas.openxmlformats.org/package/2006/relationships"><Relationship Id="rId3" Type="http://schemas.openxmlformats.org/officeDocument/2006/relationships/image" Target="../media/image198.png"/><Relationship Id="rId2" Type="http://schemas.openxmlformats.org/officeDocument/2006/relationships/image" Target="../media/image197.png"/><Relationship Id="rId1" Type="http://schemas.openxmlformats.org/officeDocument/2006/relationships/slideLayout" Target="../slideLayouts/slideLayout7.xml"/></Relationships>
</file>

<file path=ppt/slides/_rels/slide235.xml.rels><?xml version="1.0" encoding="UTF-8" standalone="yes"?>
<Relationships xmlns="http://schemas.openxmlformats.org/package/2006/relationships"><Relationship Id="rId3" Type="http://schemas.openxmlformats.org/officeDocument/2006/relationships/customXml" Target="../ink/ink28.xml"/><Relationship Id="rId2" Type="http://schemas.openxmlformats.org/officeDocument/2006/relationships/image" Target="../media/image199.png"/><Relationship Id="rId1" Type="http://schemas.openxmlformats.org/officeDocument/2006/relationships/slideLayout" Target="../slideLayouts/slideLayout7.xml"/><Relationship Id="rId6" Type="http://schemas.openxmlformats.org/officeDocument/2006/relationships/image" Target="../media/image201.emf"/><Relationship Id="rId5" Type="http://schemas.openxmlformats.org/officeDocument/2006/relationships/customXml" Target="../ink/ink29.xml"/><Relationship Id="rId4" Type="http://schemas.openxmlformats.org/officeDocument/2006/relationships/image" Target="../media/image200.emf"/></Relationships>
</file>

<file path=ppt/slides/_rels/slide236.xml.rels><?xml version="1.0" encoding="UTF-8" standalone="yes"?>
<Relationships xmlns="http://schemas.openxmlformats.org/package/2006/relationships"><Relationship Id="rId3" Type="http://schemas.openxmlformats.org/officeDocument/2006/relationships/image" Target="../media/image203.png"/><Relationship Id="rId2" Type="http://schemas.openxmlformats.org/officeDocument/2006/relationships/image" Target="../media/image202.png"/><Relationship Id="rId1" Type="http://schemas.openxmlformats.org/officeDocument/2006/relationships/slideLayout" Target="../slideLayouts/slideLayout7.xml"/></Relationships>
</file>

<file path=ppt/slides/_rels/slide237.xml.rels><?xml version="1.0" encoding="UTF-8" standalone="yes"?>
<Relationships xmlns="http://schemas.openxmlformats.org/package/2006/relationships"><Relationship Id="rId3" Type="http://schemas.openxmlformats.org/officeDocument/2006/relationships/image" Target="../media/image205.png"/><Relationship Id="rId2" Type="http://schemas.openxmlformats.org/officeDocument/2006/relationships/image" Target="../media/image204.png"/><Relationship Id="rId1" Type="http://schemas.openxmlformats.org/officeDocument/2006/relationships/slideLayout" Target="../slideLayouts/slideLayout7.xml"/></Relationships>
</file>

<file path=ppt/slides/_rels/slide238.xml.rels><?xml version="1.0" encoding="UTF-8" standalone="yes"?>
<Relationships xmlns="http://schemas.openxmlformats.org/package/2006/relationships"><Relationship Id="rId3" Type="http://schemas.openxmlformats.org/officeDocument/2006/relationships/image" Target="../media/image207.png"/><Relationship Id="rId2" Type="http://schemas.openxmlformats.org/officeDocument/2006/relationships/image" Target="../media/image206.png"/><Relationship Id="rId1" Type="http://schemas.openxmlformats.org/officeDocument/2006/relationships/slideLayout" Target="../slideLayouts/slideLayout7.xml"/></Relationships>
</file>

<file path=ppt/slides/_rels/slide239.xml.rels><?xml version="1.0" encoding="UTF-8" standalone="yes"?>
<Relationships xmlns="http://schemas.openxmlformats.org/package/2006/relationships"><Relationship Id="rId2" Type="http://schemas.openxmlformats.org/officeDocument/2006/relationships/image" Target="../media/image208.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40.xml.rels><?xml version="1.0" encoding="UTF-8" standalone="yes"?>
<Relationships xmlns="http://schemas.openxmlformats.org/package/2006/relationships"><Relationship Id="rId2" Type="http://schemas.openxmlformats.org/officeDocument/2006/relationships/image" Target="../media/image209.png"/><Relationship Id="rId1" Type="http://schemas.openxmlformats.org/officeDocument/2006/relationships/slideLayout" Target="../slideLayouts/slideLayout7.xml"/></Relationships>
</file>

<file path=ppt/slides/_rels/slide241.xml.rels><?xml version="1.0" encoding="UTF-8" standalone="yes"?>
<Relationships xmlns="http://schemas.openxmlformats.org/package/2006/relationships"><Relationship Id="rId2" Type="http://schemas.openxmlformats.org/officeDocument/2006/relationships/image" Target="../media/image210.png"/><Relationship Id="rId1" Type="http://schemas.openxmlformats.org/officeDocument/2006/relationships/slideLayout" Target="../slideLayouts/slideLayout7.xml"/></Relationships>
</file>

<file path=ppt/slides/_rels/slide242.xml.rels><?xml version="1.0" encoding="UTF-8" standalone="yes"?>
<Relationships xmlns="http://schemas.openxmlformats.org/package/2006/relationships"><Relationship Id="rId2" Type="http://schemas.openxmlformats.org/officeDocument/2006/relationships/image" Target="../media/image211.png"/><Relationship Id="rId1" Type="http://schemas.openxmlformats.org/officeDocument/2006/relationships/slideLayout" Target="../slideLayouts/slideLayout7.xml"/></Relationships>
</file>

<file path=ppt/slides/_rels/slide243.xml.rels><?xml version="1.0" encoding="UTF-8" standalone="yes"?>
<Relationships xmlns="http://schemas.openxmlformats.org/package/2006/relationships"><Relationship Id="rId2" Type="http://schemas.openxmlformats.org/officeDocument/2006/relationships/image" Target="../media/image212.png"/><Relationship Id="rId1" Type="http://schemas.openxmlformats.org/officeDocument/2006/relationships/slideLayout" Target="../slideLayouts/slideLayout7.xml"/></Relationships>
</file>

<file path=ppt/slides/_rels/slide244.xml.rels><?xml version="1.0" encoding="UTF-8" standalone="yes"?>
<Relationships xmlns="http://schemas.openxmlformats.org/package/2006/relationships"><Relationship Id="rId2" Type="http://schemas.openxmlformats.org/officeDocument/2006/relationships/image" Target="../media/image213.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oleObject" Target="../embeddings/oleObject1.bin"/><Relationship Id="rId7" Type="http://schemas.openxmlformats.org/officeDocument/2006/relationships/image" Target="../media/image21.wmf"/><Relationship Id="rId12" Type="http://schemas.openxmlformats.org/officeDocument/2006/relationships/image" Target="../media/image26.emf"/><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image" Target="../media/image20.wmf"/><Relationship Id="rId11" Type="http://schemas.openxmlformats.org/officeDocument/2006/relationships/image" Target="../media/image25.wmf"/><Relationship Id="rId5" Type="http://schemas.openxmlformats.org/officeDocument/2006/relationships/oleObject" Target="../embeddings/oleObject2.bin"/><Relationship Id="rId10" Type="http://schemas.openxmlformats.org/officeDocument/2006/relationships/image" Target="../media/image24.wmf"/><Relationship Id="rId4" Type="http://schemas.openxmlformats.org/officeDocument/2006/relationships/image" Target="../media/image19.wmf"/><Relationship Id="rId9" Type="http://schemas.openxmlformats.org/officeDocument/2006/relationships/image" Target="../media/image23.wmf"/></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3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29.jpe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de.wikipedia.org/wiki/Bild:Inulin.jpg" TargetMode="External"/><Relationship Id="rId1" Type="http://schemas.openxmlformats.org/officeDocument/2006/relationships/slideLayout" Target="../slideLayouts/slideLayout7.xml"/><Relationship Id="rId4" Type="http://schemas.openxmlformats.org/officeDocument/2006/relationships/image" Target="../media/image2.jpeg"/></Relationships>
</file>

<file path=ppt/slides/_rels/slide3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1.png"/><Relationship Id="rId1" Type="http://schemas.openxmlformats.org/officeDocument/2006/relationships/slideLayout" Target="../slideLayouts/slideLayout7.xml"/><Relationship Id="rId4" Type="http://schemas.openxmlformats.org/officeDocument/2006/relationships/image" Target="../media/image32.png"/></Relationships>
</file>

<file path=ppt/slides/_rels/slide36.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37.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39.gi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4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0.emf"/><Relationship Id="rId1" Type="http://schemas.openxmlformats.org/officeDocument/2006/relationships/slideLayout" Target="../slideLayouts/slideLayout2.xml"/><Relationship Id="rId5" Type="http://schemas.openxmlformats.org/officeDocument/2006/relationships/image" Target="../media/image42.png"/><Relationship Id="rId4" Type="http://schemas.openxmlformats.org/officeDocument/2006/relationships/image" Target="../media/image41.png"/></Relationships>
</file>

<file path=ppt/slides/_rels/slide46.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8" Type="http://schemas.openxmlformats.org/officeDocument/2006/relationships/image" Target="../media/image50.jpeg"/><Relationship Id="rId3" Type="http://schemas.openxmlformats.org/officeDocument/2006/relationships/image" Target="../media/image45.jpeg"/><Relationship Id="rId7" Type="http://schemas.openxmlformats.org/officeDocument/2006/relationships/image" Target="../media/image49.png"/><Relationship Id="rId2" Type="http://schemas.openxmlformats.org/officeDocument/2006/relationships/image" Target="../media/image44.jpeg"/><Relationship Id="rId1" Type="http://schemas.openxmlformats.org/officeDocument/2006/relationships/slideLayout" Target="../slideLayouts/slideLayout7.xml"/><Relationship Id="rId6" Type="http://schemas.openxmlformats.org/officeDocument/2006/relationships/image" Target="../media/image48.png"/><Relationship Id="rId5" Type="http://schemas.openxmlformats.org/officeDocument/2006/relationships/image" Target="../media/image47.png"/><Relationship Id="rId10" Type="http://schemas.openxmlformats.org/officeDocument/2006/relationships/image" Target="../media/image52.png"/><Relationship Id="rId4" Type="http://schemas.openxmlformats.org/officeDocument/2006/relationships/image" Target="../media/image46.png"/><Relationship Id="rId9" Type="http://schemas.openxmlformats.org/officeDocument/2006/relationships/image" Target="../media/image5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jpeg"/><Relationship Id="rId3" Type="http://schemas.openxmlformats.org/officeDocument/2006/relationships/image" Target="../media/image54.png"/><Relationship Id="rId7" Type="http://schemas.openxmlformats.org/officeDocument/2006/relationships/image" Target="../media/image58.jpeg"/><Relationship Id="rId12" Type="http://schemas.openxmlformats.org/officeDocument/2006/relationships/image" Target="../media/image63.jpeg"/><Relationship Id="rId2" Type="http://schemas.openxmlformats.org/officeDocument/2006/relationships/image" Target="../media/image53.png"/><Relationship Id="rId1" Type="http://schemas.openxmlformats.org/officeDocument/2006/relationships/slideLayout" Target="../slideLayouts/slideLayout2.xml"/><Relationship Id="rId6" Type="http://schemas.openxmlformats.org/officeDocument/2006/relationships/image" Target="../media/image57.jpeg"/><Relationship Id="rId11" Type="http://schemas.openxmlformats.org/officeDocument/2006/relationships/image" Target="../media/image62.png"/><Relationship Id="rId5" Type="http://schemas.openxmlformats.org/officeDocument/2006/relationships/image" Target="../media/image56.jpeg"/><Relationship Id="rId10" Type="http://schemas.openxmlformats.org/officeDocument/2006/relationships/image" Target="../media/image61.png"/><Relationship Id="rId4" Type="http://schemas.openxmlformats.org/officeDocument/2006/relationships/image" Target="../media/image55.png"/><Relationship Id="rId9" Type="http://schemas.openxmlformats.org/officeDocument/2006/relationships/image" Target="../media/image60.jpeg"/><Relationship Id="rId14" Type="http://schemas.openxmlformats.org/officeDocument/2006/relationships/image" Target="../media/image65.png"/></Relationships>
</file>

<file path=ppt/slides/_rels/slide51.xml.rels><?xml version="1.0" encoding="UTF-8" standalone="yes"?>
<Relationships xmlns="http://schemas.openxmlformats.org/package/2006/relationships"><Relationship Id="rId2" Type="http://schemas.openxmlformats.org/officeDocument/2006/relationships/image" Target="../media/image66.jpe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67.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emf"/><Relationship Id="rId1" Type="http://schemas.openxmlformats.org/officeDocument/2006/relationships/slideLayout" Target="../slideLayouts/slideLayout7.xml"/><Relationship Id="rId4" Type="http://schemas.openxmlformats.org/officeDocument/2006/relationships/image" Target="../media/image70.png"/></Relationships>
</file>

<file path=ppt/slides/_rels/slide55.xml.rels><?xml version="1.0" encoding="UTF-8" standalone="yes"?>
<Relationships xmlns="http://schemas.openxmlformats.org/package/2006/relationships"><Relationship Id="rId2" Type="http://schemas.openxmlformats.org/officeDocument/2006/relationships/image" Target="../media/image71.gif"/><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73.jpeg"/><Relationship Id="rId2" Type="http://schemas.openxmlformats.org/officeDocument/2006/relationships/image" Target="../media/image72.png"/><Relationship Id="rId1" Type="http://schemas.openxmlformats.org/officeDocument/2006/relationships/slideLayout" Target="../slideLayouts/slideLayout7.xml"/><Relationship Id="rId5" Type="http://schemas.openxmlformats.org/officeDocument/2006/relationships/image" Target="http://www.rothamsted.ac.uk/notebook/courses/guide/images/dnast.gif" TargetMode="External"/><Relationship Id="rId4" Type="http://schemas.openxmlformats.org/officeDocument/2006/relationships/image" Target="../media/image74.png"/></Relationships>
</file>

<file path=ppt/slides/_rels/slide57.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image" Target="../media/image75.png"/><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4.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png"/><Relationship Id="rId1" Type="http://schemas.openxmlformats.org/officeDocument/2006/relationships/slideLayout" Target="../slideLayouts/slideLayout7.xml"/><Relationship Id="rId4" Type="http://schemas.openxmlformats.org/officeDocument/2006/relationships/image" Target="../media/image79.jpeg"/></Relationships>
</file>

<file path=ppt/slides/_rels/slide65.xml.rels><?xml version="1.0" encoding="UTF-8" standalone="yes"?>
<Relationships xmlns="http://schemas.openxmlformats.org/package/2006/relationships"><Relationship Id="rId2" Type="http://schemas.openxmlformats.org/officeDocument/2006/relationships/image" Target="../media/image80.png"/><Relationship Id="rId1" Type="http://schemas.openxmlformats.org/officeDocument/2006/relationships/slideLayout" Target="../slideLayouts/slideLayout7.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1.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0.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7.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3" Type="http://schemas.openxmlformats.org/officeDocument/2006/relationships/image" Target="../media/image84.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5.xml.rels><?xml version="1.0" encoding="UTF-8" standalone="yes"?>
<Relationships xmlns="http://schemas.openxmlformats.org/package/2006/relationships"><Relationship Id="rId2" Type="http://schemas.openxmlformats.org/officeDocument/2006/relationships/image" Target="../media/image85.png"/><Relationship Id="rId1" Type="http://schemas.openxmlformats.org/officeDocument/2006/relationships/slideLayout" Target="../slideLayouts/slideLayout7.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2.xml.rels><?xml version="1.0" encoding="UTF-8" standalone="yes"?>
<Relationships xmlns="http://schemas.openxmlformats.org/package/2006/relationships"><Relationship Id="rId3" Type="http://schemas.openxmlformats.org/officeDocument/2006/relationships/image" Target="../media/image87.jpeg"/><Relationship Id="rId2" Type="http://schemas.openxmlformats.org/officeDocument/2006/relationships/image" Target="../media/image86.jpeg"/><Relationship Id="rId1" Type="http://schemas.openxmlformats.org/officeDocument/2006/relationships/slideLayout" Target="../slideLayouts/slideLayout7.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4.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95.xml.rels><?xml version="1.0" encoding="UTF-8" standalone="yes"?>
<Relationships xmlns="http://schemas.openxmlformats.org/package/2006/relationships"><Relationship Id="rId2" Type="http://schemas.openxmlformats.org/officeDocument/2006/relationships/image" Target="../media/image89.jpeg"/><Relationship Id="rId1" Type="http://schemas.openxmlformats.org/officeDocument/2006/relationships/slideLayout" Target="../slideLayouts/slideLayout7.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0.png"/><Relationship Id="rId1" Type="http://schemas.openxmlformats.org/officeDocument/2006/relationships/slideLayout" Target="../slideLayouts/slideLayout7.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0" name="WordArt 4" descr="Paper bag"/>
          <p:cNvSpPr>
            <a:spLocks noChangeArrowheads="1" noChangeShapeType="1" noTextEdit="1"/>
          </p:cNvSpPr>
          <p:nvPr/>
        </p:nvSpPr>
        <p:spPr bwMode="auto">
          <a:xfrm>
            <a:off x="2286000" y="1066800"/>
            <a:ext cx="3914775" cy="1047750"/>
          </a:xfrm>
          <a:prstGeom prst="rect">
            <a:avLst/>
          </a:prstGeom>
        </p:spPr>
        <p:txBody>
          <a:bodyPr wrap="none" fromWordArt="1">
            <a:prstTxWarp prst="textPlain">
              <a:avLst>
                <a:gd name="adj" fmla="val 50000"/>
              </a:avLst>
            </a:prstTxWarp>
          </a:bodyPr>
          <a:lstStyle/>
          <a:p>
            <a:pPr algn="ctr" rtl="0">
              <a:defRPr/>
            </a:pPr>
            <a:r>
              <a:rPr lang="en-US" sz="3600" b="1"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Cell biology </a:t>
            </a:r>
            <a:r>
              <a:rPr lang="ar-SA" sz="3600" b="1"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rPr>
              <a:t>علم الخلية</a:t>
            </a:r>
            <a:endParaRPr lang="en-US" sz="3600" b="1"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80000"/>
                  </a:srgbClr>
                </a:outerShdw>
              </a:effectLst>
              <a:latin typeface="Times New Roman"/>
              <a:cs typeface="Times New Roman"/>
            </a:endParaRPr>
          </a:p>
        </p:txBody>
      </p:sp>
      <p:sp>
        <p:nvSpPr>
          <p:cNvPr id="5123" name="WordArt 6" descr="Paper bag"/>
          <p:cNvSpPr>
            <a:spLocks noChangeArrowheads="1" noChangeShapeType="1" noTextEdit="1"/>
          </p:cNvSpPr>
          <p:nvPr/>
        </p:nvSpPr>
        <p:spPr bwMode="auto">
          <a:xfrm>
            <a:off x="3048000" y="4962525"/>
            <a:ext cx="3228975" cy="523875"/>
          </a:xfrm>
          <a:prstGeom prst="rect">
            <a:avLst/>
          </a:prstGeom>
        </p:spPr>
        <p:txBody>
          <a:bodyPr wrap="none" fromWordArt="1">
            <a:prstTxWarp prst="textPlain">
              <a:avLst>
                <a:gd name="adj" fmla="val 50000"/>
              </a:avLst>
            </a:prstTxWarp>
          </a:bodyPr>
          <a:lstStyle/>
          <a:p>
            <a:pPr algn="ctr" rtl="0"/>
            <a:endParaRPr lang="en-US" sz="3600" b="1"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Times New Roman"/>
              <a:cs typeface="Times New Roman"/>
            </a:endParaRPr>
          </a:p>
        </p:txBody>
      </p:sp>
      <p:pic>
        <p:nvPicPr>
          <p:cNvPr id="5124" name="Picture 10" descr="ga1animation"/>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2486025"/>
            <a:ext cx="6858000" cy="2390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5" name="TextBox 4"/>
          <p:cNvSpPr txBox="1">
            <a:spLocks noChangeArrowheads="1"/>
          </p:cNvSpPr>
          <p:nvPr/>
        </p:nvSpPr>
        <p:spPr bwMode="auto">
          <a:xfrm>
            <a:off x="2676525" y="4800600"/>
            <a:ext cx="3222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en-US" b="1"/>
              <a:t>Dr. Elham Sharief Dawood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2" name="WordArt 4" descr="Paper bag"/>
          <p:cNvSpPr>
            <a:spLocks noChangeArrowheads="1" noChangeShapeType="1" noTextEdit="1"/>
          </p:cNvSpPr>
          <p:nvPr/>
        </p:nvSpPr>
        <p:spPr bwMode="auto">
          <a:xfrm>
            <a:off x="2514600" y="152400"/>
            <a:ext cx="4505325" cy="523875"/>
          </a:xfrm>
          <a:prstGeom prst="rect">
            <a:avLst/>
          </a:prstGeom>
        </p:spPr>
        <p:txBody>
          <a:bodyPr wrap="none" fromWordArt="1">
            <a:prstTxWarp prst="textPlain">
              <a:avLst>
                <a:gd name="adj" fmla="val 50000"/>
              </a:avLst>
            </a:prstTxWarp>
          </a:bodyPr>
          <a:lstStyle/>
          <a:p>
            <a:pPr algn="ctr">
              <a:defRPr/>
            </a:pPr>
            <a:r>
              <a:rPr lang="ar-SA"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rPr>
              <a:t>الاحماض الدهنية</a:t>
            </a:r>
            <a:r>
              <a:rPr lang="en-US"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Times New Roman"/>
                <a:cs typeface="Times New Roman"/>
              </a:rPr>
              <a:t>Fatty acids </a:t>
            </a:r>
          </a:p>
        </p:txBody>
      </p:sp>
      <p:sp>
        <p:nvSpPr>
          <p:cNvPr id="14339" name="Text Box 5"/>
          <p:cNvSpPr txBox="1">
            <a:spLocks noChangeArrowheads="1"/>
          </p:cNvSpPr>
          <p:nvPr/>
        </p:nvSpPr>
        <p:spPr bwMode="auto">
          <a:xfrm>
            <a:off x="533400" y="1093788"/>
            <a:ext cx="7696200" cy="3170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buFontTx/>
              <a:buAutoNum type="arabicPeriod"/>
            </a:pPr>
            <a:r>
              <a:rPr lang="ar-SA" sz="2000">
                <a:latin typeface="Arial Unicode MS" pitchFamily="34" charset="-128"/>
                <a:ea typeface="Arial Unicode MS" pitchFamily="34" charset="-128"/>
                <a:cs typeface="Arial Unicode MS" pitchFamily="34" charset="-128"/>
              </a:rPr>
              <a:t>اكثر الدهون غزارة وتوجد حرة بكميات قليلة حيث يحدث لها استرة</a:t>
            </a:r>
          </a:p>
          <a:p>
            <a:pPr eaLnBrk="1" hangingPunct="1">
              <a:spcBef>
                <a:spcPct val="50000"/>
              </a:spcBef>
              <a:buFontTx/>
              <a:buAutoNum type="arabicPeriod"/>
            </a:pPr>
            <a:r>
              <a:rPr lang="ar-SA" sz="2000">
                <a:latin typeface="Arial Unicode MS" pitchFamily="34" charset="-128"/>
                <a:ea typeface="Arial Unicode MS" pitchFamily="34" charset="-128"/>
                <a:cs typeface="Arial Unicode MS" pitchFamily="34" charset="-128"/>
              </a:rPr>
              <a:t>يتكون الحامض الدهنى من عدد زوجى من ذرات كربون (4-24) و غير متفرع</a:t>
            </a:r>
            <a:endParaRPr lang="fr-FR" sz="2000">
              <a:latin typeface="Arial Unicode MS" pitchFamily="34" charset="-128"/>
              <a:ea typeface="Arial Unicode MS" pitchFamily="34" charset="-128"/>
              <a:cs typeface="Arial Unicode MS" pitchFamily="34" charset="-128"/>
            </a:endParaRPr>
          </a:p>
          <a:p>
            <a:pPr eaLnBrk="1" hangingPunct="1">
              <a:spcBef>
                <a:spcPct val="50000"/>
              </a:spcBef>
              <a:buFontTx/>
              <a:buAutoNum type="arabicPeriod"/>
            </a:pPr>
            <a:r>
              <a:rPr lang="ar-EG" sz="2000" u="sng">
                <a:latin typeface="Arial Unicode MS" pitchFamily="34" charset="-128"/>
                <a:ea typeface="Arial Unicode MS" pitchFamily="34" charset="-128"/>
                <a:cs typeface="Arial Unicode MS" pitchFamily="34" charset="-128"/>
              </a:rPr>
              <a:t>يتكون الحامض الدهنى من جزئين: </a:t>
            </a:r>
          </a:p>
          <a:p>
            <a:pPr eaLnBrk="1" hangingPunct="1">
              <a:lnSpc>
                <a:spcPct val="150000"/>
              </a:lnSpc>
              <a:spcBef>
                <a:spcPct val="50000"/>
              </a:spcBef>
            </a:pPr>
            <a:r>
              <a:rPr lang="ar-EG" sz="2000">
                <a:latin typeface="Arial Unicode MS" pitchFamily="34" charset="-128"/>
                <a:ea typeface="Arial Unicode MS" pitchFamily="34" charset="-128"/>
                <a:cs typeface="Arial Unicode MS" pitchFamily="34" charset="-128"/>
              </a:rPr>
              <a:t>جزء محب للماء </a:t>
            </a:r>
            <a:r>
              <a:rPr lang="fr-FR" sz="2000">
                <a:latin typeface="Arial Unicode MS" pitchFamily="34" charset="-128"/>
                <a:ea typeface="Arial Unicode MS" pitchFamily="34" charset="-128"/>
                <a:cs typeface="Arial Unicode MS" pitchFamily="34" charset="-128"/>
              </a:rPr>
              <a:t>Hydrophilic </a:t>
            </a:r>
            <a:r>
              <a:rPr lang="ar-EG" sz="2000">
                <a:latin typeface="Arial Unicode MS" pitchFamily="34" charset="-128"/>
                <a:ea typeface="Arial Unicode MS" pitchFamily="34" charset="-128"/>
                <a:cs typeface="Arial Unicode MS" pitchFamily="34" charset="-128"/>
              </a:rPr>
              <a:t> وهو الجزء المحتوى على مجموعة الكربوكسيل </a:t>
            </a:r>
            <a:r>
              <a:rPr lang="ar-SA" sz="2000">
                <a:latin typeface="Arial Unicode MS" pitchFamily="34" charset="-128"/>
                <a:ea typeface="Arial Unicode MS" pitchFamily="34" charset="-128"/>
                <a:cs typeface="Arial Unicode MS" pitchFamily="34" charset="-128"/>
              </a:rPr>
              <a:t>     </a:t>
            </a:r>
            <a:r>
              <a:rPr lang="fr-FR" sz="2000">
                <a:latin typeface="Arial Unicode MS" pitchFamily="34" charset="-128"/>
                <a:ea typeface="Arial Unicode MS" pitchFamily="34" charset="-128"/>
                <a:cs typeface="Arial Unicode MS" pitchFamily="34" charset="-128"/>
              </a:rPr>
              <a:t>COOH</a:t>
            </a:r>
            <a:r>
              <a:rPr lang="ar-EG" sz="2000">
                <a:latin typeface="Arial Unicode MS" pitchFamily="34" charset="-128"/>
                <a:ea typeface="Arial Unicode MS" pitchFamily="34" charset="-128"/>
                <a:cs typeface="Arial Unicode MS" pitchFamily="34" charset="-128"/>
              </a:rPr>
              <a:t>جزء كاره للماء </a:t>
            </a:r>
            <a:r>
              <a:rPr lang="fr-FR" sz="2000">
                <a:latin typeface="Arial Unicode MS" pitchFamily="34" charset="-128"/>
                <a:ea typeface="Arial Unicode MS" pitchFamily="34" charset="-128"/>
                <a:cs typeface="Arial Unicode MS" pitchFamily="34" charset="-128"/>
              </a:rPr>
              <a:t> Hydrophobic </a:t>
            </a:r>
            <a:r>
              <a:rPr lang="ar-EG" sz="2000">
                <a:latin typeface="Arial Unicode MS" pitchFamily="34" charset="-128"/>
                <a:ea typeface="Arial Unicode MS" pitchFamily="34" charset="-128"/>
                <a:cs typeface="Arial Unicode MS" pitchFamily="34" charset="-128"/>
              </a:rPr>
              <a:t>وهو الجزء المحتوى على السلسلة الكربونية </a:t>
            </a:r>
            <a:r>
              <a:rPr lang="fr-FR" sz="2000">
                <a:latin typeface="Arial Unicode MS" pitchFamily="34" charset="-128"/>
                <a:ea typeface="Arial Unicode MS" pitchFamily="34" charset="-128"/>
                <a:cs typeface="Arial Unicode MS" pitchFamily="34" charset="-128"/>
              </a:rPr>
              <a:t>Hydrocarbon Chain</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1"/>
          <p:cNvSpPr>
            <a:spLocks noChangeArrowheads="1"/>
          </p:cNvSpPr>
          <p:nvPr/>
        </p:nvSpPr>
        <p:spPr bwMode="auto">
          <a:xfrm>
            <a:off x="533400" y="304800"/>
            <a:ext cx="8001000" cy="326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تجمع كربوهيدرات + بروتين ) وينتج عن هذا الترسيب طبقة رقيقة سمكها 1- 3   ميكرون ويطلق علي هذه الطبقة التي تقع علي السطح الداخلي للصفيحة الوسطي والسطح الخارجي للغشاء البلازمي بالجدار الابتدائي او الاولي .   وهناك العديد من الخلايا النباتية تحتوي فقط علي الجدار الابتدائي مثل الخلايا الميرستيمية وخلايا البشرة والخلايا المشتركة في التمثيل الغذائي . والجدر الابتدائية تتميز بمطاطيتها نتيجة لمرونة تركيبها ولكن عندما يرسب عليها مكونات جديدة للجدر تفقد جزءا من مطاطيتها</a:t>
            </a:r>
            <a:r>
              <a:rPr lang="ar-SA" sz="2000" b="1"/>
              <a:t> </a:t>
            </a:r>
            <a:r>
              <a:rPr lang="ar-EG" sz="2000" b="1"/>
              <a:t>.</a:t>
            </a:r>
            <a:endParaRPr lang="en-US"/>
          </a:p>
        </p:txBody>
      </p:sp>
      <p:sp>
        <p:nvSpPr>
          <p:cNvPr id="106499" name="Rectangle 2"/>
          <p:cNvSpPr>
            <a:spLocks noChangeArrowheads="1"/>
          </p:cNvSpPr>
          <p:nvPr/>
        </p:nvSpPr>
        <p:spPr bwMode="auto">
          <a:xfrm>
            <a:off x="4794250" y="3810000"/>
            <a:ext cx="3708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000" b="1" u="sng">
                <a:latin typeface="Arial Unicode MS" pitchFamily="34" charset="-128"/>
                <a:ea typeface="Arial Unicode MS" pitchFamily="34" charset="-128"/>
                <a:cs typeface="Arial Unicode MS" pitchFamily="34" charset="-128"/>
              </a:rPr>
              <a:t>الجــدار الثــانوي </a:t>
            </a:r>
            <a:r>
              <a:rPr lang="en-US" sz="2000" b="1" u="sng">
                <a:latin typeface="Arial Unicode MS" pitchFamily="34" charset="-128"/>
                <a:ea typeface="Arial Unicode MS" pitchFamily="34" charset="-128"/>
                <a:cs typeface="Arial Unicode MS" pitchFamily="34" charset="-128"/>
              </a:rPr>
              <a:t>Secondary Wall</a:t>
            </a:r>
            <a:r>
              <a:rPr lang="ar-SA" sz="2000" b="1">
                <a:latin typeface="Arial Unicode MS" pitchFamily="34" charset="-128"/>
                <a:ea typeface="Arial Unicode MS" pitchFamily="34" charset="-128"/>
                <a:cs typeface="Arial Unicode MS" pitchFamily="34" charset="-128"/>
              </a:rPr>
              <a:t> </a:t>
            </a:r>
            <a:endParaRPr lang="en-US" sz="2000" b="1">
              <a:latin typeface="Arial Unicode MS" pitchFamily="34" charset="-128"/>
              <a:ea typeface="Arial Unicode MS" pitchFamily="34" charset="-128"/>
              <a:cs typeface="Arial Unicode MS" pitchFamily="34" charset="-128"/>
            </a:endParaRPr>
          </a:p>
        </p:txBody>
      </p:sp>
      <p:sp>
        <p:nvSpPr>
          <p:cNvPr id="106500" name="Rectangle 3"/>
          <p:cNvSpPr>
            <a:spLocks noChangeArrowheads="1"/>
          </p:cNvSpPr>
          <p:nvPr/>
        </p:nvSpPr>
        <p:spPr bwMode="auto">
          <a:xfrm>
            <a:off x="1371600" y="4343400"/>
            <a:ext cx="7467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بمجرد تكوين الجدار الثانوي في الخلايا البارنشيمية تتوقف الخلية عن الاستطالة . بينما في خلايا أخرى مثل القصيبات فان الجدار يستمر في تغليظه بعد توقف استطالة الخلايا وذلك بترسيب طبقات من السيليلوز واللجنين لتكوين الجدار الثانوي </a:t>
            </a:r>
            <a:r>
              <a:rPr lang="ar-SA">
                <a:cs typeface="Tahoma" pitchFamily="34" charset="0"/>
              </a:rPr>
              <a:t>. </a:t>
            </a:r>
            <a:endParaRPr lang="en-US"/>
          </a:p>
        </p:txBody>
      </p:sp>
    </p:spTree>
  </p:cSld>
  <p:clrMapOvr>
    <a:masterClrMapping/>
  </p:clrMapOvr>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1"/>
          <p:cNvSpPr>
            <a:spLocks noChangeArrowheads="1"/>
          </p:cNvSpPr>
          <p:nvPr/>
        </p:nvSpPr>
        <p:spPr bwMode="auto">
          <a:xfrm>
            <a:off x="457200" y="457200"/>
            <a:ext cx="82296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ويتراوح سمك الجدار الثانوي بين 5-10 ميكرون وبنهاية ترسيب الجدار الثانوي يفقد الجدار الكثير من مرونته ويصبح في النهاية غير مطاط تماما .   وقد يؤدي تغليظ الجدار الثانوي الي امتلاء معظم حجم الخلية ويسبب هذا موت  وتحلل البروتوبلازم .وكثير من الجدر الثانوية تحتوي علي اللجنين وهي مادة كحولية مبلمرة مشتقة من مركبات الفينيل بروبان وتوجد في الجدار مع الهيميسيليلوز ومركبات اخري ترتبط بالسيليلوز</a:t>
            </a:r>
            <a:r>
              <a:rPr lang="ar-SA">
                <a:cs typeface="Tahoma" pitchFamily="34" charset="0"/>
              </a:rPr>
              <a:t>.</a:t>
            </a:r>
            <a:endParaRPr lang="en-US"/>
          </a:p>
        </p:txBody>
      </p:sp>
      <p:sp>
        <p:nvSpPr>
          <p:cNvPr id="107523" name="Rectangle 2"/>
          <p:cNvSpPr>
            <a:spLocks noChangeArrowheads="1"/>
          </p:cNvSpPr>
          <p:nvPr/>
        </p:nvSpPr>
        <p:spPr bwMode="auto">
          <a:xfrm>
            <a:off x="685800" y="2819400"/>
            <a:ext cx="80010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واللجنين يحتل المركز الثاني من حيث السيادة بعد السيليلوز بين مركبات النبات وترجع أهميته الي انه يضيف ويزيد من صلابة التراكيب التي يكونها , الا انه في بعض النباتات قد يغلب ترسيب السيليلوز النقي في طبقات الجدار الثانوي مثل الياف القطن .وبعض جدر الخلايا النباتية قد تغطي بالكيوتين او تتشبع بالسوبرين او الشموع وذلك للحماية من فقد الماء.</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85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33400"/>
            <a:ext cx="853440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85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4876800"/>
            <a:ext cx="7534275" cy="1009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5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0"/>
            <a:ext cx="84582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6" descr="cellulos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533400"/>
            <a:ext cx="8382000" cy="495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059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667000"/>
            <a:ext cx="552450" cy="166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5" name="Straight Arrow Connector 4"/>
          <p:cNvCxnSpPr/>
          <p:nvPr/>
        </p:nvCxnSpPr>
        <p:spPr>
          <a:xfrm>
            <a:off x="914400" y="3276600"/>
            <a:ext cx="4572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10597"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257800" y="762000"/>
            <a:ext cx="2362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 name="Straight Arrow Connector 15"/>
          <p:cNvCxnSpPr/>
          <p:nvPr/>
        </p:nvCxnSpPr>
        <p:spPr>
          <a:xfrm flipH="1">
            <a:off x="4343400" y="1066800"/>
            <a:ext cx="1143000" cy="1371600"/>
          </a:xfrm>
          <a:prstGeom prst="straightConnector1">
            <a:avLst/>
          </a:prstGeom>
          <a:ln>
            <a:tailEnd type="arrow"/>
          </a:ln>
        </p:spPr>
        <p:style>
          <a:lnRef idx="1">
            <a:schemeClr val="dk1"/>
          </a:lnRef>
          <a:fillRef idx="0">
            <a:schemeClr val="dk1"/>
          </a:fillRef>
          <a:effectRef idx="0">
            <a:schemeClr val="dk1"/>
          </a:effectRef>
          <a:fontRef idx="minor">
            <a:schemeClr val="tx1"/>
          </a:fontRef>
        </p:style>
      </p:cxnSp>
      <p:pic>
        <p:nvPicPr>
          <p:cNvPr id="110599"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962400" y="4724400"/>
            <a:ext cx="2057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600" name="TextBox 20"/>
          <p:cNvSpPr txBox="1">
            <a:spLocks noChangeArrowheads="1"/>
          </p:cNvSpPr>
          <p:nvPr/>
        </p:nvSpPr>
        <p:spPr bwMode="auto">
          <a:xfrm>
            <a:off x="6477000" y="4800600"/>
            <a:ext cx="2165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b="1">
                <a:latin typeface="Arial Unicode MS" pitchFamily="34" charset="-128"/>
                <a:ea typeface="Arial Unicode MS" pitchFamily="34" charset="-128"/>
                <a:cs typeface="Arial Unicode MS" pitchFamily="34" charset="-128"/>
              </a:rPr>
              <a:t>سكريات عديدة غير سيليلوزية</a:t>
            </a:r>
            <a:endParaRPr lang="en-US" sz="2000" b="1">
              <a:latin typeface="Arial Unicode MS" pitchFamily="34" charset="-128"/>
              <a:ea typeface="Arial Unicode MS" pitchFamily="34" charset="-128"/>
              <a:cs typeface="Arial Unicode MS" pitchFamily="34" charset="-128"/>
            </a:endParaRPr>
          </a:p>
        </p:txBody>
      </p:sp>
      <p:pic>
        <p:nvPicPr>
          <p:cNvPr id="110601"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362200" y="1143000"/>
            <a:ext cx="1371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16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4395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161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90600" y="4724400"/>
            <a:ext cx="75438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6868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3666"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6868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2050" name="Ink 2"/>
              <p14:cNvContentPartPr>
                <a14:cpLocks xmlns:a14="http://schemas.microsoft.com/office/drawing/2010/main" noRot="1" noChangeAspect="1" noEditPoints="1" noChangeArrowheads="1" noChangeShapeType="1"/>
              </p14:cNvContentPartPr>
              <p14:nvPr/>
            </p14:nvContentPartPr>
            <p14:xfrm>
              <a:off x="4714875" y="5049838"/>
              <a:ext cx="1577975" cy="1293812"/>
            </p14:xfrm>
          </p:contentPart>
        </mc:Choice>
        <mc:Fallback>
          <p:pic>
            <p:nvPicPr>
              <p:cNvPr id="2050" name="Ink 2"/>
              <p:cNvPicPr>
                <a:picLocks noRot="1" noChangeAspect="1" noEditPoints="1" noChangeArrowheads="1" noChangeShapeType="1"/>
              </p:cNvPicPr>
              <p:nvPr/>
            </p:nvPicPr>
            <p:blipFill>
              <a:blip r:embed="rId4"/>
              <a:stretch>
                <a:fillRect/>
              </a:stretch>
            </p:blipFill>
            <p:spPr>
              <a:xfrm>
                <a:off x="4705544" y="5040520"/>
                <a:ext cx="1596637" cy="1312449"/>
              </a:xfrm>
              <a:prstGeom prst="rect">
                <a:avLst/>
              </a:prstGeom>
            </p:spPr>
          </p:pic>
        </mc:Fallback>
      </mc:AlternateContent>
    </p:spTree>
  </p:cSld>
  <p:clrMapOvr>
    <a:masterClrMapping/>
  </p:clrMapOvr>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46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8610600" cy="655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5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6868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ChangeArrowheads="1"/>
          </p:cNvSpPr>
          <p:nvPr/>
        </p:nvSpPr>
        <p:spPr bwMode="auto">
          <a:xfrm>
            <a:off x="228600" y="381000"/>
            <a:ext cx="8686800" cy="573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000" b="1">
                <a:latin typeface="Arial Unicode MS" pitchFamily="34" charset="-128"/>
                <a:ea typeface="Arial Unicode MS" pitchFamily="34" charset="-128"/>
                <a:cs typeface="Arial Unicode MS" pitchFamily="34" charset="-128"/>
              </a:rPr>
              <a:t>ا</a:t>
            </a:r>
            <a:r>
              <a:rPr lang="ar-SA" sz="2000" b="1">
                <a:latin typeface="Arial Unicode MS" pitchFamily="34" charset="-128"/>
                <a:ea typeface="Arial Unicode MS" pitchFamily="34" charset="-128"/>
                <a:cs typeface="Arial Unicode MS" pitchFamily="34" charset="-128"/>
              </a:rPr>
              <a:t>لأحماض الدهنية نوعان هما</a:t>
            </a:r>
            <a:endParaRPr lang="en-GB" sz="2000" b="1">
              <a:latin typeface="Arial Unicode MS" pitchFamily="34" charset="-128"/>
              <a:ea typeface="Arial Unicode MS" pitchFamily="34" charset="-128"/>
              <a:cs typeface="Arial Unicode MS" pitchFamily="34" charset="-128"/>
            </a:endParaRPr>
          </a:p>
          <a:p>
            <a:endParaRPr lang="ar-SA" sz="2000">
              <a:latin typeface="Arial Unicode MS" pitchFamily="34" charset="-128"/>
              <a:ea typeface="Arial Unicode MS" pitchFamily="34" charset="-128"/>
              <a:cs typeface="Arial Unicode MS" pitchFamily="34" charset="-128"/>
            </a:endParaRPr>
          </a:p>
          <a:p>
            <a:pPr rtl="0">
              <a:lnSpc>
                <a:spcPct val="150000"/>
              </a:lnSpc>
            </a:pPr>
            <a:r>
              <a:rPr lang="en-GB" sz="2000" b="1">
                <a:latin typeface="Arial Unicode MS" pitchFamily="34" charset="-128"/>
                <a:ea typeface="Arial Unicode MS" pitchFamily="34" charset="-128"/>
                <a:cs typeface="Arial Unicode MS" pitchFamily="34" charset="-128"/>
              </a:rPr>
              <a:t>Saturated fatty acids </a:t>
            </a:r>
            <a:r>
              <a:rPr lang="ar-SA" sz="2000" b="1">
                <a:latin typeface="Arial Unicode MS" pitchFamily="34" charset="-128"/>
                <a:ea typeface="Arial Unicode MS" pitchFamily="34" charset="-128"/>
                <a:cs typeface="Arial Unicode MS" pitchFamily="34" charset="-128"/>
              </a:rPr>
              <a:t>- أحماض دهنية مشبعة</a:t>
            </a:r>
            <a:r>
              <a:rPr lang="en-GB"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أ</a:t>
            </a:r>
            <a:endParaRPr lang="en-GB" sz="2000" b="1">
              <a:latin typeface="Arial Unicode MS" pitchFamily="34" charset="-128"/>
              <a:ea typeface="Arial Unicode MS" pitchFamily="34" charset="-128"/>
              <a:cs typeface="Arial Unicode MS" pitchFamily="34" charset="-128"/>
            </a:endParaRPr>
          </a:p>
          <a:p>
            <a:pPr rtl="0">
              <a:lnSpc>
                <a:spcPct val="150000"/>
              </a:lnSpc>
            </a:pPr>
            <a:r>
              <a:rPr lang="ar-SA" sz="2000">
                <a:latin typeface="Arial Unicode MS" pitchFamily="34" charset="-128"/>
                <a:ea typeface="Arial Unicode MS" pitchFamily="34" charset="-128"/>
                <a:cs typeface="Arial Unicode MS" pitchFamily="34" charset="-128"/>
              </a:rPr>
              <a:t>ذرة كربون ) </a:t>
            </a:r>
            <a:r>
              <a:rPr lang="en-GB" sz="2000">
                <a:latin typeface="Arial Unicode MS" pitchFamily="34" charset="-128"/>
                <a:ea typeface="Arial Unicode MS" pitchFamily="34" charset="-128"/>
                <a:cs typeface="Arial Unicode MS" pitchFamily="34" charset="-128"/>
              </a:rPr>
              <a:t>14) Palmitic </a:t>
            </a:r>
            <a:r>
              <a:rPr lang="ar-SA" sz="2000">
                <a:latin typeface="Arial Unicode MS" pitchFamily="34" charset="-128"/>
                <a:ea typeface="Arial Unicode MS" pitchFamily="34" charset="-128"/>
                <a:cs typeface="Arial Unicode MS" pitchFamily="34" charset="-128"/>
              </a:rPr>
              <a:t>(12 ذرة كربون) وحمض ال</a:t>
            </a:r>
            <a:r>
              <a:rPr lang="en-GB" sz="2000">
                <a:latin typeface="Arial Unicode MS" pitchFamily="34" charset="-128"/>
                <a:ea typeface="Arial Unicode MS" pitchFamily="34" charset="-128"/>
                <a:cs typeface="Arial Unicode MS" pitchFamily="34" charset="-128"/>
              </a:rPr>
              <a:t> Myristic</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ويمثل هذه المجموعة</a:t>
            </a:r>
            <a:endParaRPr lang="en-GB" sz="2000">
              <a:latin typeface="Arial Unicode MS" pitchFamily="34" charset="-128"/>
              <a:ea typeface="Arial Unicode MS" pitchFamily="34" charset="-128"/>
              <a:cs typeface="Arial Unicode MS" pitchFamily="34" charset="-128"/>
            </a:endParaRPr>
          </a:p>
          <a:p>
            <a:pPr rtl="0">
              <a:lnSpc>
                <a:spcPct val="150000"/>
              </a:lnSpc>
            </a:pPr>
            <a:r>
              <a:rPr lang="ar-SA" sz="2000">
                <a:latin typeface="Arial Unicode MS" pitchFamily="34" charset="-128"/>
                <a:ea typeface="Arial Unicode MS" pitchFamily="34" charset="-128"/>
                <a:cs typeface="Arial Unicode MS" pitchFamily="34" charset="-128"/>
              </a:rPr>
              <a:t> (18 ذرة كربون).</a:t>
            </a:r>
            <a:r>
              <a:rPr lang="en-GB" sz="2000">
                <a:latin typeface="Arial Unicode MS" pitchFamily="34" charset="-128"/>
                <a:ea typeface="Arial Unicode MS" pitchFamily="34" charset="-128"/>
                <a:cs typeface="Arial Unicode MS" pitchFamily="34" charset="-128"/>
              </a:rPr>
              <a:t> Stearic</a:t>
            </a:r>
            <a:r>
              <a:rPr lang="ar-SA" sz="2000">
                <a:latin typeface="Arial Unicode MS" pitchFamily="34" charset="-128"/>
                <a:ea typeface="Arial Unicode MS" pitchFamily="34" charset="-128"/>
                <a:cs typeface="Arial Unicode MS" pitchFamily="34" charset="-128"/>
              </a:rPr>
              <a:t> وحمض  </a:t>
            </a:r>
            <a:r>
              <a:rPr lang="en-GB" sz="2000">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a:p>
            <a:pPr rtl="0">
              <a:lnSpc>
                <a:spcPct val="150000"/>
              </a:lnSpc>
            </a:pPr>
            <a:r>
              <a:rPr lang="en-GB" sz="2000" b="1">
                <a:latin typeface="Arial Unicode MS" pitchFamily="34" charset="-128"/>
                <a:ea typeface="Arial Unicode MS" pitchFamily="34" charset="-128"/>
                <a:cs typeface="Arial Unicode MS" pitchFamily="34" charset="-128"/>
              </a:rPr>
              <a:t>Unsaturated fatty acids  </a:t>
            </a:r>
            <a:r>
              <a:rPr lang="ar-SA" sz="2000" b="1">
                <a:latin typeface="Arial Unicode MS" pitchFamily="34" charset="-128"/>
                <a:ea typeface="Arial Unicode MS" pitchFamily="34" charset="-128"/>
                <a:cs typeface="Arial Unicode MS" pitchFamily="34" charset="-128"/>
              </a:rPr>
              <a:t>ب- أحماض دهنية غير مشبعة</a:t>
            </a:r>
            <a:r>
              <a:rPr lang="en-US" sz="2000" b="1">
                <a:latin typeface="Arial Unicode MS" pitchFamily="34" charset="-128"/>
                <a:ea typeface="Arial Unicode MS" pitchFamily="34" charset="-128"/>
                <a:cs typeface="Arial Unicode MS" pitchFamily="34" charset="-128"/>
              </a:rPr>
              <a:t> </a:t>
            </a:r>
            <a:endParaRPr lang="en-GB" sz="2000" b="1">
              <a:latin typeface="Arial Unicode MS" pitchFamily="34" charset="-128"/>
              <a:ea typeface="Arial Unicode MS" pitchFamily="34" charset="-128"/>
              <a:cs typeface="Arial Unicode MS" pitchFamily="34" charset="-128"/>
            </a:endParaRPr>
          </a:p>
          <a:p>
            <a:pPr rtl="0">
              <a:lnSpc>
                <a:spcPct val="150000"/>
              </a:lnSpc>
            </a:pPr>
            <a:r>
              <a:rPr lang="ar-SA" sz="2000">
                <a:latin typeface="Arial Unicode MS" pitchFamily="34" charset="-128"/>
                <a:ea typeface="Arial Unicode MS" pitchFamily="34" charset="-128"/>
                <a:cs typeface="Arial Unicode MS" pitchFamily="34" charset="-128"/>
              </a:rPr>
              <a:t>(18 ذرة كربون).</a:t>
            </a:r>
            <a:r>
              <a:rPr lang="ar-EG" sz="2000">
                <a:latin typeface="Arial Unicode MS" pitchFamily="34" charset="-128"/>
                <a:ea typeface="Arial Unicode MS" pitchFamily="34" charset="-128"/>
                <a:cs typeface="Arial Unicode MS" pitchFamily="34" charset="-128"/>
              </a:rPr>
              <a:t>   </a:t>
            </a:r>
            <a:r>
              <a:rPr lang="en-GB" sz="2000">
                <a:latin typeface="Arial Unicode MS" pitchFamily="34" charset="-128"/>
                <a:ea typeface="Arial Unicode MS" pitchFamily="34" charset="-128"/>
                <a:cs typeface="Arial Unicode MS" pitchFamily="34" charset="-128"/>
              </a:rPr>
              <a:t> Linoleic   </a:t>
            </a:r>
            <a:r>
              <a:rPr lang="ar-SA" sz="2000">
                <a:latin typeface="Arial Unicode MS" pitchFamily="34" charset="-128"/>
                <a:ea typeface="Arial Unicode MS" pitchFamily="34" charset="-128"/>
                <a:cs typeface="Arial Unicode MS" pitchFamily="34" charset="-128"/>
              </a:rPr>
              <a:t>ويمثل هذه المجموعة حمض</a:t>
            </a:r>
            <a:endParaRPr lang="ar-EG" sz="2000">
              <a:latin typeface="Arial Unicode MS" pitchFamily="34" charset="-128"/>
              <a:ea typeface="Arial Unicode MS" pitchFamily="34" charset="-128"/>
              <a:cs typeface="Arial Unicode MS" pitchFamily="34" charset="-128"/>
            </a:endParaRPr>
          </a:p>
          <a:p>
            <a:pPr rtl="0">
              <a:lnSpc>
                <a:spcPct val="150000"/>
              </a:lnSpc>
            </a:pPr>
            <a:endParaRPr lang="ar-EG" sz="2000">
              <a:latin typeface="Arial Unicode MS" pitchFamily="34" charset="-128"/>
              <a:ea typeface="Arial Unicode MS" pitchFamily="34" charset="-128"/>
              <a:cs typeface="Arial Unicode MS" pitchFamily="34" charset="-128"/>
            </a:endParaRPr>
          </a:p>
          <a:p>
            <a:pPr rtl="0">
              <a:lnSpc>
                <a:spcPct val="150000"/>
              </a:lnSpc>
            </a:pPr>
            <a:r>
              <a:rPr lang="ar-EG" sz="2000">
                <a:latin typeface="Arial Unicode MS" pitchFamily="34" charset="-128"/>
                <a:ea typeface="Arial Unicode MS" pitchFamily="34" charset="-128"/>
                <a:cs typeface="Arial Unicode MS" pitchFamily="34" charset="-128"/>
              </a:rPr>
              <a:t>اختلاف نسب الاحماض الدهنية المشبعة والغير مشبعة الداخلة فى تركيب فوسفوليبيدات الاغشية تساهم فى نفاذية المواد عبر الاغشية الخلوية لانها تؤثر على سيولة الغشاء مما يؤثر على مرونة وليونة الاغشية( فى الاماكن الحارة تحتوى الاغشية على نسبة اعلى من الاحماض المشبعة بينما التى تستوطن الاماكن الباردة بها نسبة اعلى من الاحماض الغير مشبعة)</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8534400"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3074" name="Ink 3"/>
              <p14:cNvContentPartPr>
                <a14:cpLocks xmlns:a14="http://schemas.microsoft.com/office/drawing/2010/main" noRot="1" noChangeAspect="1" noEditPoints="1" noChangeArrowheads="1" noChangeShapeType="1"/>
              </p14:cNvContentPartPr>
              <p14:nvPr/>
            </p14:nvContentPartPr>
            <p14:xfrm>
              <a:off x="2417763" y="2632075"/>
              <a:ext cx="1465262" cy="592138"/>
            </p14:xfrm>
          </p:contentPart>
        </mc:Choice>
        <mc:Fallback>
          <p:pic>
            <p:nvPicPr>
              <p:cNvPr id="3074" name="Ink 3"/>
              <p:cNvPicPr>
                <a:picLocks noRot="1" noChangeAspect="1" noEditPoints="1" noChangeArrowheads="1" noChangeShapeType="1"/>
              </p:cNvPicPr>
              <p:nvPr/>
            </p:nvPicPr>
            <p:blipFill>
              <a:blip r:embed="rId4"/>
              <a:stretch>
                <a:fillRect/>
              </a:stretch>
            </p:blipFill>
            <p:spPr>
              <a:xfrm>
                <a:off x="2408409" y="2622705"/>
                <a:ext cx="1483969" cy="610879"/>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3075" name="Ink 4"/>
              <p14:cNvContentPartPr>
                <a14:cpLocks xmlns:a14="http://schemas.microsoft.com/office/drawing/2010/main" noRot="1" noChangeAspect="1" noEditPoints="1" noChangeArrowheads="1" noChangeShapeType="1"/>
              </p14:cNvContentPartPr>
              <p14:nvPr/>
            </p14:nvContentPartPr>
            <p14:xfrm>
              <a:off x="3111500" y="2632075"/>
              <a:ext cx="857250" cy="642938"/>
            </p14:xfrm>
          </p:contentPart>
        </mc:Choice>
        <mc:Fallback>
          <p:pic>
            <p:nvPicPr>
              <p:cNvPr id="3075" name="Ink 4"/>
              <p:cNvPicPr>
                <a:picLocks noRot="1" noChangeAspect="1" noEditPoints="1" noChangeArrowheads="1" noChangeShapeType="1"/>
              </p:cNvPicPr>
              <p:nvPr/>
            </p:nvPicPr>
            <p:blipFill>
              <a:blip r:embed="rId6"/>
              <a:stretch>
                <a:fillRect/>
              </a:stretch>
            </p:blipFill>
            <p:spPr>
              <a:xfrm>
                <a:off x="3102151" y="2622721"/>
                <a:ext cx="875948" cy="661647"/>
              </a:xfrm>
              <a:prstGeom prst="rect">
                <a:avLst/>
              </a:prstGeom>
            </p:spPr>
          </p:pic>
        </mc:Fallback>
      </mc:AlternateContent>
    </p:spTree>
  </p:cSld>
  <p:clrMapOvr>
    <a:masterClrMapping/>
  </p:clrMapOvr>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77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68680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77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2895600"/>
            <a:ext cx="83820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1"/>
          <p:cNvSpPr>
            <a:spLocks noChangeArrowheads="1"/>
          </p:cNvSpPr>
          <p:nvPr/>
        </p:nvSpPr>
        <p:spPr bwMode="auto">
          <a:xfrm>
            <a:off x="3190875" y="381000"/>
            <a:ext cx="28273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latin typeface="Arial Unicode MS" pitchFamily="34" charset="-128"/>
                <a:ea typeface="Arial Unicode MS" pitchFamily="34" charset="-128"/>
                <a:cs typeface="Arial Unicode MS" pitchFamily="34" charset="-128"/>
              </a:rPr>
              <a:t>الفجـــوات </a:t>
            </a:r>
            <a:r>
              <a:rPr lang="en-US" sz="2400" b="1" u="sng">
                <a:latin typeface="Arial Unicode MS" pitchFamily="34" charset="-128"/>
                <a:ea typeface="Arial Unicode MS" pitchFamily="34" charset="-128"/>
                <a:cs typeface="Arial Unicode MS" pitchFamily="34" charset="-128"/>
              </a:rPr>
              <a:t>Vacuoles</a:t>
            </a:r>
            <a:r>
              <a:rPr lang="ar-SA" u="sng">
                <a:solidFill>
                  <a:srgbClr val="C00000"/>
                </a:solidFill>
                <a:cs typeface="Tahoma" pitchFamily="34" charset="0"/>
              </a:rPr>
              <a:t> </a:t>
            </a:r>
            <a:endParaRPr lang="en-US"/>
          </a:p>
        </p:txBody>
      </p:sp>
      <p:sp>
        <p:nvSpPr>
          <p:cNvPr id="118787" name="Rectangle 2"/>
          <p:cNvSpPr>
            <a:spLocks noChangeArrowheads="1"/>
          </p:cNvSpPr>
          <p:nvPr/>
        </p:nvSpPr>
        <p:spPr bwMode="auto">
          <a:xfrm>
            <a:off x="228600" y="1066800"/>
            <a:ext cx="8610600" cy="373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هي عبارة عن مساحة محاطة بغشاء مملوءة بسائل مائي او عصير خلوي </a:t>
            </a:r>
            <a:r>
              <a:rPr lang="en-US" sz="2000">
                <a:latin typeface="Arial Unicode MS" pitchFamily="34" charset="-128"/>
                <a:ea typeface="Arial Unicode MS" pitchFamily="34" charset="-128"/>
                <a:cs typeface="Arial Unicode MS" pitchFamily="34" charset="-128"/>
              </a:rPr>
              <a:t>Cell sap</a:t>
            </a:r>
            <a:r>
              <a:rPr lang="ar-SA" sz="2000">
                <a:latin typeface="Arial Unicode MS" pitchFamily="34" charset="-128"/>
                <a:ea typeface="Arial Unicode MS" pitchFamily="34" charset="-128"/>
                <a:cs typeface="Arial Unicode MS" pitchFamily="34" charset="-128"/>
              </a:rPr>
              <a:t>   وتوجد الفجوات العصارية مبعثرة في السيتوبلازم في الخلايا الحديثة الميرستيمية حيث تمتلئ الخلية بالسيتوبلازم الكثيف وعند نضج الخلية تتجمع هذه الفجوات مع بعضها لتكون فجوة واحدة كبيرة في وسط الخلية وتكون محاطة بغشاء هو جزء من الغشاء البلازمي الداخلي</a:t>
            </a:r>
            <a:r>
              <a:rPr lang="en-US" sz="2000">
                <a:latin typeface="Arial Unicode MS" pitchFamily="34" charset="-128"/>
                <a:ea typeface="Arial Unicode MS" pitchFamily="34" charset="-128"/>
                <a:cs typeface="Arial Unicode MS" pitchFamily="34" charset="-128"/>
              </a:rPr>
              <a:t>Tonoplast</a:t>
            </a:r>
            <a:r>
              <a:rPr lang="ar-SA" sz="2000">
                <a:latin typeface="Arial Unicode MS" pitchFamily="34" charset="-128"/>
                <a:ea typeface="Arial Unicode MS" pitchFamily="34" charset="-128"/>
                <a:cs typeface="Arial Unicode MS" pitchFamily="34" charset="-128"/>
              </a:rPr>
              <a:t>  وهو غشاء اختياري النفاذية وتدفع الفجوة عند تجمعها من الفجوات الصغيرة السيتوبلازم ليلاصق الجدار كطبقة رقيقة  ومن وظائف الفجوة المحافظة علي استمرارية ضغط الامتلاء </a:t>
            </a:r>
            <a:r>
              <a:rPr lang="en-US" sz="2000">
                <a:latin typeface="Arial Unicode MS" pitchFamily="34" charset="-128"/>
                <a:ea typeface="Arial Unicode MS" pitchFamily="34" charset="-128"/>
                <a:cs typeface="Arial Unicode MS" pitchFamily="34" charset="-128"/>
              </a:rPr>
              <a:t>Turger pressure</a:t>
            </a:r>
            <a:r>
              <a:rPr lang="ar-SA" sz="2000">
                <a:latin typeface="Arial Unicode MS" pitchFamily="34" charset="-128"/>
                <a:ea typeface="Arial Unicode MS" pitchFamily="34" charset="-128"/>
                <a:cs typeface="Arial Unicode MS" pitchFamily="34" charset="-128"/>
              </a:rPr>
              <a:t>  للخلية وهو هام جدا للتركيب الدعامي وللتحكم في حركة الماء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1"/>
          <p:cNvSpPr>
            <a:spLocks noChangeArrowheads="1"/>
          </p:cNvSpPr>
          <p:nvPr/>
        </p:nvSpPr>
        <p:spPr bwMode="auto">
          <a:xfrm>
            <a:off x="609600" y="609600"/>
            <a:ext cx="8001000" cy="424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كما أن من مهام الفجوة تخزين المواد الأساسية اللازمة للنشاط التمثيلي للخلية وتخزين منتجات التمثيل الثانوية والمركبات الدفاعية للخلية والسامة وهكذا يحتوي العصير علي مواد كالسكريات والأحماض العضوية والأملاح المعدنية والغازات والصبغات والقلويدات والدهون والتانينات وأحيانا البللورات وعادة يكون الـ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للعصير الخلوي حامضيا الا انه  في بعض الاحيان قد يتراوح بين 1 – 11 حسب مكوناته .ولهذا فدراستة غير سهلة من الناحية السيتولوجية والكيموحيوية. الغشاء الفجوي  </a:t>
            </a:r>
            <a:r>
              <a:rPr lang="en-US" sz="2000">
                <a:latin typeface="Arial Unicode MS" pitchFamily="34" charset="-128"/>
                <a:ea typeface="Arial Unicode MS" pitchFamily="34" charset="-128"/>
                <a:cs typeface="Arial Unicode MS" pitchFamily="34" charset="-128"/>
              </a:rPr>
              <a:t>Tonoplast</a:t>
            </a:r>
            <a:r>
              <a:rPr lang="ar-SA" sz="2000">
                <a:latin typeface="Arial Unicode MS" pitchFamily="34" charset="-128"/>
                <a:ea typeface="Arial Unicode MS" pitchFamily="34" charset="-128"/>
                <a:cs typeface="Arial Unicode MS" pitchFamily="34" charset="-128"/>
              </a:rPr>
              <a:t> غير مزدوج و يلعب دورا هاما في النشاط الكيميائي للخلية مثل تراكم أيونات الهيدروجين وتخزين المواد السامة والسماح بعبور بعض المواد في اتجاة واحد (من الخلية للفجوة ) </a:t>
            </a:r>
            <a:r>
              <a:rPr lang="ar-SA">
                <a:cs typeface="Tahoma" pitchFamily="34" charset="0"/>
              </a:rPr>
              <a:t>.  </a:t>
            </a:r>
            <a:endParaRPr lang="en-US"/>
          </a:p>
        </p:txBody>
      </p:sp>
      <p:sp>
        <p:nvSpPr>
          <p:cNvPr id="119811" name="Rectangle 2"/>
          <p:cNvSpPr>
            <a:spLocks noChangeArrowheads="1"/>
          </p:cNvSpPr>
          <p:nvPr/>
        </p:nvSpPr>
        <p:spPr bwMode="auto">
          <a:xfrm>
            <a:off x="457200" y="4800600"/>
            <a:ext cx="82296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ووجود الصبغات بالفجوة مثل الانثوسيانين والذي يلون عديد من الأزهار والثمار والأوراق .  وبسبب تغيره في اللون حسب الـ</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استعمل كدليل لدرجة الحموضة (مثل صبغة عباد الشمس )</a:t>
            </a:r>
            <a:r>
              <a:rPr lang="ar-SA" sz="2000" b="1">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0834" name="Rectangle 1"/>
          <p:cNvSpPr>
            <a:spLocks noChangeArrowheads="1"/>
          </p:cNvSpPr>
          <p:nvPr/>
        </p:nvSpPr>
        <p:spPr bwMode="auto">
          <a:xfrm>
            <a:off x="381000" y="534988"/>
            <a:ext cx="845820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ar-SA" sz="2400" b="1" u="sng">
                <a:latin typeface="Arial Unicode MS" pitchFamily="34" charset="-128"/>
                <a:ea typeface="Arial Unicode MS" pitchFamily="34" charset="-128"/>
                <a:cs typeface="Arial Unicode MS" pitchFamily="34" charset="-128"/>
              </a:rPr>
              <a:t>الميتوكوندريا </a:t>
            </a:r>
            <a:r>
              <a:rPr lang="en-US" sz="2400" b="1" u="sng">
                <a:latin typeface="Arial Unicode MS" pitchFamily="34" charset="-128"/>
                <a:ea typeface="Arial Unicode MS" pitchFamily="34" charset="-128"/>
                <a:cs typeface="Arial Unicode MS" pitchFamily="34" charset="-128"/>
              </a:rPr>
              <a:t>Mitochondria</a:t>
            </a:r>
            <a:endParaRPr lang="ar-SA" sz="2400" b="1" u="sng">
              <a:latin typeface="Arial Unicode MS" pitchFamily="34" charset="-128"/>
              <a:ea typeface="Arial Unicode MS" pitchFamily="34" charset="-128"/>
              <a:cs typeface="Arial Unicode MS" pitchFamily="34" charset="-128"/>
            </a:endParaRPr>
          </a:p>
          <a:p>
            <a:pPr rtl="0" eaLnBrk="0" hangingPunct="0"/>
            <a:endParaRPr lang="ar-SA" sz="2000">
              <a:latin typeface="Arial Unicode MS" pitchFamily="34" charset="-128"/>
              <a:ea typeface="Arial Unicode MS" pitchFamily="34" charset="-128"/>
              <a:cs typeface="Arial Unicode MS" pitchFamily="34" charset="-128"/>
            </a:endParaRPr>
          </a:p>
        </p:txBody>
      </p:sp>
      <p:sp>
        <p:nvSpPr>
          <p:cNvPr id="120835" name="Rectangle 2"/>
          <p:cNvSpPr>
            <a:spLocks noChangeArrowheads="1"/>
          </p:cNvSpPr>
          <p:nvPr/>
        </p:nvSpPr>
        <p:spPr bwMode="auto">
          <a:xfrm>
            <a:off x="609600" y="1219200"/>
            <a:ext cx="80010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الميتوكندريا عضيات خلوية حية توجد في جميع أنواع الكائنات ، ابتدا من أبسط الأشكال مثل وحيدة الخلية كالأميبيا ، إلى أكثر الأشكال الحيوانية و النباتية تعقيدا</a:t>
            </a:r>
            <a:r>
              <a:rPr lang="en-US" sz="2000">
                <a:latin typeface="Arial Unicode MS" pitchFamily="34" charset="-128"/>
                <a:ea typeface="Arial Unicode MS" pitchFamily="34" charset="-128"/>
                <a:cs typeface="Arial Unicode MS" pitchFamily="34" charset="-128"/>
              </a:rPr>
              <a:t> .</a:t>
            </a:r>
            <a:br>
              <a:rPr lang="en-US"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و قد وصف فلمنج الميتوكندريا لأول مرة عام 1882 م ،.و أعاد </a:t>
            </a:r>
            <a:r>
              <a:rPr lang="ar-EG" sz="2000">
                <a:latin typeface="Arial Unicode MS" pitchFamily="34" charset="-128"/>
                <a:ea typeface="Arial Unicode MS" pitchFamily="34" charset="-128"/>
                <a:cs typeface="Arial Unicode MS" pitchFamily="34" charset="-128"/>
              </a:rPr>
              <a:t>وا</a:t>
            </a:r>
            <a:r>
              <a:rPr lang="ar-SA" sz="2000">
                <a:latin typeface="Arial Unicode MS" pitchFamily="34" charset="-128"/>
                <a:ea typeface="Arial Unicode MS" pitchFamily="34" charset="-128"/>
                <a:cs typeface="Arial Unicode MS" pitchFamily="34" charset="-128"/>
              </a:rPr>
              <a:t>لتمان وصفها عام 1890 م ، و لكنه أطلق عليها ( بيوبلاست ) أي الأجسام الحية . و يعتبر بندا أول من استعمل كلمة ( ميتوكندريا ) </a:t>
            </a:r>
            <a:r>
              <a:rPr lang="ar-EG" sz="2000">
                <a:latin typeface="Arial Unicode MS" pitchFamily="34" charset="-128"/>
                <a:ea typeface="Arial Unicode MS" pitchFamily="34" charset="-128"/>
                <a:cs typeface="Arial Unicode MS" pitchFamily="34" charset="-128"/>
              </a:rPr>
              <a:t>ل</a:t>
            </a:r>
            <a:r>
              <a:rPr lang="ar-SA" sz="2000">
                <a:latin typeface="Arial Unicode MS" pitchFamily="34" charset="-128"/>
                <a:ea typeface="Arial Unicode MS" pitchFamily="34" charset="-128"/>
                <a:cs typeface="Arial Unicode MS" pitchFamily="34" charset="-128"/>
              </a:rPr>
              <a:t>لدلالة على هذه الأجسام عام 1897 م</a:t>
            </a:r>
            <a:r>
              <a:rPr lang="en-US" sz="2000">
                <a:latin typeface="Arial Unicode MS" pitchFamily="34" charset="-128"/>
                <a:ea typeface="Arial Unicode MS" pitchFamily="34" charset="-128"/>
                <a:cs typeface="Arial Unicode MS" pitchFamily="34" charset="-128"/>
              </a:rPr>
              <a:t> .</a:t>
            </a:r>
            <a:r>
              <a:rPr lang="ar-SA">
                <a:solidFill>
                  <a:srgbClr val="000000"/>
                </a:solidFill>
                <a:latin typeface="Arial Unicode MS" pitchFamily="34" charset="-128"/>
                <a:ea typeface="Arial Unicode MS" pitchFamily="34" charset="-128"/>
                <a:cs typeface="Arial Unicode MS" pitchFamily="34" charset="-128"/>
              </a:rPr>
              <a:t> </a:t>
            </a:r>
            <a:r>
              <a:rPr lang="ar-SA" sz="2000">
                <a:solidFill>
                  <a:srgbClr val="000000"/>
                </a:solidFill>
                <a:latin typeface="Arial Unicode MS" pitchFamily="34" charset="-128"/>
                <a:ea typeface="Arial Unicode MS" pitchFamily="34" charset="-128"/>
                <a:cs typeface="Arial Unicode MS" pitchFamily="34" charset="-128"/>
              </a:rPr>
              <a:t>وتتكون الكلمة من مقطعين (ميتو) وتعنى الخيط، و(كوندريا) وتعنى الحبيبة </a:t>
            </a:r>
            <a:r>
              <a:rPr lang="ar-EG" sz="2000">
                <a:solidFill>
                  <a:srgbClr val="000000"/>
                </a:solidFill>
                <a:latin typeface="Arial Unicode MS" pitchFamily="34" charset="-128"/>
                <a:ea typeface="Arial Unicode MS" pitchFamily="34" charset="-128"/>
                <a:cs typeface="Arial Unicode MS" pitchFamily="34" charset="-128"/>
              </a:rPr>
              <a:t>.</a:t>
            </a:r>
            <a:r>
              <a:rPr lang="en-US"/>
              <a:t/>
            </a:r>
            <a:br>
              <a:rPr lang="en-US"/>
            </a:br>
            <a:endParaRPr lang="en-US"/>
          </a:p>
        </p:txBody>
      </p:sp>
      <p:sp>
        <p:nvSpPr>
          <p:cNvPr id="120836" name="Rectangle 4"/>
          <p:cNvSpPr>
            <a:spLocks noChangeArrowheads="1"/>
          </p:cNvSpPr>
          <p:nvPr/>
        </p:nvSpPr>
        <p:spPr bwMode="auto">
          <a:xfrm>
            <a:off x="762000" y="3352800"/>
            <a:ext cx="79248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الميتوكندريا لا يمكن مشاهدتها في الخلايا الحية بالميكروسكوب العادي ، و ذلك لأن معامل انكسار الضوء بالنسبة لها منخفض بسبب ما تحتوية من مواد دهنية ، و لكن يمكن إظهارها بميكروسكوب التباين</a:t>
            </a:r>
            <a:endParaRPr lang="en-US" sz="2000">
              <a:latin typeface="Arial Unicode MS" pitchFamily="34" charset="-128"/>
              <a:ea typeface="Arial Unicode MS" pitchFamily="34" charset="-128"/>
              <a:cs typeface="Arial Unicode MS" pitchFamily="34" charset="-128"/>
            </a:endParaRPr>
          </a:p>
        </p:txBody>
      </p:sp>
      <p:sp>
        <p:nvSpPr>
          <p:cNvPr id="120837" name="Rectangle 5"/>
          <p:cNvSpPr>
            <a:spLocks noChangeArrowheads="1"/>
          </p:cNvSpPr>
          <p:nvPr/>
        </p:nvSpPr>
        <p:spPr bwMode="auto">
          <a:xfrm>
            <a:off x="609600" y="4419600"/>
            <a:ext cx="82296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buFont typeface="Wingdings" pitchFamily="2" charset="2"/>
              <a:buChar char="v"/>
            </a:pPr>
            <a:r>
              <a:rPr lang="ar-SA" sz="2000">
                <a:latin typeface="Arial Unicode MS" pitchFamily="34" charset="-128"/>
                <a:ea typeface="Arial Unicode MS" pitchFamily="34" charset="-128"/>
                <a:cs typeface="Arial Unicode MS" pitchFamily="34" charset="-128"/>
              </a:rPr>
              <a:t>شوهدت في الخلايا الحية من قبل العالم </a:t>
            </a:r>
            <a:r>
              <a:rPr lang="en-US" sz="2000">
                <a:latin typeface="Arial Unicode MS" pitchFamily="34" charset="-128"/>
                <a:ea typeface="Arial Unicode MS" pitchFamily="34" charset="-128"/>
                <a:cs typeface="Arial Unicode MS" pitchFamily="34" charset="-128"/>
              </a:rPr>
              <a:t>Michaelis</a:t>
            </a:r>
            <a:r>
              <a:rPr lang="ar-SA" sz="2000">
                <a:latin typeface="Arial Unicode MS" pitchFamily="34" charset="-128"/>
                <a:ea typeface="Arial Unicode MS" pitchFamily="34" charset="-128"/>
                <a:cs typeface="Arial Unicode MS" pitchFamily="34" charset="-128"/>
              </a:rPr>
              <a:t> عام 1899م، باستخدام صبغة أخضر جانوس الذي يلونها باللون الأخضر.</a:t>
            </a:r>
          </a:p>
          <a:p>
            <a:pPr algn="just">
              <a:buFont typeface="Wingdings" pitchFamily="2" charset="2"/>
              <a:buChar char="v"/>
            </a:pPr>
            <a:r>
              <a:rPr lang="ar-SA" sz="2000">
                <a:latin typeface="Arial Unicode MS" pitchFamily="34" charset="-128"/>
                <a:ea typeface="Arial Unicode MS" pitchFamily="34" charset="-128"/>
                <a:cs typeface="Arial Unicode MS" pitchFamily="34" charset="-128"/>
              </a:rPr>
              <a:t>درست باستخدام المجهر الضوئي ومثبت </a:t>
            </a:r>
            <a:r>
              <a:rPr lang="en-US" sz="2000">
                <a:latin typeface="Arial Unicode MS" pitchFamily="34" charset="-128"/>
                <a:ea typeface="Arial Unicode MS" pitchFamily="34" charset="-128"/>
                <a:cs typeface="Arial Unicode MS" pitchFamily="34" charset="-128"/>
              </a:rPr>
              <a:t>Regaud</a:t>
            </a:r>
            <a:r>
              <a:rPr lang="ar-SA" sz="2000">
                <a:latin typeface="Arial Unicode MS" pitchFamily="34" charset="-128"/>
                <a:ea typeface="Arial Unicode MS" pitchFamily="34" charset="-128"/>
                <a:cs typeface="Arial Unicode MS" pitchFamily="34" charset="-128"/>
              </a:rPr>
              <a:t> مع الفورمالين وبيكربونات البوتاسيوم.</a:t>
            </a:r>
          </a:p>
          <a:p>
            <a:pPr algn="just">
              <a:buFont typeface="Wingdings" pitchFamily="2" charset="2"/>
              <a:buChar char="v"/>
            </a:pPr>
            <a:r>
              <a:rPr lang="ar-SA" sz="2000">
                <a:latin typeface="Arial Unicode MS" pitchFamily="34" charset="-128"/>
                <a:ea typeface="Arial Unicode MS" pitchFamily="34" charset="-128"/>
                <a:cs typeface="Arial Unicode MS" pitchFamily="34" charset="-128"/>
              </a:rPr>
              <a:t>وتصبغ بواسطة </a:t>
            </a:r>
            <a:r>
              <a:rPr lang="en-US" sz="2000">
                <a:latin typeface="Arial Unicode MS" pitchFamily="34" charset="-128"/>
                <a:ea typeface="Arial Unicode MS" pitchFamily="34" charset="-128"/>
                <a:cs typeface="Arial Unicode MS" pitchFamily="34" charset="-128"/>
              </a:rPr>
              <a:t>Iron-Alum Haematoxlin</a:t>
            </a:r>
            <a:r>
              <a:rPr lang="ar-SA" sz="2000">
                <a:latin typeface="Arial Unicode MS" pitchFamily="34" charset="-128"/>
                <a:ea typeface="Arial Unicode MS" pitchFamily="34" charset="-128"/>
                <a:cs typeface="Arial Unicode MS" pitchFamily="34" charset="-128"/>
              </a:rPr>
              <a:t>  و</a:t>
            </a:r>
            <a:r>
              <a:rPr lang="en-US" sz="2000">
                <a:latin typeface="Arial Unicode MS" pitchFamily="34" charset="-128"/>
                <a:ea typeface="Arial Unicode MS" pitchFamily="34" charset="-128"/>
                <a:cs typeface="Arial Unicode MS" pitchFamily="34" charset="-128"/>
              </a:rPr>
              <a:t>Acid Fuchsin</a:t>
            </a:r>
            <a:endParaRPr lang="en-US" sz="2000"/>
          </a:p>
        </p:txBody>
      </p:sp>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1"/>
          <p:cNvSpPr>
            <a:spLocks noChangeArrowheads="1"/>
          </p:cNvSpPr>
          <p:nvPr/>
        </p:nvSpPr>
        <p:spPr bwMode="auto">
          <a:xfrm>
            <a:off x="685800" y="304800"/>
            <a:ext cx="80010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a:latin typeface="Arial Unicode MS" pitchFamily="34" charset="-128"/>
                <a:ea typeface="Arial Unicode MS" pitchFamily="34" charset="-128"/>
                <a:cs typeface="Arial Unicode MS" pitchFamily="34" charset="-128"/>
              </a:rPr>
              <a:t/>
            </a:r>
            <a:br>
              <a:rPr lang="en-US"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1- توجد الميتوكندريا في الخلايا المختلفة على هيئة حبيبات دقيقة أو عصى قصيرة أو خيوط</a:t>
            </a:r>
            <a:r>
              <a:rPr lang="en-US" sz="2000">
                <a:latin typeface="Arial Unicode MS" pitchFamily="34" charset="-128"/>
                <a:ea typeface="Arial Unicode MS" pitchFamily="34" charset="-128"/>
                <a:cs typeface="Arial Unicode MS" pitchFamily="34" charset="-128"/>
              </a:rPr>
              <a:t>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2 </a:t>
            </a:r>
            <a:r>
              <a:rPr lang="ar-SA" sz="2000">
                <a:latin typeface="Arial Unicode MS" pitchFamily="34" charset="-128"/>
                <a:ea typeface="Arial Unicode MS" pitchFamily="34" charset="-128"/>
                <a:cs typeface="Arial Unicode MS" pitchFamily="34" charset="-128"/>
              </a:rPr>
              <a:t>- يتراوح طولها بين 0.5 – 1 ميكرون ، و يصل طول لأنواع الخيطية منها إلى 10-12 ميكرون ، و قد يوجد في الخلية نوع أو اكثر من هذه الأشكال </a:t>
            </a:r>
            <a:endParaRPr lang="en-US" sz="2000">
              <a:latin typeface="Arial Unicode MS" pitchFamily="34" charset="-128"/>
              <a:ea typeface="Arial Unicode MS" pitchFamily="34" charset="-128"/>
              <a:cs typeface="Arial Unicode MS" pitchFamily="34" charset="-128"/>
            </a:endParaRPr>
          </a:p>
        </p:txBody>
      </p:sp>
      <p:sp>
        <p:nvSpPr>
          <p:cNvPr id="121859" name="Rectangle 4"/>
          <p:cNvSpPr>
            <a:spLocks noChangeArrowheads="1"/>
          </p:cNvSpPr>
          <p:nvPr/>
        </p:nvSpPr>
        <p:spPr bwMode="auto">
          <a:xfrm>
            <a:off x="609600" y="2057400"/>
            <a:ext cx="8305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Font typeface="Wingdings" pitchFamily="2" charset="2"/>
              <a:buChar char="v"/>
            </a:pPr>
            <a:r>
              <a:rPr lang="ar-EG"/>
              <a:t> </a:t>
            </a:r>
            <a:r>
              <a:rPr lang="ar-SA" sz="2000">
                <a:latin typeface="Arial Unicode MS" pitchFamily="34" charset="-128"/>
                <a:ea typeface="Arial Unicode MS" pitchFamily="34" charset="-128"/>
                <a:cs typeface="Arial Unicode MS" pitchFamily="34" charset="-128"/>
              </a:rPr>
              <a:t>وجد أن الميتوكوندريا تتكون من 65% بروتين، 25% دهون، كما أنها تحتوي على أحماض نووية وكربوهيدرات وفيتامينات.</a:t>
            </a:r>
          </a:p>
          <a:p>
            <a:endParaRPr lang="ar-SA" sz="2000">
              <a:latin typeface="Arial Unicode MS" pitchFamily="34" charset="-128"/>
              <a:ea typeface="Arial Unicode MS" pitchFamily="34" charset="-128"/>
              <a:cs typeface="Arial Unicode MS" pitchFamily="34" charset="-128"/>
            </a:endParaRPr>
          </a:p>
          <a:p>
            <a:pPr>
              <a:buFont typeface="Wingdings" pitchFamily="2" charset="2"/>
              <a:buChar char="v"/>
            </a:pPr>
            <a:r>
              <a:rPr lang="ar-SA" sz="2000">
                <a:latin typeface="Arial Unicode MS" pitchFamily="34" charset="-128"/>
                <a:ea typeface="Arial Unicode MS" pitchFamily="34" charset="-128"/>
                <a:cs typeface="Arial Unicode MS" pitchFamily="34" charset="-128"/>
              </a:rPr>
              <a:t>لها دورأساسي في استخلاص الطاقة المخزنة في المواد الغذائية(بيت الطاقة) على شكل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من خلال عمليات التنفس الخلوي، لإتمام جميع العمليات الحيوية في الخلايا.</a:t>
            </a:r>
            <a:endParaRPr lang="en-US" sz="2000">
              <a:latin typeface="Arial Unicode MS" pitchFamily="34" charset="-128"/>
              <a:ea typeface="Arial Unicode MS" pitchFamily="34" charset="-128"/>
              <a:cs typeface="Arial Unicode MS" pitchFamily="34" charset="-128"/>
            </a:endParaRPr>
          </a:p>
        </p:txBody>
      </p:sp>
      <p:sp>
        <p:nvSpPr>
          <p:cNvPr id="121860" name="Rectangle 5"/>
          <p:cNvSpPr>
            <a:spLocks noChangeArrowheads="1"/>
          </p:cNvSpPr>
          <p:nvPr/>
        </p:nvSpPr>
        <p:spPr bwMode="auto">
          <a:xfrm>
            <a:off x="685800" y="4038600"/>
            <a:ext cx="79248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توجد الميتوكندريا في معظم الحالات موزعة توزيعا منتظما متجانسا في السيتوبلازم ، و لكنه في أنواع معينة من الخلايا يقتصر وجودها على مناطق سيتوبلازمية محددة ، و ذلك كما في خلايا الكلية ، حيث توجد في ألأجزاء القاعدية منها ، و بذا تكون قريبة من الشعيرات الدموية التي تغذي هذه الخلايا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1"/>
          <p:cNvSpPr>
            <a:spLocks noChangeArrowheads="1"/>
          </p:cNvSpPr>
          <p:nvPr/>
        </p:nvSpPr>
        <p:spPr bwMode="auto">
          <a:xfrm>
            <a:off x="4114800" y="609600"/>
            <a:ext cx="4572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b="1" u="sng">
                <a:latin typeface="Arial Unicode MS" pitchFamily="34" charset="-128"/>
                <a:ea typeface="Arial Unicode MS" pitchFamily="34" charset="-128"/>
                <a:cs typeface="Arial Unicode MS" pitchFamily="34" charset="-128"/>
              </a:rPr>
              <a:t>أعداد الميتوكوندريا</a:t>
            </a:r>
            <a:br>
              <a:rPr lang="ar-SA" sz="2400" b="1" u="sng">
                <a:latin typeface="Arial Unicode MS" pitchFamily="34" charset="-128"/>
                <a:ea typeface="Arial Unicode MS" pitchFamily="34" charset="-128"/>
                <a:cs typeface="Arial Unicode MS" pitchFamily="34" charset="-128"/>
              </a:rPr>
            </a:br>
            <a:r>
              <a:rPr lang="en-US" sz="2400" b="1" u="sng">
                <a:latin typeface="Arial Unicode MS" pitchFamily="34" charset="-128"/>
                <a:ea typeface="Arial Unicode MS" pitchFamily="34" charset="-128"/>
                <a:cs typeface="Arial Unicode MS" pitchFamily="34" charset="-128"/>
              </a:rPr>
              <a:t> of mitochondria</a:t>
            </a:r>
            <a:r>
              <a:rPr lang="ar-SA" sz="2400" b="1" u="sng">
                <a:latin typeface="Arial Unicode MS" pitchFamily="34" charset="-128"/>
                <a:ea typeface="Arial Unicode MS" pitchFamily="34" charset="-128"/>
                <a:cs typeface="Arial Unicode MS" pitchFamily="34" charset="-128"/>
              </a:rPr>
              <a:t> </a:t>
            </a:r>
            <a:r>
              <a:rPr lang="en-US" sz="2400" b="1" u="sng">
                <a:latin typeface="Arial Unicode MS" pitchFamily="34" charset="-128"/>
                <a:ea typeface="Arial Unicode MS" pitchFamily="34" charset="-128"/>
                <a:cs typeface="Arial Unicode MS" pitchFamily="34" charset="-128"/>
              </a:rPr>
              <a:t>Numbers</a:t>
            </a:r>
            <a:endParaRPr lang="en-US" sz="2400" b="1" u="sng"/>
          </a:p>
        </p:txBody>
      </p:sp>
      <p:sp>
        <p:nvSpPr>
          <p:cNvPr id="122883" name="Rectangle 2"/>
          <p:cNvSpPr>
            <a:spLocks noChangeArrowheads="1"/>
          </p:cNvSpPr>
          <p:nvPr/>
        </p:nvSpPr>
        <p:spPr bwMode="auto">
          <a:xfrm>
            <a:off x="304800" y="1600200"/>
            <a:ext cx="85344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تحتوي الخلايا النباتية </a:t>
            </a:r>
            <a:r>
              <a:rPr lang="ar-EG" sz="2000">
                <a:latin typeface="Arial Unicode MS" pitchFamily="34" charset="-128"/>
                <a:ea typeface="Arial Unicode MS" pitchFamily="34" charset="-128"/>
                <a:cs typeface="Arial Unicode MS" pitchFamily="34" charset="-128"/>
              </a:rPr>
              <a:t>على </a:t>
            </a:r>
            <a:r>
              <a:rPr lang="ar-SA" sz="2000">
                <a:latin typeface="Arial Unicode MS" pitchFamily="34" charset="-128"/>
                <a:ea typeface="Arial Unicode MS" pitchFamily="34" charset="-128"/>
                <a:cs typeface="Arial Unicode MS" pitchFamily="34" charset="-128"/>
              </a:rPr>
              <a:t>أعداداً أقل من الميتوكوندريا مقارنة </a:t>
            </a:r>
          </a:p>
          <a:p>
            <a:pPr>
              <a:lnSpc>
                <a:spcPct val="150000"/>
              </a:lnSpc>
            </a:pPr>
            <a:r>
              <a:rPr lang="ar-SA" sz="2000">
                <a:latin typeface="Arial Unicode MS" pitchFamily="34" charset="-128"/>
                <a:ea typeface="Arial Unicode MS" pitchFamily="34" charset="-128"/>
                <a:cs typeface="Arial Unicode MS" pitchFamily="34" charset="-128"/>
              </a:rPr>
              <a:t>      بالخلايا الحيوانيةوقد تنعدم في بعض الخلايا مثل خلايا الدم الحمراء في   </a:t>
            </a:r>
          </a:p>
          <a:p>
            <a:pPr>
              <a:lnSpc>
                <a:spcPct val="150000"/>
              </a:lnSpc>
            </a:pPr>
            <a:r>
              <a:rPr lang="ar-SA" sz="2000">
                <a:latin typeface="Arial Unicode MS" pitchFamily="34" charset="-128"/>
                <a:ea typeface="Arial Unicode MS" pitchFamily="34" charset="-128"/>
                <a:cs typeface="Arial Unicode MS" pitchFamily="34" charset="-128"/>
              </a:rPr>
              <a:t>      الثدييات.</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وقد توجد بمئات الألوف كما في الأميبا العملاقة</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Chaos </a:t>
            </a:r>
            <a:endParaRPr lang="ar-SA" sz="2000">
              <a:latin typeface="Arial Unicode MS" pitchFamily="34" charset="-128"/>
              <a:ea typeface="Arial Unicode MS" pitchFamily="34" charset="-128"/>
              <a:cs typeface="Arial Unicode MS" pitchFamily="34" charset="-128"/>
            </a:endParaRPr>
          </a:p>
          <a:p>
            <a:pPr>
              <a:lnSpc>
                <a:spcPct val="150000"/>
              </a:lnSpc>
            </a:pP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chaos</a:t>
            </a:r>
            <a:r>
              <a:rPr lang="ar-SA" sz="2000">
                <a:latin typeface="Arial Unicode MS" pitchFamily="34" charset="-128"/>
                <a:ea typeface="Arial Unicode MS" pitchFamily="34" charset="-128"/>
                <a:cs typeface="Arial Unicode MS" pitchFamily="34" charset="-128"/>
              </a:rPr>
              <a:t> أو</a:t>
            </a:r>
            <a:r>
              <a:rPr lang="en-US" sz="2000">
                <a:latin typeface="Arial Unicode MS" pitchFamily="34" charset="-128"/>
                <a:ea typeface="Arial Unicode MS" pitchFamily="34" charset="-128"/>
                <a:cs typeface="Arial Unicode MS" pitchFamily="34" charset="-128"/>
              </a:rPr>
              <a:t>(</a:t>
            </a:r>
            <a:r>
              <a:rPr lang="en-US" sz="2000" b="1" i="1">
                <a:latin typeface="Arial Unicode MS" pitchFamily="34" charset="-128"/>
                <a:ea typeface="Arial Unicode MS" pitchFamily="34" charset="-128"/>
                <a:cs typeface="Arial Unicode MS" pitchFamily="34" charset="-128"/>
              </a:rPr>
              <a:t>Pelomyxa) </a:t>
            </a:r>
            <a:r>
              <a:rPr lang="ar-EG" sz="2000" b="1" i="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كما تختلف تبعًا لنوع الخلايا ووظائفها وحالتها الفسيولوجية،    </a:t>
            </a:r>
          </a:p>
          <a:p>
            <a:pPr>
              <a:lnSpc>
                <a:spcPct val="150000"/>
              </a:lnSpc>
            </a:pPr>
            <a:r>
              <a:rPr lang="ar-SA" sz="2000">
                <a:latin typeface="Arial Unicode MS" pitchFamily="34" charset="-128"/>
                <a:ea typeface="Arial Unicode MS" pitchFamily="34" charset="-128"/>
                <a:cs typeface="Arial Unicode MS" pitchFamily="34" charset="-128"/>
              </a:rPr>
              <a:t>      ففي الخلايا الكبدية يصل عددها إلى 1000تقريبا وينخفض   هذا العدد في الخلايا السرطانية إلى 500 ميتوكوندري</a:t>
            </a:r>
            <a:r>
              <a:rPr lang="ar-EG" sz="2000">
                <a:latin typeface="Arial Unicode MS" pitchFamily="34" charset="-128"/>
                <a:ea typeface="Arial Unicode MS" pitchFamily="34" charset="-128"/>
                <a:cs typeface="Arial Unicode MS" pitchFamily="34" charset="-128"/>
              </a:rPr>
              <a:t>ا</a:t>
            </a:r>
            <a:r>
              <a:rPr lang="ar-SA"/>
              <a:t>.</a:t>
            </a:r>
            <a:endParaRPr lang="en-US"/>
          </a:p>
        </p:txBody>
      </p:sp>
      <p:sp>
        <p:nvSpPr>
          <p:cNvPr id="122884" name="Rectangle 3"/>
          <p:cNvSpPr>
            <a:spLocks noChangeArrowheads="1"/>
          </p:cNvSpPr>
          <p:nvPr/>
        </p:nvSpPr>
        <p:spPr bwMode="auto">
          <a:xfrm>
            <a:off x="685800" y="4495800"/>
            <a:ext cx="77724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a:t> </a:t>
            </a:r>
            <a:r>
              <a:rPr lang="ar-SA" sz="2000">
                <a:latin typeface="Arial Unicode MS" pitchFamily="34" charset="-128"/>
                <a:ea typeface="Arial Unicode MS" pitchFamily="34" charset="-128"/>
                <a:cs typeface="Arial Unicode MS" pitchFamily="34" charset="-128"/>
              </a:rPr>
              <a:t>و يوجد في الخلية الكبدية للفأر 2500 ميتوكندري</a:t>
            </a:r>
            <a:r>
              <a:rPr lang="ar-EG" sz="2000">
                <a:latin typeface="Arial Unicode MS" pitchFamily="34" charset="-128"/>
                <a:ea typeface="Arial Unicode MS" pitchFamily="34" charset="-128"/>
                <a:cs typeface="Arial Unicode MS" pitchFamily="34" charset="-128"/>
              </a:rPr>
              <a:t>ا </a:t>
            </a:r>
            <a:r>
              <a:rPr lang="ar-SA" sz="2000">
                <a:latin typeface="Arial Unicode MS" pitchFamily="34" charset="-128"/>
                <a:ea typeface="Arial Unicode MS" pitchFamily="34" charset="-128"/>
                <a:cs typeface="Arial Unicode MS" pitchFamily="34" charset="-128"/>
              </a:rPr>
              <a:t>، بينما ينخفض هذا الرقم إلى عدد يتراوح ما بين 175-800 ميتوكندري</a:t>
            </a:r>
            <a:r>
              <a:rPr lang="ar-EG" sz="2000">
                <a:latin typeface="Arial Unicode MS" pitchFamily="34" charset="-128"/>
                <a:ea typeface="Arial Unicode MS" pitchFamily="34" charset="-128"/>
                <a:cs typeface="Arial Unicode MS" pitchFamily="34" charset="-128"/>
              </a:rPr>
              <a:t>ا</a:t>
            </a:r>
            <a:r>
              <a:rPr lang="ar-SA" sz="2000">
                <a:latin typeface="Arial Unicode MS" pitchFamily="34" charset="-128"/>
                <a:ea typeface="Arial Unicode MS" pitchFamily="34" charset="-128"/>
                <a:cs typeface="Arial Unicode MS" pitchFamily="34" charset="-128"/>
              </a:rPr>
              <a:t>في خلايا الكبد السرطانية المعروفة باسم </a:t>
            </a:r>
            <a:endParaRPr lang="ar-EG" sz="2000">
              <a:latin typeface="Arial Unicode MS" pitchFamily="34" charset="-128"/>
              <a:ea typeface="Arial Unicode MS" pitchFamily="34" charset="-128"/>
              <a:cs typeface="Arial Unicode MS" pitchFamily="34" charset="-128"/>
            </a:endParaRPr>
          </a:p>
          <a:p>
            <a:r>
              <a:rPr lang="ar-SA" sz="2000">
                <a:latin typeface="Arial Unicode MS" pitchFamily="34" charset="-128"/>
                <a:ea typeface="Arial Unicode MS" pitchFamily="34" charset="-128"/>
                <a:cs typeface="Arial Unicode MS" pitchFamily="34" charset="-128"/>
              </a:rPr>
              <a:t>( هيباتوما</a:t>
            </a: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a:t>
            </a:r>
            <a:br>
              <a:rPr lang="en-US"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و تكثر الميتوكندريا بصفة عامة في الخلايا الأكثر تخصصا ، مثل خلايا الكبد و خلايا الكلية ، عنها في الخلايا الأقل تخصصا أو الأقل نشاطا ، مثل خلايا الغدة التيموسية</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1"/>
          <p:cNvSpPr>
            <a:spLocks noChangeArrowheads="1"/>
          </p:cNvSpPr>
          <p:nvPr/>
        </p:nvSpPr>
        <p:spPr bwMode="auto">
          <a:xfrm>
            <a:off x="4191000" y="457200"/>
            <a:ext cx="4572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b="1">
                <a:latin typeface="Arial Unicode MS" pitchFamily="34" charset="-128"/>
                <a:ea typeface="Arial Unicode MS" pitchFamily="34" charset="-128"/>
                <a:cs typeface="Arial Unicode MS" pitchFamily="34" charset="-128"/>
              </a:rPr>
              <a:t>أشكال الميتوكوندريا</a:t>
            </a:r>
            <a:br>
              <a:rPr lang="ar-SA" sz="2400" b="1">
                <a:latin typeface="Arial Unicode MS" pitchFamily="34" charset="-128"/>
                <a:ea typeface="Arial Unicode MS" pitchFamily="34" charset="-128"/>
                <a:cs typeface="Arial Unicode MS" pitchFamily="34" charset="-128"/>
              </a:rPr>
            </a:br>
            <a:r>
              <a:rPr lang="en-US" sz="2400" b="1">
                <a:latin typeface="Arial Unicode MS" pitchFamily="34" charset="-128"/>
                <a:ea typeface="Arial Unicode MS" pitchFamily="34" charset="-128"/>
                <a:cs typeface="Arial Unicode MS" pitchFamily="34" charset="-128"/>
              </a:rPr>
              <a:t>Forms of mitochondri</a:t>
            </a:r>
            <a:r>
              <a:rPr lang="en-US" b="1"/>
              <a:t>a</a:t>
            </a:r>
            <a:endParaRPr lang="en-US"/>
          </a:p>
        </p:txBody>
      </p:sp>
      <p:sp>
        <p:nvSpPr>
          <p:cNvPr id="123907" name="Rectangle 2"/>
          <p:cNvSpPr>
            <a:spLocks noChangeArrowheads="1"/>
          </p:cNvSpPr>
          <p:nvPr/>
        </p:nvSpPr>
        <p:spPr bwMode="auto">
          <a:xfrm>
            <a:off x="762000" y="1371600"/>
            <a:ext cx="8001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sz="2000">
                <a:latin typeface="Arial Unicode MS" pitchFamily="34" charset="-128"/>
                <a:ea typeface="Arial Unicode MS" pitchFamily="34" charset="-128"/>
                <a:cs typeface="Arial Unicode MS" pitchFamily="34" charset="-128"/>
              </a:rPr>
              <a:t>الميتوكوندريا </a:t>
            </a:r>
            <a:r>
              <a:rPr lang="ar-SA" sz="2000" b="1">
                <a:latin typeface="Arial Unicode MS" pitchFamily="34" charset="-128"/>
                <a:ea typeface="Arial Unicode MS" pitchFamily="34" charset="-128"/>
                <a:cs typeface="Arial Unicode MS" pitchFamily="34" charset="-128"/>
              </a:rPr>
              <a:t>متعددة الأشكال </a:t>
            </a:r>
            <a:r>
              <a:rPr lang="en-US" sz="2000" b="1">
                <a:latin typeface="Arial Unicode MS" pitchFamily="34" charset="-128"/>
                <a:ea typeface="Arial Unicode MS" pitchFamily="34" charset="-128"/>
                <a:cs typeface="Arial Unicode MS" pitchFamily="34" charset="-128"/>
              </a:rPr>
              <a:t>Polymorphic</a:t>
            </a:r>
            <a:r>
              <a:rPr lang="ar-SA" sz="2000">
                <a:latin typeface="Arial Unicode MS" pitchFamily="34" charset="-128"/>
                <a:ea typeface="Arial Unicode MS" pitchFamily="34" charset="-128"/>
                <a:cs typeface="Arial Unicode MS" pitchFamily="34" charset="-128"/>
              </a:rPr>
              <a:t>، فتظهر    على شكل: -</a:t>
            </a:r>
          </a:p>
          <a:p>
            <a:pPr algn="just"/>
            <a:r>
              <a:rPr lang="ar-SA" sz="2000">
                <a:latin typeface="Arial Unicode MS" pitchFamily="34" charset="-128"/>
                <a:ea typeface="Arial Unicode MS" pitchFamily="34" charset="-128"/>
                <a:cs typeface="Arial Unicode MS" pitchFamily="34" charset="-128"/>
              </a:rPr>
              <a:t>     </a:t>
            </a:r>
            <a:endParaRPr lang="ar-EG" sz="2000">
              <a:latin typeface="Arial Unicode MS" pitchFamily="34" charset="-128"/>
              <a:ea typeface="Arial Unicode MS" pitchFamily="34" charset="-128"/>
              <a:cs typeface="Arial Unicode MS" pitchFamily="34" charset="-128"/>
            </a:endParaRPr>
          </a:p>
          <a:p>
            <a:pPr algn="just"/>
            <a:r>
              <a:rPr lang="ar-SA" sz="2000">
                <a:latin typeface="Arial Unicode MS" pitchFamily="34" charset="-128"/>
                <a:ea typeface="Arial Unicode MS" pitchFamily="34" charset="-128"/>
                <a:cs typeface="Arial Unicode MS" pitchFamily="34" charset="-128"/>
              </a:rPr>
              <a:t> 1- </a:t>
            </a:r>
            <a:r>
              <a:rPr lang="ar-SA" sz="2000" b="1">
                <a:latin typeface="Arial Unicode MS" pitchFamily="34" charset="-128"/>
                <a:ea typeface="Arial Unicode MS" pitchFamily="34" charset="-128"/>
                <a:cs typeface="Arial Unicode MS" pitchFamily="34" charset="-128"/>
              </a:rPr>
              <a:t>قضبان</a:t>
            </a:r>
            <a:r>
              <a:rPr lang="ar-SA" sz="2000">
                <a:latin typeface="Arial Unicode MS" pitchFamily="34" charset="-128"/>
                <a:ea typeface="Arial Unicode MS" pitchFamily="34" charset="-128"/>
                <a:cs typeface="Arial Unicode MS" pitchFamily="34" charset="-128"/>
              </a:rPr>
              <a:t> في الخلايا العصبية</a:t>
            </a:r>
          </a:p>
          <a:p>
            <a:pPr algn="just"/>
            <a:r>
              <a:rPr lang="ar-SA" sz="2000">
                <a:latin typeface="Arial Unicode MS" pitchFamily="34" charset="-128"/>
                <a:ea typeface="Arial Unicode MS" pitchFamily="34" charset="-128"/>
                <a:cs typeface="Arial Unicode MS" pitchFamily="34" charset="-128"/>
              </a:rPr>
              <a:t>      2- </a:t>
            </a:r>
            <a:r>
              <a:rPr lang="ar-SA" sz="2000" b="1">
                <a:latin typeface="Arial Unicode MS" pitchFamily="34" charset="-128"/>
                <a:ea typeface="Arial Unicode MS" pitchFamily="34" charset="-128"/>
                <a:cs typeface="Arial Unicode MS" pitchFamily="34" charset="-128"/>
              </a:rPr>
              <a:t>خيوط دقيقة </a:t>
            </a:r>
            <a:r>
              <a:rPr lang="ar-SA" sz="2000">
                <a:latin typeface="Arial Unicode MS" pitchFamily="34" charset="-128"/>
                <a:ea typeface="Arial Unicode MS" pitchFamily="34" charset="-128"/>
                <a:cs typeface="Arial Unicode MS" pitchFamily="34" charset="-128"/>
              </a:rPr>
              <a:t>في خلايا البنكرياس</a:t>
            </a:r>
          </a:p>
          <a:p>
            <a:pPr algn="just"/>
            <a:r>
              <a:rPr lang="ar-SA" sz="2000">
                <a:latin typeface="Arial Unicode MS" pitchFamily="34" charset="-128"/>
                <a:ea typeface="Arial Unicode MS" pitchFamily="34" charset="-128"/>
                <a:cs typeface="Arial Unicode MS" pitchFamily="34" charset="-128"/>
              </a:rPr>
              <a:t>     3- </a:t>
            </a:r>
            <a:r>
              <a:rPr lang="ar-SA" sz="2000" b="1">
                <a:latin typeface="Arial Unicode MS" pitchFamily="34" charset="-128"/>
                <a:ea typeface="Arial Unicode MS" pitchFamily="34" charset="-128"/>
                <a:cs typeface="Arial Unicode MS" pitchFamily="34" charset="-128"/>
              </a:rPr>
              <a:t>حبيبات صغيرة </a:t>
            </a:r>
            <a:r>
              <a:rPr lang="ar-SA" sz="2000">
                <a:latin typeface="Arial Unicode MS" pitchFamily="34" charset="-128"/>
                <a:ea typeface="Arial Unicode MS" pitchFamily="34" charset="-128"/>
                <a:cs typeface="Arial Unicode MS" pitchFamily="34" charset="-128"/>
              </a:rPr>
              <a:t>في البويضات والخلايا المنوية</a:t>
            </a:r>
          </a:p>
          <a:p>
            <a:pPr algn="just"/>
            <a:r>
              <a:rPr lang="ar-SA" sz="2000">
                <a:latin typeface="Arial Unicode MS" pitchFamily="34" charset="-128"/>
                <a:ea typeface="Arial Unicode MS" pitchFamily="34" charset="-128"/>
                <a:cs typeface="Arial Unicode MS" pitchFamily="34" charset="-128"/>
              </a:rPr>
              <a:t>     4- </a:t>
            </a:r>
            <a:r>
              <a:rPr lang="ar-SA" sz="2000" b="1">
                <a:latin typeface="Arial Unicode MS" pitchFamily="34" charset="-128"/>
                <a:ea typeface="Arial Unicode MS" pitchFamily="34" charset="-128"/>
                <a:cs typeface="Arial Unicode MS" pitchFamily="34" charset="-128"/>
              </a:rPr>
              <a:t>بأشكال مختلفة </a:t>
            </a:r>
            <a:r>
              <a:rPr lang="ar-SA" sz="2000">
                <a:latin typeface="Arial Unicode MS" pitchFamily="34" charset="-128"/>
                <a:ea typeface="Arial Unicode MS" pitchFamily="34" charset="-128"/>
                <a:cs typeface="Arial Unicode MS" pitchFamily="34" charset="-128"/>
              </a:rPr>
              <a:t>في الخلايا الطلائية للأمعاء:</a:t>
            </a:r>
          </a:p>
          <a:p>
            <a:pPr algn="just"/>
            <a:r>
              <a:rPr lang="ar-SA" sz="2000">
                <a:latin typeface="Arial Unicode MS" pitchFamily="34" charset="-128"/>
                <a:ea typeface="Arial Unicode MS" pitchFamily="34" charset="-128"/>
                <a:cs typeface="Arial Unicode MS" pitchFamily="34" charset="-128"/>
              </a:rPr>
              <a:t>             - فتكون بيضاوية عند قمة النواة</a:t>
            </a:r>
          </a:p>
          <a:p>
            <a:pPr algn="just"/>
            <a:r>
              <a:rPr lang="ar-SA" sz="2000">
                <a:latin typeface="Arial Unicode MS" pitchFamily="34" charset="-128"/>
                <a:ea typeface="Arial Unicode MS" pitchFamily="34" charset="-128"/>
                <a:cs typeface="Arial Unicode MS" pitchFamily="34" charset="-128"/>
              </a:rPr>
              <a:t>             - وخيطية على جانبيها</a:t>
            </a:r>
          </a:p>
          <a:p>
            <a:pPr algn="just"/>
            <a:r>
              <a:rPr lang="ar-SA" sz="2000">
                <a:latin typeface="Arial Unicode MS" pitchFamily="34" charset="-128"/>
                <a:ea typeface="Arial Unicode MS" pitchFamily="34" charset="-128"/>
                <a:cs typeface="Arial Unicode MS" pitchFamily="34" charset="-128"/>
              </a:rPr>
              <a:t>             - وعلى هيئة حبيبات في الجزء القاعدي للخلية </a:t>
            </a:r>
            <a:endParaRPr lang="en-US" sz="2000">
              <a:latin typeface="Arial Unicode MS" pitchFamily="34" charset="-128"/>
              <a:ea typeface="Arial Unicode MS" pitchFamily="34" charset="-128"/>
              <a:cs typeface="Arial Unicode MS" pitchFamily="34" charset="-128"/>
            </a:endParaRPr>
          </a:p>
        </p:txBody>
      </p:sp>
      <p:sp>
        <p:nvSpPr>
          <p:cNvPr id="123908" name="Rectangle 3"/>
          <p:cNvSpPr>
            <a:spLocks noChangeArrowheads="1"/>
          </p:cNvSpPr>
          <p:nvPr/>
        </p:nvSpPr>
        <p:spPr bwMode="auto">
          <a:xfrm>
            <a:off x="457200" y="4343400"/>
            <a:ext cx="83058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sz="2000">
                <a:latin typeface="Arial Unicode MS" pitchFamily="34" charset="-128"/>
                <a:ea typeface="Arial Unicode MS" pitchFamily="34" charset="-128"/>
                <a:cs typeface="Arial Unicode MS" pitchFamily="34" charset="-128"/>
              </a:rPr>
              <a:t>وقد توجد الميتوكوندريا بأكثر من شكل في خلايا العضو الواحد وهي ما</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تعرف بظاهرة عدم تجانس الميتوكوندريا (</a:t>
            </a:r>
            <a:r>
              <a:rPr lang="en-US" sz="2000">
                <a:latin typeface="Arial Unicode MS" pitchFamily="34" charset="-128"/>
                <a:ea typeface="Arial Unicode MS" pitchFamily="34" charset="-128"/>
                <a:cs typeface="Arial Unicode MS" pitchFamily="34" charset="-128"/>
              </a:rPr>
              <a:t>Mitochondrial heterogeneity </a:t>
            </a:r>
            <a:r>
              <a:rPr lang="ar-SA" sz="2000">
                <a:latin typeface="Arial Unicode MS" pitchFamily="34" charset="-128"/>
                <a:ea typeface="Arial Unicode MS" pitchFamily="34" charset="-128"/>
                <a:cs typeface="Arial Unicode MS" pitchFamily="34" charset="-128"/>
              </a:rPr>
              <a:t>) ففي خلايا كبد الثدييات يلاحظ: </a:t>
            </a:r>
          </a:p>
          <a:p>
            <a:pPr algn="just"/>
            <a:r>
              <a:rPr lang="ar-SA" sz="2000">
                <a:latin typeface="Arial Unicode MS" pitchFamily="34" charset="-128"/>
                <a:ea typeface="Arial Unicode MS" pitchFamily="34" charset="-128"/>
                <a:cs typeface="Arial Unicode MS" pitchFamily="34" charset="-128"/>
              </a:rPr>
              <a:t>          1- الشكل الحبيبي في الخلايا المركزية للفصوص.</a:t>
            </a:r>
          </a:p>
          <a:p>
            <a:pPr algn="just"/>
            <a:r>
              <a:rPr lang="ar-SA" sz="2000">
                <a:latin typeface="Arial Unicode MS" pitchFamily="34" charset="-128"/>
                <a:ea typeface="Arial Unicode MS" pitchFamily="34" charset="-128"/>
                <a:cs typeface="Arial Unicode MS" pitchFamily="34" charset="-128"/>
              </a:rPr>
              <a:t>          2- الشكل الحبيبي والخيطي في المنطقة المتوسطة    </a:t>
            </a:r>
          </a:p>
          <a:p>
            <a:pPr algn="just"/>
            <a:r>
              <a:rPr lang="ar-SA" sz="2000">
                <a:latin typeface="Arial Unicode MS" pitchFamily="34" charset="-128"/>
                <a:ea typeface="Arial Unicode MS" pitchFamily="34" charset="-128"/>
                <a:cs typeface="Arial Unicode MS" pitchFamily="34" charset="-128"/>
              </a:rPr>
              <a:t>               للفصوص.</a:t>
            </a:r>
          </a:p>
          <a:p>
            <a:pPr algn="just"/>
            <a:r>
              <a:rPr lang="ar-SA" sz="2000">
                <a:latin typeface="Arial Unicode MS" pitchFamily="34" charset="-128"/>
                <a:ea typeface="Arial Unicode MS" pitchFamily="34" charset="-128"/>
                <a:cs typeface="Arial Unicode MS" pitchFamily="34" charset="-128"/>
              </a:rPr>
              <a:t>          3- الشكل الخيطي في الخلايا المحيطية للفصوص</a:t>
            </a:r>
            <a:r>
              <a:rPr lang="ar-SA"/>
              <a:t>.</a:t>
            </a:r>
            <a:endParaRPr lang="en-US"/>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4930" name="Picture 4" descr="http://www.uni-mainz.de/FB/Medizin/Anatomie/workshop/EM/Mito44k3.jp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00400" y="304800"/>
            <a:ext cx="2895600" cy="2159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4931" name="Picture 8" descr="http://www.uni-mainz.de/FB/Medizin/Anatomie/workshop/EM/NNR6sacMito.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56325" y="333375"/>
            <a:ext cx="2987675" cy="21590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4932" name="Picture 42" descr="http://course1.winona.edu/sberg/IMAGES/mito4.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333375"/>
            <a:ext cx="3276600" cy="43148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4933" name="Picture 2" descr="http://www.uni-mainz.de/FB/Medizin/Anatomie/workshop/EM/Mito2Wk3.jpg">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276600" y="2514600"/>
            <a:ext cx="3048000" cy="213201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4934" name="Picture 5" descr="http://www.uni-mainz.de/FB/Medizin/Anatomie/workshop/EM/MitoW4k3.jpg">
            <a:hlinkClick r:id="rId9"/>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0" y="4648200"/>
            <a:ext cx="9144000" cy="22098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4935" name="Picture 10" descr="http://www.uni-mainz.de/FB/Medizin/Anatomie/workshop/EM/eigeneEM/Cortex/C61Smik.jpg">
            <a:hlinkClick r:id="rId11"/>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6156325" y="2565400"/>
            <a:ext cx="2987675" cy="2087563"/>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1"/>
          <p:cNvSpPr>
            <a:spLocks noChangeArrowheads="1"/>
          </p:cNvSpPr>
          <p:nvPr/>
        </p:nvSpPr>
        <p:spPr bwMode="auto">
          <a:xfrm>
            <a:off x="228600" y="457200"/>
            <a:ext cx="86106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ar-SA" sz="2000" b="1">
                <a:latin typeface="Arial Unicode MS" pitchFamily="34" charset="-128"/>
                <a:ea typeface="Arial Unicode MS" pitchFamily="34" charset="-128"/>
                <a:cs typeface="Arial Unicode MS" pitchFamily="34" charset="-128"/>
              </a:rPr>
              <a:t>ويعزى تعدد الأشكال إلى: </a:t>
            </a:r>
          </a:p>
          <a:p>
            <a:pPr algn="just">
              <a:lnSpc>
                <a:spcPct val="150000"/>
              </a:lnSpc>
            </a:pPr>
            <a:r>
              <a:rPr lang="ar-SA" sz="2000">
                <a:latin typeface="Arial Unicode MS" pitchFamily="34" charset="-128"/>
                <a:ea typeface="Arial Unicode MS" pitchFamily="34" charset="-128"/>
                <a:cs typeface="Arial Unicode MS" pitchFamily="34" charset="-128"/>
              </a:rPr>
              <a:t>      1- التغير في درجة الــ </a:t>
            </a:r>
            <a:r>
              <a:rPr lang="en-US" sz="2000">
                <a:latin typeface="Arial Unicode MS" pitchFamily="34" charset="-128"/>
                <a:ea typeface="Arial Unicode MS" pitchFamily="34" charset="-128"/>
                <a:cs typeface="Arial Unicode MS" pitchFamily="34" charset="-128"/>
              </a:rPr>
              <a:t>PH</a:t>
            </a:r>
            <a:r>
              <a:rPr lang="ar-SA" sz="2000">
                <a:latin typeface="Arial Unicode MS" pitchFamily="34" charset="-128"/>
                <a:ea typeface="Arial Unicode MS" pitchFamily="34" charset="-128"/>
                <a:cs typeface="Arial Unicode MS" pitchFamily="34" charset="-128"/>
              </a:rPr>
              <a:t>، حيث تأخذ الشكل </a:t>
            </a:r>
          </a:p>
          <a:p>
            <a:pPr algn="just">
              <a:lnSpc>
                <a:spcPct val="150000"/>
              </a:lnSpc>
            </a:pPr>
            <a:r>
              <a:rPr lang="ar-SA" sz="2000">
                <a:latin typeface="Arial Unicode MS" pitchFamily="34" charset="-128"/>
                <a:ea typeface="Arial Unicode MS" pitchFamily="34" charset="-128"/>
                <a:cs typeface="Arial Unicode MS" pitchFamily="34" charset="-128"/>
              </a:rPr>
              <a:t>          الحويصلي في حالة الحموضة.</a:t>
            </a:r>
          </a:p>
          <a:p>
            <a:pPr algn="just">
              <a:lnSpc>
                <a:spcPct val="150000"/>
              </a:lnSpc>
            </a:pPr>
            <a:r>
              <a:rPr lang="ar-SA" sz="2000">
                <a:latin typeface="Arial Unicode MS" pitchFamily="34" charset="-128"/>
                <a:ea typeface="Arial Unicode MS" pitchFamily="34" charset="-128"/>
                <a:cs typeface="Arial Unicode MS" pitchFamily="34" charset="-128"/>
              </a:rPr>
              <a:t>     2- النشاط الأيضي للخلية</a:t>
            </a:r>
          </a:p>
          <a:p>
            <a:pPr algn="just">
              <a:lnSpc>
                <a:spcPct val="150000"/>
              </a:lnSpc>
            </a:pPr>
            <a:r>
              <a:rPr lang="ar-SA" sz="2000">
                <a:latin typeface="Arial Unicode MS" pitchFamily="34" charset="-128"/>
                <a:ea typeface="Arial Unicode MS" pitchFamily="34" charset="-128"/>
                <a:cs typeface="Arial Unicode MS" pitchFamily="34" charset="-128"/>
              </a:rPr>
              <a:t>    3- حركة سيتوبلازم </a:t>
            </a:r>
            <a:r>
              <a:rPr lang="ar-EG" sz="2000">
                <a:latin typeface="Arial Unicode MS" pitchFamily="34" charset="-128"/>
                <a:ea typeface="Arial Unicode MS" pitchFamily="34" charset="-128"/>
                <a:cs typeface="Arial Unicode MS" pitchFamily="34" charset="-128"/>
              </a:rPr>
              <a:t>ا</a:t>
            </a:r>
            <a:r>
              <a:rPr lang="ar-SA" sz="2000">
                <a:latin typeface="Arial Unicode MS" pitchFamily="34" charset="-128"/>
                <a:ea typeface="Arial Unicode MS" pitchFamily="34" charset="-128"/>
                <a:cs typeface="Arial Unicode MS" pitchFamily="34" charset="-128"/>
              </a:rPr>
              <a:t>لخلية</a:t>
            </a:r>
          </a:p>
        </p:txBody>
      </p:sp>
      <p:sp>
        <p:nvSpPr>
          <p:cNvPr id="125955" name="Rectangle 2"/>
          <p:cNvSpPr>
            <a:spLocks noChangeArrowheads="1"/>
          </p:cNvSpPr>
          <p:nvPr/>
        </p:nvSpPr>
        <p:spPr bwMode="auto">
          <a:xfrm>
            <a:off x="4267200" y="3124200"/>
            <a:ext cx="4572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b="1" u="sng"/>
              <a:t>توزيع الميتوكوندريا</a:t>
            </a:r>
            <a:br>
              <a:rPr lang="ar-SA" sz="2400" b="1" u="sng"/>
            </a:br>
            <a:r>
              <a:rPr lang="en-US" sz="2400" b="1" u="sng"/>
              <a:t>Distribution of mitochondria</a:t>
            </a:r>
          </a:p>
        </p:txBody>
      </p:sp>
      <p:sp>
        <p:nvSpPr>
          <p:cNvPr id="125956" name="Rectangle 3"/>
          <p:cNvSpPr>
            <a:spLocks noChangeArrowheads="1"/>
          </p:cNvSpPr>
          <p:nvPr/>
        </p:nvSpPr>
        <p:spPr bwMode="auto">
          <a:xfrm>
            <a:off x="381000" y="4038600"/>
            <a:ext cx="8229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lnSpc>
                <a:spcPct val="150000"/>
              </a:lnSpc>
            </a:pPr>
            <a:r>
              <a:rPr lang="ar-SA" sz="2000" b="1">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توجد الميتوكوندريا في الخلايا العضلية بالقرب من القطرات الدهنية.</a:t>
            </a:r>
          </a:p>
          <a:p>
            <a:pPr algn="just">
              <a:lnSpc>
                <a:spcPct val="150000"/>
              </a:lnSpc>
            </a:pPr>
            <a:r>
              <a:rPr lang="ar-SA" sz="2000" b="1">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وتوجد في خلايا الحي</a:t>
            </a:r>
            <a:r>
              <a:rPr lang="ar-EG" sz="2000">
                <a:latin typeface="Arial Unicode MS" pitchFamily="34" charset="-128"/>
                <a:ea typeface="Arial Unicode MS" pitchFamily="34" charset="-128"/>
                <a:cs typeface="Arial Unicode MS" pitchFamily="34" charset="-128"/>
              </a:rPr>
              <a:t>وان</a:t>
            </a:r>
            <a:r>
              <a:rPr lang="ar-SA" sz="2000">
                <a:latin typeface="Arial Unicode MS" pitchFamily="34" charset="-128"/>
                <a:ea typeface="Arial Unicode MS" pitchFamily="34" charset="-128"/>
                <a:cs typeface="Arial Unicode MS" pitchFamily="34" charset="-128"/>
              </a:rPr>
              <a:t> المنوي في القطعة المتوسطة وفي الذيل.</a:t>
            </a:r>
          </a:p>
          <a:p>
            <a:pPr algn="just">
              <a:lnSpc>
                <a:spcPct val="150000"/>
              </a:lnSpc>
            </a:pPr>
            <a:r>
              <a:rPr lang="ar-SA" sz="2000" b="1">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وتتوزع عادة في أنحاء السيتوبلازم أو بالقرب من الغشاء البلازمي ويتحكم في ذلك مدى احتياج المنطقة للطاقة</a:t>
            </a:r>
            <a:r>
              <a:rPr lang="ar-SA"/>
              <a:t>.</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8600"/>
            <a:ext cx="7848600"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6978" name="Picture 1" descr="http://www.scielo.br/img/revistas/mioc/v103n6/07f1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685800"/>
            <a:ext cx="3887788" cy="46799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26979" name="Picture 44" descr="http://course1.winona.edu/sberg/IMAGES/mitospm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76800" y="685800"/>
            <a:ext cx="3887788" cy="467995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26980" name="Rectangle 3"/>
          <p:cNvSpPr>
            <a:spLocks noChangeArrowheads="1"/>
          </p:cNvSpPr>
          <p:nvPr/>
        </p:nvSpPr>
        <p:spPr bwMode="auto">
          <a:xfrm>
            <a:off x="838200" y="5638800"/>
            <a:ext cx="2971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b="1">
                <a:latin typeface="Arial Unicode MS" pitchFamily="34" charset="-128"/>
                <a:ea typeface="Arial Unicode MS" pitchFamily="34" charset="-128"/>
                <a:cs typeface="Arial Unicode MS" pitchFamily="34" charset="-128"/>
              </a:rPr>
              <a:t>ميتوكوندريا العضلات الهيكلية</a:t>
            </a:r>
            <a:endParaRPr lang="en-US" b="1">
              <a:latin typeface="Arial Unicode MS" pitchFamily="34" charset="-128"/>
              <a:ea typeface="Arial Unicode MS" pitchFamily="34" charset="-128"/>
              <a:cs typeface="Arial Unicode MS" pitchFamily="34" charset="-128"/>
            </a:endParaRPr>
          </a:p>
        </p:txBody>
      </p:sp>
      <p:sp>
        <p:nvSpPr>
          <p:cNvPr id="126981" name="Rectangle 4"/>
          <p:cNvSpPr>
            <a:spLocks noChangeArrowheads="1"/>
          </p:cNvSpPr>
          <p:nvPr/>
        </p:nvSpPr>
        <p:spPr bwMode="auto">
          <a:xfrm>
            <a:off x="4648200" y="5638800"/>
            <a:ext cx="4352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a:r>
              <a:rPr lang="ar-SA" b="1">
                <a:latin typeface="Arial Unicode MS" pitchFamily="34" charset="-128"/>
                <a:ea typeface="Arial Unicode MS" pitchFamily="34" charset="-128"/>
                <a:cs typeface="Arial Unicode MS" pitchFamily="34" charset="-128"/>
              </a:rPr>
              <a:t>ميتوكوندريا القطعة المتوسطة لذيل الحي المنوي</a:t>
            </a:r>
            <a:endParaRPr lang="en-US" b="1">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2" name="Picture 2" descr="International Journal of Biological Sciences 06: 0213 image No. 01"/>
          <p:cNvPicPr>
            <a:picLocks noChangeAspect="1" noChangeArrowheads="1"/>
          </p:cNvPicPr>
          <p:nvPr/>
        </p:nvPicPr>
        <p:blipFill>
          <a:blip r:embed="rId3">
            <a:extLst>
              <a:ext uri="{28A0092B-C50C-407E-A947-70E740481C1C}">
                <a14:useLocalDpi xmlns:a14="http://schemas.microsoft.com/office/drawing/2010/main" val="0"/>
              </a:ext>
            </a:extLst>
          </a:blip>
          <a:srcRect l="50000" t="47562"/>
          <a:stretch>
            <a:fillRect/>
          </a:stretch>
        </p:blipFill>
        <p:spPr bwMode="auto">
          <a:xfrm>
            <a:off x="4903788" y="663575"/>
            <a:ext cx="4032250" cy="4968875"/>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128003" name="Picture 6" descr="International Journal of Biological Sciences 06: 0213 image No. 01"/>
          <p:cNvPicPr>
            <a:picLocks noChangeAspect="1" noChangeArrowheads="1"/>
          </p:cNvPicPr>
          <p:nvPr/>
        </p:nvPicPr>
        <p:blipFill>
          <a:blip r:embed="rId3">
            <a:extLst>
              <a:ext uri="{28A0092B-C50C-407E-A947-70E740481C1C}">
                <a14:useLocalDpi xmlns:a14="http://schemas.microsoft.com/office/drawing/2010/main" val="0"/>
              </a:ext>
            </a:extLst>
          </a:blip>
          <a:srcRect t="47562" r="50893"/>
          <a:stretch>
            <a:fillRect/>
          </a:stretch>
        </p:blipFill>
        <p:spPr bwMode="auto">
          <a:xfrm>
            <a:off x="582613" y="663575"/>
            <a:ext cx="3960812" cy="4968875"/>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8" name="TextBox 7"/>
          <p:cNvSpPr txBox="1"/>
          <p:nvPr/>
        </p:nvSpPr>
        <p:spPr>
          <a:xfrm>
            <a:off x="4903788" y="5838825"/>
            <a:ext cx="4032250" cy="369888"/>
          </a:xfrm>
          <a:prstGeom prst="rect">
            <a:avLst/>
          </a:prstGeom>
          <a:noFill/>
          <a:ln w="28575">
            <a:solidFill>
              <a:sysClr val="windowText" lastClr="000000"/>
            </a:solidFill>
          </a:ln>
        </p:spPr>
        <p:txBody>
          <a:bodyPr>
            <a:spAutoFit/>
          </a:bodyPr>
          <a:lstStyle/>
          <a:p>
            <a:pPr algn="just" fontAlgn="auto">
              <a:spcBef>
                <a:spcPts val="0"/>
              </a:spcBef>
              <a:spcAft>
                <a:spcPts val="0"/>
              </a:spcAft>
              <a:defRPr/>
            </a:pPr>
            <a:r>
              <a:rPr lang="ar-SA" b="1" kern="0" dirty="0">
                <a:solidFill>
                  <a:sysClr val="windowText" lastClr="000000"/>
                </a:solidFill>
              </a:rPr>
              <a:t>الميتوكوندريا بالقرب من الغشاء البلازمي</a:t>
            </a:r>
            <a:endParaRPr lang="en-US" b="1" kern="0" dirty="0">
              <a:solidFill>
                <a:sysClr val="windowText" lastClr="000000"/>
              </a:solidFill>
            </a:endParaRPr>
          </a:p>
        </p:txBody>
      </p:sp>
      <p:sp>
        <p:nvSpPr>
          <p:cNvPr id="9" name="TextBox 8"/>
          <p:cNvSpPr txBox="1"/>
          <p:nvPr/>
        </p:nvSpPr>
        <p:spPr>
          <a:xfrm>
            <a:off x="582613" y="5838825"/>
            <a:ext cx="3960812" cy="369888"/>
          </a:xfrm>
          <a:prstGeom prst="rect">
            <a:avLst/>
          </a:prstGeom>
          <a:noFill/>
          <a:ln w="28575">
            <a:solidFill>
              <a:sysClr val="windowText" lastClr="000000"/>
            </a:solidFill>
          </a:ln>
        </p:spPr>
        <p:txBody>
          <a:bodyPr>
            <a:spAutoFit/>
          </a:bodyPr>
          <a:lstStyle/>
          <a:p>
            <a:pPr algn="just" fontAlgn="auto">
              <a:spcBef>
                <a:spcPts val="0"/>
              </a:spcBef>
              <a:spcAft>
                <a:spcPts val="0"/>
              </a:spcAft>
              <a:defRPr/>
            </a:pPr>
            <a:r>
              <a:rPr lang="ar-SA" b="1" kern="0" dirty="0">
                <a:solidFill>
                  <a:sysClr val="windowText" lastClr="000000"/>
                </a:solidFill>
              </a:rPr>
              <a:t>الميتوكوندريا موزعة في السيتوبلازم عامة</a:t>
            </a:r>
            <a:endParaRPr lang="en-US" b="1" kern="0" dirty="0">
              <a:solidFill>
                <a:sysClr val="windowText" lastClr="000000"/>
              </a:solidFill>
            </a:endParaRPr>
          </a:p>
        </p:txBody>
      </p:sp>
    </p:spTree>
  </p:cSld>
  <p:clrMapOvr>
    <a:masterClrMapping/>
  </p:clrMapOvr>
  <p:timing>
    <p:tnLst>
      <p:par>
        <p:cTn id="1" dur="indefinite" restart="never" nodeType="tmRoot"/>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1"/>
          <p:cNvSpPr>
            <a:spLocks noChangeArrowheads="1"/>
          </p:cNvSpPr>
          <p:nvPr/>
        </p:nvSpPr>
        <p:spPr bwMode="auto">
          <a:xfrm>
            <a:off x="533400" y="609600"/>
            <a:ext cx="8382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000">
                <a:latin typeface="Arial Unicode MS" pitchFamily="34" charset="-128"/>
                <a:ea typeface="Arial Unicode MS" pitchFamily="34" charset="-128"/>
                <a:cs typeface="Arial Unicode MS" pitchFamily="34" charset="-128"/>
              </a:rPr>
              <a:t>التركيب الدقيق للميتوكوندريا </a:t>
            </a:r>
            <a:r>
              <a:rPr lang="en-US" sz="2000">
                <a:latin typeface="Arial Unicode MS" pitchFamily="34" charset="-128"/>
                <a:ea typeface="Arial Unicode MS" pitchFamily="34" charset="-128"/>
                <a:cs typeface="Arial Unicode MS" pitchFamily="34" charset="-128"/>
              </a:rPr>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
            </a:r>
            <a:br>
              <a:rPr lang="en-US" sz="2000">
                <a:latin typeface="Arial Unicode MS" pitchFamily="34" charset="-128"/>
                <a:ea typeface="Arial Unicode MS" pitchFamily="34" charset="-128"/>
                <a:cs typeface="Arial Unicode MS" pitchFamily="34" charset="-128"/>
              </a:rPr>
            </a:br>
            <a:endParaRPr lang="en-US" sz="2000">
              <a:latin typeface="Arial Unicode MS" pitchFamily="34" charset="-128"/>
              <a:ea typeface="Arial Unicode MS" pitchFamily="34" charset="-128"/>
              <a:cs typeface="Arial Unicode MS" pitchFamily="34" charset="-128"/>
            </a:endParaRPr>
          </a:p>
        </p:txBody>
      </p:sp>
      <p:sp>
        <p:nvSpPr>
          <p:cNvPr id="129027" name="Rectangle 2"/>
          <p:cNvSpPr>
            <a:spLocks noChangeArrowheads="1"/>
          </p:cNvSpPr>
          <p:nvPr/>
        </p:nvSpPr>
        <p:spPr bwMode="auto">
          <a:xfrm>
            <a:off x="762000" y="1295400"/>
            <a:ext cx="79248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EG" b="1"/>
              <a:t>1</a:t>
            </a:r>
            <a:r>
              <a:rPr lang="ar-SA" b="1"/>
              <a:t>- </a:t>
            </a:r>
            <a:r>
              <a:rPr lang="ar-SA" sz="2000" b="1">
                <a:latin typeface="Arial Unicode MS" pitchFamily="34" charset="-128"/>
                <a:ea typeface="Arial Unicode MS" pitchFamily="34" charset="-128"/>
                <a:cs typeface="Arial Unicode MS" pitchFamily="34" charset="-128"/>
              </a:rPr>
              <a:t>الغشاء الخارجي</a:t>
            </a:r>
            <a:r>
              <a:rPr lang="en-US" sz="2000" b="1">
                <a:latin typeface="Arial Unicode MS" pitchFamily="34" charset="-128"/>
                <a:ea typeface="Arial Unicode MS" pitchFamily="34" charset="-128"/>
                <a:cs typeface="Arial Unicode MS" pitchFamily="34" charset="-128"/>
              </a:rPr>
              <a:t> Outer membrane </a:t>
            </a:r>
            <a:r>
              <a:rPr lang="ar-SA" sz="2000" b="1">
                <a:latin typeface="Arial Unicode MS" pitchFamily="34" charset="-128"/>
                <a:ea typeface="Arial Unicode MS" pitchFamily="34" charset="-128"/>
                <a:cs typeface="Arial Unicode MS" pitchFamily="34" charset="-128"/>
              </a:rPr>
              <a:t>:-</a:t>
            </a:r>
          </a:p>
          <a:p>
            <a:pPr algn="just"/>
            <a:r>
              <a:rPr lang="ar-SA"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أملس</a:t>
            </a:r>
          </a:p>
          <a:p>
            <a:pPr algn="just"/>
            <a:r>
              <a:rPr lang="ar-SA" sz="2000">
                <a:latin typeface="Arial Unicode MS" pitchFamily="34" charset="-128"/>
                <a:ea typeface="Arial Unicode MS" pitchFamily="34" charset="-128"/>
                <a:cs typeface="Arial Unicode MS" pitchFamily="34" charset="-128"/>
              </a:rPr>
              <a:t>          - له نفس تركيب الغشاء الخلوي بسمك 75-100أنجستروم.</a:t>
            </a:r>
          </a:p>
          <a:p>
            <a:pPr algn="just"/>
            <a:r>
              <a:rPr lang="ar-SA" sz="2000">
                <a:latin typeface="Arial Unicode MS" pitchFamily="34" charset="-128"/>
                <a:ea typeface="Arial Unicode MS" pitchFamily="34" charset="-128"/>
                <a:cs typeface="Arial Unicode MS" pitchFamily="34" charset="-128"/>
              </a:rPr>
              <a:t>         - غشاء نفاذ يسمح بمرور المواد المختلفة في السيتوبلازم إلى داخل الميتوكوندريا أو العكس</a:t>
            </a:r>
            <a:endParaRPr lang="en-US" sz="2000">
              <a:latin typeface="Arial Unicode MS" pitchFamily="34" charset="-128"/>
              <a:ea typeface="Arial Unicode MS" pitchFamily="34" charset="-128"/>
              <a:cs typeface="Arial Unicode MS" pitchFamily="34" charset="-128"/>
            </a:endParaRPr>
          </a:p>
        </p:txBody>
      </p:sp>
      <p:sp>
        <p:nvSpPr>
          <p:cNvPr id="129028" name="Rectangle 3"/>
          <p:cNvSpPr>
            <a:spLocks noChangeArrowheads="1"/>
          </p:cNvSpPr>
          <p:nvPr/>
        </p:nvSpPr>
        <p:spPr bwMode="auto">
          <a:xfrm>
            <a:off x="3962400" y="3124200"/>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t>2</a:t>
            </a:r>
            <a:r>
              <a:rPr lang="ar-SA" sz="2000" b="1">
                <a:latin typeface="Arial Unicode MS" pitchFamily="34" charset="-128"/>
                <a:ea typeface="Arial Unicode MS" pitchFamily="34" charset="-128"/>
                <a:cs typeface="Arial Unicode MS" pitchFamily="34" charset="-128"/>
              </a:rPr>
              <a:t>- الغشاء الداخلي</a:t>
            </a:r>
            <a:r>
              <a:rPr lang="ar-SA" sz="2000">
                <a:latin typeface="Arial Unicode MS" pitchFamily="34" charset="-128"/>
                <a:ea typeface="Arial Unicode MS" pitchFamily="34" charset="-128"/>
                <a:cs typeface="Arial Unicode MS" pitchFamily="34" charset="-128"/>
              </a:rPr>
              <a:t/>
            </a:r>
            <a:br>
              <a:rPr lang="ar-SA" sz="2000">
                <a:latin typeface="Arial Unicode MS" pitchFamily="34" charset="-128"/>
                <a:ea typeface="Arial Unicode MS" pitchFamily="34" charset="-128"/>
                <a:cs typeface="Arial Unicode MS" pitchFamily="34" charset="-128"/>
              </a:rPr>
            </a:br>
            <a:r>
              <a:rPr lang="en-US" sz="2000" b="1">
                <a:latin typeface="Arial Unicode MS" pitchFamily="34" charset="-128"/>
                <a:ea typeface="Arial Unicode MS" pitchFamily="34" charset="-128"/>
                <a:cs typeface="Arial Unicode MS" pitchFamily="34" charset="-128"/>
              </a:rPr>
              <a:t>Inner membrane</a:t>
            </a:r>
            <a:endParaRPr lang="en-US" sz="2000">
              <a:latin typeface="Arial Unicode MS" pitchFamily="34" charset="-128"/>
              <a:ea typeface="Arial Unicode MS" pitchFamily="34" charset="-128"/>
              <a:cs typeface="Arial Unicode MS" pitchFamily="34" charset="-128"/>
            </a:endParaRPr>
          </a:p>
        </p:txBody>
      </p:sp>
      <p:sp>
        <p:nvSpPr>
          <p:cNvPr id="129029" name="Rectangle 5"/>
          <p:cNvSpPr>
            <a:spLocks noChangeArrowheads="1"/>
          </p:cNvSpPr>
          <p:nvPr/>
        </p:nvSpPr>
        <p:spPr bwMode="auto">
          <a:xfrm>
            <a:off x="685800" y="3886200"/>
            <a:ext cx="8229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sz="2000">
                <a:latin typeface="Arial Unicode MS" pitchFamily="34" charset="-128"/>
                <a:ea typeface="Arial Unicode MS" pitchFamily="34" charset="-128"/>
                <a:cs typeface="Arial Unicode MS" pitchFamily="34" charset="-128"/>
              </a:rPr>
              <a:t>ثلاثي الطبقات ولكن نسبة البروتينات فيه تزيد بنسبة 1:3، ومعظمها  بروتينات ناقلة تختار المواد المراد نقلها من كلا الاتجاهين.</a:t>
            </a:r>
          </a:p>
          <a:p>
            <a:pPr algn="just"/>
            <a:r>
              <a:rPr lang="ar-SA" sz="2000">
                <a:latin typeface="Arial Unicode MS" pitchFamily="34" charset="-128"/>
                <a:ea typeface="Arial Unicode MS" pitchFamily="34" charset="-128"/>
                <a:cs typeface="Arial Unicode MS" pitchFamily="34" charset="-128"/>
              </a:rPr>
              <a:t>- سمكه أقل من سمك الغشاء الخارجي حيث يبلغ من 50-70 أنجستروم،وهو ذو نفاذية إختيارية.</a:t>
            </a:r>
          </a:p>
          <a:p>
            <a:pPr algn="just"/>
            <a:r>
              <a:rPr lang="ar-SA" sz="2000">
                <a:latin typeface="Arial Unicode MS" pitchFamily="34" charset="-128"/>
                <a:ea typeface="Arial Unicode MS" pitchFamily="34" charset="-128"/>
                <a:cs typeface="Arial Unicode MS" pitchFamily="34" charset="-128"/>
              </a:rPr>
              <a:t>- يكون الأعراف أو الحواجز الميتوكوندرية بشكل عمودي أو موازي للمحور أو شبكي أو على شكل أكياس حويصلية.</a:t>
            </a:r>
          </a:p>
          <a:p>
            <a:pPr algn="just"/>
            <a:r>
              <a:rPr lang="ar-SA" sz="2000">
                <a:latin typeface="Arial Unicode MS" pitchFamily="34" charset="-128"/>
                <a:ea typeface="Arial Unicode MS" pitchFamily="34" charset="-128"/>
                <a:cs typeface="Arial Unicode MS" pitchFamily="34" charset="-128"/>
              </a:rPr>
              <a:t>- تحمل حبيبات دقيقة تمثل الإنزيمات التنفسية.</a:t>
            </a:r>
          </a:p>
          <a:p>
            <a:pPr algn="just"/>
            <a:r>
              <a:rPr lang="ar-SA" sz="2000">
                <a:latin typeface="Arial Unicode MS" pitchFamily="34" charset="-128"/>
                <a:ea typeface="Arial Unicode MS" pitchFamily="34" charset="-128"/>
                <a:cs typeface="Arial Unicode MS" pitchFamily="34" charset="-128"/>
              </a:rPr>
              <a:t>- تعمل الأعراف على زيادة المساحة السطحية المخصصة للعمليات الحيوية  والخاصة بانتاج الطاقة</a:t>
            </a:r>
            <a:endParaRPr lang="en-US" sz="2000"/>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Rectangle 3"/>
          <p:cNvSpPr>
            <a:spLocks noChangeArrowheads="1"/>
          </p:cNvSpPr>
          <p:nvPr/>
        </p:nvSpPr>
        <p:spPr bwMode="auto">
          <a:xfrm>
            <a:off x="4343400" y="381000"/>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t>3</a:t>
            </a:r>
            <a:r>
              <a:rPr lang="ar-SA" sz="2000" b="1">
                <a:latin typeface="Arial Unicode MS" pitchFamily="34" charset="-128"/>
                <a:ea typeface="Arial Unicode MS" pitchFamily="34" charset="-128"/>
                <a:cs typeface="Arial Unicode MS" pitchFamily="34" charset="-128"/>
              </a:rPr>
              <a:t>- الغرفة الخارجية</a:t>
            </a:r>
            <a:r>
              <a:rPr lang="en-US" sz="2000" b="1">
                <a:latin typeface="Arial Unicode MS" pitchFamily="34" charset="-128"/>
                <a:ea typeface="Arial Unicode MS" pitchFamily="34" charset="-128"/>
                <a:cs typeface="Arial Unicode MS" pitchFamily="34" charset="-128"/>
              </a:rPr>
              <a:t> Outer chamber </a:t>
            </a:r>
            <a:r>
              <a:rPr lang="ar-EG"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a:r>
            <a:br>
              <a:rPr lang="ar-SA" sz="2000">
                <a:latin typeface="Arial Unicode MS" pitchFamily="34" charset="-128"/>
                <a:ea typeface="Arial Unicode MS" pitchFamily="34" charset="-128"/>
                <a:cs typeface="Arial Unicode MS" pitchFamily="34" charset="-128"/>
              </a:rPr>
            </a:br>
            <a:endParaRPr lang="en-US" sz="2000">
              <a:latin typeface="Arial Unicode MS" pitchFamily="34" charset="-128"/>
              <a:ea typeface="Arial Unicode MS" pitchFamily="34" charset="-128"/>
              <a:cs typeface="Arial Unicode MS" pitchFamily="34" charset="-128"/>
            </a:endParaRPr>
          </a:p>
        </p:txBody>
      </p:sp>
      <p:sp>
        <p:nvSpPr>
          <p:cNvPr id="130051" name="Rectangle 4"/>
          <p:cNvSpPr>
            <a:spLocks noChangeArrowheads="1"/>
          </p:cNvSpPr>
          <p:nvPr/>
        </p:nvSpPr>
        <p:spPr bwMode="auto">
          <a:xfrm>
            <a:off x="685800" y="990600"/>
            <a:ext cx="8229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a:t> </a:t>
            </a:r>
            <a:r>
              <a:rPr lang="ar-SA" sz="2000">
                <a:latin typeface="Arial Unicode MS" pitchFamily="34" charset="-128"/>
                <a:ea typeface="Arial Unicode MS" pitchFamily="34" charset="-128"/>
                <a:cs typeface="Arial Unicode MS" pitchFamily="34" charset="-128"/>
              </a:rPr>
              <a:t>تقع بين الغشائين الخارجي والداخلي للميتوكوندريا بسمك 40-70 أنجستروم وتمتد داخل الحواجز الميتوكوندرية </a:t>
            </a:r>
            <a:r>
              <a:rPr lang="en-US" sz="2000">
                <a:latin typeface="Arial Unicode MS" pitchFamily="34" charset="-128"/>
                <a:ea typeface="Arial Unicode MS" pitchFamily="34" charset="-128"/>
                <a:cs typeface="Arial Unicode MS" pitchFamily="34" charset="-128"/>
              </a:rPr>
              <a:t>Mitochondrial Ridges </a:t>
            </a:r>
            <a:r>
              <a:rPr lang="ar-SA" sz="2000">
                <a:latin typeface="Arial Unicode MS" pitchFamily="34" charset="-128"/>
                <a:ea typeface="Arial Unicode MS" pitchFamily="34" charset="-128"/>
                <a:cs typeface="Arial Unicode MS" pitchFamily="34" charset="-128"/>
              </a:rPr>
              <a:t> أو الأعراف </a:t>
            </a:r>
            <a:r>
              <a:rPr lang="en-US" sz="2000">
                <a:latin typeface="Arial Unicode MS" pitchFamily="34" charset="-128"/>
                <a:ea typeface="Arial Unicode MS" pitchFamily="34" charset="-128"/>
                <a:cs typeface="Arial Unicode MS" pitchFamily="34" charset="-128"/>
              </a:rPr>
              <a:t>Cristae</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p:txBody>
      </p:sp>
      <p:sp>
        <p:nvSpPr>
          <p:cNvPr id="130052" name="Rectangle 5"/>
          <p:cNvSpPr>
            <a:spLocks noChangeArrowheads="1"/>
          </p:cNvSpPr>
          <p:nvPr/>
        </p:nvSpPr>
        <p:spPr bwMode="auto">
          <a:xfrm>
            <a:off x="4191000" y="1828800"/>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b="1">
                <a:latin typeface="Arial Unicode MS" pitchFamily="34" charset="-128"/>
                <a:ea typeface="Arial Unicode MS" pitchFamily="34" charset="-128"/>
                <a:cs typeface="Arial Unicode MS" pitchFamily="34" charset="-128"/>
              </a:rPr>
              <a:t>4- الغرفة الداخلية</a:t>
            </a:r>
            <a:r>
              <a:rPr lang="en-US" sz="2000" b="1">
                <a:latin typeface="Arial Unicode MS" pitchFamily="34" charset="-128"/>
                <a:ea typeface="Arial Unicode MS" pitchFamily="34" charset="-128"/>
                <a:cs typeface="Arial Unicode MS" pitchFamily="34" charset="-128"/>
              </a:rPr>
              <a:t> Inner chamber </a:t>
            </a:r>
            <a:r>
              <a:rPr lang="ar-EG"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a:r>
            <a:br>
              <a:rPr lang="ar-SA" sz="2000">
                <a:latin typeface="Arial Unicode MS" pitchFamily="34" charset="-128"/>
                <a:ea typeface="Arial Unicode MS" pitchFamily="34" charset="-128"/>
                <a:cs typeface="Arial Unicode MS" pitchFamily="34" charset="-128"/>
              </a:rPr>
            </a:br>
            <a:endParaRPr lang="en-US" sz="2000">
              <a:latin typeface="Arial Unicode MS" pitchFamily="34" charset="-128"/>
              <a:ea typeface="Arial Unicode MS" pitchFamily="34" charset="-128"/>
              <a:cs typeface="Arial Unicode MS" pitchFamily="34" charset="-128"/>
            </a:endParaRPr>
          </a:p>
        </p:txBody>
      </p:sp>
      <p:sp>
        <p:nvSpPr>
          <p:cNvPr id="130053" name="Rectangle 6"/>
          <p:cNvSpPr>
            <a:spLocks noChangeArrowheads="1"/>
          </p:cNvSpPr>
          <p:nvPr/>
        </p:nvSpPr>
        <p:spPr bwMode="auto">
          <a:xfrm>
            <a:off x="914400" y="2286000"/>
            <a:ext cx="7772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تكون مملوءة بمادة كثيفة غروية لزجة تسمى الحشوة </a:t>
            </a:r>
            <a:r>
              <a:rPr lang="en-US" sz="2000">
                <a:latin typeface="Arial Unicode MS" pitchFamily="34" charset="-128"/>
                <a:ea typeface="Arial Unicode MS" pitchFamily="34" charset="-128"/>
                <a:cs typeface="Arial Unicode MS" pitchFamily="34" charset="-128"/>
              </a:rPr>
              <a:t>Matrix     </a:t>
            </a:r>
            <a:r>
              <a:rPr lang="ar-SA" sz="2000">
                <a:latin typeface="Arial Unicode MS" pitchFamily="34" charset="-128"/>
                <a:ea typeface="Arial Unicode MS" pitchFamily="34" charset="-128"/>
                <a:cs typeface="Arial Unicode MS" pitchFamily="34" charset="-128"/>
              </a:rPr>
              <a:t>.</a:t>
            </a:r>
          </a:p>
          <a:p>
            <a:pPr algn="just"/>
            <a:r>
              <a:rPr lang="ar-SA" sz="2000" b="1">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يحتوي على العديد من الإنزيمات والريبوسومات وبعض المواد خاصة الكالسيوم وجزيء من حامض </a:t>
            </a:r>
            <a:r>
              <a:rPr lang="en-US" sz="2000">
                <a:latin typeface="Arial Unicode MS" pitchFamily="34" charset="-128"/>
                <a:ea typeface="Arial Unicode MS" pitchFamily="34" charset="-128"/>
                <a:cs typeface="Arial Unicode MS" pitchFamily="34" charset="-128"/>
              </a:rPr>
              <a:t>RNA</a:t>
            </a:r>
            <a:r>
              <a:rPr lang="ar-SA" sz="2000">
                <a:latin typeface="Arial Unicode MS" pitchFamily="34" charset="-128"/>
                <a:ea typeface="Arial Unicode MS" pitchFamily="34" charset="-128"/>
                <a:cs typeface="Arial Unicode MS" pitchFamily="34" charset="-128"/>
              </a:rPr>
              <a:t>  وجزيء من حامض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الحلقي.</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1074" name="Picture 2" descr="6878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60350"/>
            <a:ext cx="4249738"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31075" name="Picture 3" descr="الميتوكوندريا"/>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59338" y="260350"/>
            <a:ext cx="3744912" cy="4608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1076" name="Rectangle 3"/>
          <p:cNvSpPr>
            <a:spLocks noChangeArrowheads="1"/>
          </p:cNvSpPr>
          <p:nvPr/>
        </p:nvSpPr>
        <p:spPr bwMode="auto">
          <a:xfrm>
            <a:off x="2065338" y="5589588"/>
            <a:ext cx="4849812"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latin typeface="Arial Unicode MS" pitchFamily="34" charset="-128"/>
                <a:ea typeface="Arial Unicode MS" pitchFamily="34" charset="-128"/>
                <a:cs typeface="Arial Unicode MS" pitchFamily="34" charset="-128"/>
              </a:rPr>
              <a:t>شكل</a:t>
            </a:r>
            <a:r>
              <a:rPr lang="en-US" b="1">
                <a:latin typeface="Arial Unicode MS" pitchFamily="34" charset="-128"/>
                <a:ea typeface="Arial Unicode MS" pitchFamily="34" charset="-128"/>
                <a:cs typeface="Arial Unicode MS" pitchFamily="34" charset="-128"/>
              </a:rPr>
              <a:t>:17</a:t>
            </a:r>
            <a:r>
              <a:rPr lang="ar-SA" b="1">
                <a:latin typeface="Arial Unicode MS" pitchFamily="34" charset="-128"/>
                <a:ea typeface="Arial Unicode MS" pitchFamily="34" charset="-128"/>
                <a:cs typeface="Arial Unicode MS" pitchFamily="34" charset="-128"/>
              </a:rPr>
              <a:t> يوضح </a:t>
            </a:r>
            <a:r>
              <a:rPr lang="ar-EG" b="1">
                <a:latin typeface="Arial Unicode MS" pitchFamily="34" charset="-128"/>
                <a:ea typeface="Arial Unicode MS" pitchFamily="34" charset="-128"/>
                <a:cs typeface="Arial Unicode MS" pitchFamily="34" charset="-128"/>
              </a:rPr>
              <a:t>ال</a:t>
            </a:r>
            <a:r>
              <a:rPr lang="ar-SA" b="1">
                <a:latin typeface="Arial Unicode MS" pitchFamily="34" charset="-128"/>
                <a:ea typeface="Arial Unicode MS" pitchFamily="34" charset="-128"/>
                <a:cs typeface="Arial Unicode MS" pitchFamily="34" charset="-128"/>
              </a:rPr>
              <a:t>تركيب </a:t>
            </a:r>
            <a:r>
              <a:rPr lang="ar-EG" b="1">
                <a:latin typeface="Arial Unicode MS" pitchFamily="34" charset="-128"/>
                <a:ea typeface="Arial Unicode MS" pitchFamily="34" charset="-128"/>
                <a:cs typeface="Arial Unicode MS" pitchFamily="34" charset="-128"/>
              </a:rPr>
              <a:t> الدقيق ل</a:t>
            </a:r>
            <a:r>
              <a:rPr lang="ar-SA" b="1">
                <a:latin typeface="Arial Unicode MS" pitchFamily="34" charset="-128"/>
                <a:ea typeface="Arial Unicode MS" pitchFamily="34" charset="-128"/>
                <a:cs typeface="Arial Unicode MS" pitchFamily="34" charset="-128"/>
              </a:rPr>
              <a:t>لميتوكندريا في الخلية</a:t>
            </a:r>
            <a:endParaRPr lang="en-US"/>
          </a:p>
        </p:txBody>
      </p:sp>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Rectangle 2"/>
          <p:cNvSpPr>
            <a:spLocks noChangeArrowheads="1"/>
          </p:cNvSpPr>
          <p:nvPr/>
        </p:nvSpPr>
        <p:spPr bwMode="auto">
          <a:xfrm>
            <a:off x="990600" y="685800"/>
            <a:ext cx="777240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en-US" sz="2000" b="1">
                <a:latin typeface="Arial Unicode MS" pitchFamily="34" charset="-128"/>
                <a:ea typeface="Arial Unicode MS" pitchFamily="34" charset="-128"/>
                <a:cs typeface="Arial Unicode MS" pitchFamily="34" charset="-128"/>
              </a:rPr>
              <a:t>التركيب الكيميائي للميتوكوندريا</a:t>
            </a:r>
            <a:endParaRPr lang="en-US" sz="2000">
              <a:latin typeface="Arial Unicode MS" pitchFamily="34" charset="-128"/>
              <a:ea typeface="Arial Unicode MS" pitchFamily="34" charset="-128"/>
              <a:cs typeface="Arial Unicode MS" pitchFamily="34" charset="-128"/>
            </a:endParaRPr>
          </a:p>
          <a:p>
            <a:pPr eaLnBrk="0" hangingPunct="0">
              <a:buFontTx/>
              <a:buChar char="•"/>
            </a:pPr>
            <a:endParaRPr lang="ar-EG" sz="2000" b="1">
              <a:latin typeface="Arial Unicode MS" pitchFamily="34" charset="-128"/>
              <a:ea typeface="Arial Unicode MS" pitchFamily="34" charset="-128"/>
              <a:cs typeface="Arial Unicode MS" pitchFamily="34" charset="-128"/>
            </a:endParaRPr>
          </a:p>
          <a:p>
            <a:pPr eaLnBrk="0" hangingPunct="0">
              <a:lnSpc>
                <a:spcPct val="150000"/>
              </a:lnSpc>
              <a:buFontTx/>
              <a:buChar char="•"/>
            </a:pPr>
            <a:r>
              <a:rPr lang="en-US" sz="2000" b="1">
                <a:latin typeface="Arial Unicode MS" pitchFamily="34" charset="-128"/>
                <a:ea typeface="Arial Unicode MS" pitchFamily="34" charset="-128"/>
                <a:cs typeface="Arial Unicode MS" pitchFamily="34" charset="-128"/>
              </a:rPr>
              <a:t>الغشاء الخارجي</a:t>
            </a:r>
            <a:r>
              <a:rPr lang="en-US" sz="2000">
                <a:latin typeface="Arial Unicode MS" pitchFamily="34" charset="-128"/>
                <a:ea typeface="Arial Unicode MS" pitchFamily="34" charset="-128"/>
                <a:cs typeface="Arial Unicode MS" pitchFamily="34" charset="-128"/>
              </a:rPr>
              <a:t> يتكون من 62% من البروتينات و 38% من الدهنيات ذات طبيعة شبيهة بتلك الموجودة بالغشاء السيتوبلازمي.</a:t>
            </a:r>
          </a:p>
          <a:p>
            <a:pPr eaLnBrk="0" hangingPunct="0">
              <a:lnSpc>
                <a:spcPct val="150000"/>
              </a:lnSpc>
              <a:buFontTx/>
              <a:buChar char="•"/>
            </a:pPr>
            <a:r>
              <a:rPr lang="en-US" sz="2000" b="1">
                <a:latin typeface="Arial Unicode MS" pitchFamily="34" charset="-128"/>
                <a:ea typeface="Arial Unicode MS" pitchFamily="34" charset="-128"/>
                <a:cs typeface="Arial Unicode MS" pitchFamily="34" charset="-128"/>
              </a:rPr>
              <a:t>الغشاءالداخلي</a:t>
            </a:r>
            <a:r>
              <a:rPr lang="en-US" sz="2000">
                <a:latin typeface="Arial Unicode MS" pitchFamily="34" charset="-128"/>
                <a:ea typeface="Arial Unicode MS" pitchFamily="34" charset="-128"/>
                <a:cs typeface="Arial Unicode MS" pitchFamily="34" charset="-128"/>
              </a:rPr>
              <a:t> يتكون من 80% من البروتينات و 20% من الدهنيات مختلفة عن الجزيئات الموجودة بالغشاء السيتوبلازمي، وأيضا يحتوي الغشاء على أنزيمات تساهم في تفاعلات </a:t>
            </a:r>
            <a:r>
              <a:rPr lang="ar-EG" sz="2000">
                <a:latin typeface="Arial Unicode MS" pitchFamily="34" charset="-128"/>
                <a:ea typeface="Arial Unicode MS" pitchFamily="34" charset="-128"/>
                <a:cs typeface="Arial Unicode MS" pitchFamily="34" charset="-128"/>
              </a:rPr>
              <a:t>الا</a:t>
            </a:r>
            <a:r>
              <a:rPr lang="en-US" sz="2000">
                <a:latin typeface="Arial Unicode MS" pitchFamily="34" charset="-128"/>
                <a:ea typeface="Arial Unicode MS" pitchFamily="34" charset="-128"/>
                <a:cs typeface="Arial Unicode MS" pitchFamily="34" charset="-128"/>
              </a:rPr>
              <a:t>كسدة</a:t>
            </a:r>
            <a:r>
              <a:rPr lang="ar-EG" sz="2000">
                <a:latin typeface="Arial Unicode MS" pitchFamily="34" charset="-128"/>
                <a:ea typeface="Arial Unicode MS" pitchFamily="34" charset="-128"/>
                <a:cs typeface="Arial Unicode MS" pitchFamily="34" charset="-128"/>
              </a:rPr>
              <a:t> و</a:t>
            </a:r>
            <a:r>
              <a:rPr lang="en-US" sz="2000">
                <a:latin typeface="Arial Unicode MS" pitchFamily="34" charset="-128"/>
                <a:ea typeface="Arial Unicode MS" pitchFamily="34" charset="-128"/>
                <a:cs typeface="Arial Unicode MS" pitchFamily="34" charset="-128"/>
              </a:rPr>
              <a:t> ا</a:t>
            </a:r>
            <a:r>
              <a:rPr lang="ar-EG" sz="2000">
                <a:latin typeface="Arial Unicode MS" pitchFamily="34" charset="-128"/>
                <a:ea typeface="Arial Unicode MS" pitchFamily="34" charset="-128"/>
                <a:cs typeface="Arial Unicode MS" pitchFamily="34" charset="-128"/>
              </a:rPr>
              <a:t>لإ</a:t>
            </a:r>
            <a:r>
              <a:rPr lang="en-US" sz="2000">
                <a:latin typeface="Arial Unicode MS" pitchFamily="34" charset="-128"/>
                <a:ea typeface="Arial Unicode MS" pitchFamily="34" charset="-128"/>
                <a:cs typeface="Arial Unicode MS" pitchFamily="34" charset="-128"/>
              </a:rPr>
              <a:t>ختزال. ويحتوي كذلك على</a:t>
            </a:r>
            <a:r>
              <a:rPr lang="ar-EG" sz="2000">
                <a:latin typeface="Arial Unicode MS" pitchFamily="34" charset="-128"/>
                <a:ea typeface="Arial Unicode MS" pitchFamily="34" charset="-128"/>
                <a:cs typeface="Arial Unicode MS" pitchFamily="34" charset="-128"/>
              </a:rPr>
              <a:t> ادينوسين</a:t>
            </a:r>
            <a:r>
              <a:rPr lang="en-US" sz="2000">
                <a:latin typeface="Arial Unicode MS" pitchFamily="34" charset="-128"/>
                <a:ea typeface="Arial Unicode MS" pitchFamily="34" charset="-128"/>
                <a:cs typeface="Arial Unicode MS" pitchFamily="34" charset="-128"/>
              </a:rPr>
              <a:t> </a:t>
            </a:r>
            <a:r>
              <a:rPr lang="en-US" sz="2000" baseline="30000">
                <a:latin typeface="Arial Unicode MS" pitchFamily="34" charset="-128"/>
                <a:ea typeface="Arial Unicode MS" pitchFamily="34" charset="-128"/>
                <a:cs typeface="Arial Unicode MS" pitchFamily="34" charset="-128"/>
              </a:rPr>
              <a:t>‏</a:t>
            </a:r>
            <a:r>
              <a:rPr lang="en-US" sz="2000">
                <a:latin typeface="Arial Unicode MS" pitchFamily="34" charset="-128"/>
                <a:ea typeface="Arial Unicode MS" pitchFamily="34" charset="-128"/>
                <a:cs typeface="Arial Unicode MS" pitchFamily="34" charset="-128"/>
              </a:rPr>
              <a:t>ثلاثي الفوسفات</a:t>
            </a:r>
          </a:p>
          <a:p>
            <a:pPr eaLnBrk="0" hangingPunct="0">
              <a:lnSpc>
                <a:spcPct val="150000"/>
              </a:lnSpc>
              <a:buFontTx/>
              <a:buChar char="•"/>
            </a:pPr>
            <a:r>
              <a:rPr lang="en-US" sz="2000" b="1">
                <a:latin typeface="Arial Unicode MS" pitchFamily="34" charset="-128"/>
                <a:ea typeface="Arial Unicode MS" pitchFamily="34" charset="-128"/>
                <a:cs typeface="Arial Unicode MS" pitchFamily="34" charset="-128"/>
              </a:rPr>
              <a:t>الحشوة </a:t>
            </a:r>
            <a:r>
              <a:rPr lang="en-US" sz="2000">
                <a:latin typeface="Arial Unicode MS" pitchFamily="34" charset="-128"/>
                <a:ea typeface="Arial Unicode MS" pitchFamily="34" charset="-128"/>
                <a:cs typeface="Arial Unicode MS" pitchFamily="34" charset="-128"/>
              </a:rPr>
              <a:t>: جزيئات صغيرة كربونية. وأنزيمات متنوعة، وناقلات </a:t>
            </a:r>
            <a:r>
              <a:rPr lang="ar-EG" sz="2000">
                <a:latin typeface="Arial Unicode MS" pitchFamily="34" charset="-128"/>
                <a:ea typeface="Arial Unicode MS" pitchFamily="34" charset="-128"/>
                <a:cs typeface="Arial Unicode MS" pitchFamily="34" charset="-128"/>
              </a:rPr>
              <a:t>إ</a:t>
            </a:r>
            <a:r>
              <a:rPr lang="en-US" sz="2000">
                <a:latin typeface="Arial Unicode MS" pitchFamily="34" charset="-128"/>
                <a:ea typeface="Arial Unicode MS" pitchFamily="34" charset="-128"/>
                <a:cs typeface="Arial Unicode MS" pitchFamily="34" charset="-128"/>
              </a:rPr>
              <a:t>لكترونات </a:t>
            </a:r>
            <a:r>
              <a:rPr lang="ar-EG" sz="2000">
                <a:latin typeface="Arial Unicode MS" pitchFamily="34" charset="-128"/>
                <a:ea typeface="Arial Unicode MS" pitchFamily="34" charset="-128"/>
                <a:cs typeface="Arial Unicode MS" pitchFamily="34" charset="-128"/>
              </a:rPr>
              <a:t>ادينوسين</a:t>
            </a:r>
            <a:r>
              <a:rPr lang="en-US" sz="2000">
                <a:latin typeface="Arial Unicode MS" pitchFamily="34" charset="-128"/>
                <a:ea typeface="Arial Unicode MS" pitchFamily="34" charset="-128"/>
                <a:cs typeface="Arial Unicode MS" pitchFamily="34" charset="-128"/>
              </a:rPr>
              <a:t> </a:t>
            </a:r>
            <a:r>
              <a:rPr lang="en-US" sz="2000" baseline="30000">
                <a:latin typeface="Arial Unicode MS" pitchFamily="34" charset="-128"/>
                <a:ea typeface="Arial Unicode MS" pitchFamily="34" charset="-128"/>
                <a:cs typeface="Arial Unicode MS" pitchFamily="34" charset="-128"/>
              </a:rPr>
              <a:t>‏</a:t>
            </a:r>
            <a:r>
              <a:rPr lang="en-US" sz="2000">
                <a:latin typeface="Arial Unicode MS" pitchFamily="34" charset="-128"/>
                <a:ea typeface="Arial Unicode MS" pitchFamily="34" charset="-128"/>
                <a:cs typeface="Arial Unicode MS" pitchFamily="34" charset="-128"/>
              </a:rPr>
              <a:t>ثلاثي الفوسفات </a:t>
            </a:r>
            <a:r>
              <a:rPr lang="ar-EG" sz="2000">
                <a:latin typeface="Arial Unicode MS" pitchFamily="34" charset="-128"/>
                <a:ea typeface="Arial Unicode MS" pitchFamily="34" charset="-128"/>
                <a:cs typeface="Arial Unicode MS" pitchFamily="34" charset="-128"/>
              </a:rPr>
              <a:t>  و ادينوسين ثنائي الفوسفات </a:t>
            </a:r>
            <a:r>
              <a:rPr lang="en-US" sz="2000">
                <a:latin typeface="Arial Unicode MS" pitchFamily="34" charset="-128"/>
                <a:ea typeface="Arial Unicode MS" pitchFamily="34" charset="-128"/>
                <a:cs typeface="Arial Unicode MS" pitchFamily="34" charset="-128"/>
              </a:rPr>
              <a:t>والبروتونات،.</a:t>
            </a:r>
          </a:p>
          <a:p>
            <a:pPr algn="l" rtl="0" eaLnBrk="0" hangingPunct="0"/>
            <a:endParaRPr lang="en-US"/>
          </a:p>
        </p:txBody>
      </p:sp>
    </p:spTree>
  </p:cSld>
  <p:clrMapOvr>
    <a:masterClrMapping/>
  </p:clrMapOvr>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Rectangle 1"/>
          <p:cNvSpPr>
            <a:spLocks noChangeArrowheads="1"/>
          </p:cNvSpPr>
          <p:nvPr/>
        </p:nvSpPr>
        <p:spPr bwMode="auto">
          <a:xfrm>
            <a:off x="762000" y="457200"/>
            <a:ext cx="792480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en-US" sz="2000" b="1">
                <a:latin typeface="Arial Unicode MS" pitchFamily="34" charset="-128"/>
                <a:ea typeface="Arial Unicode MS" pitchFamily="34" charset="-128"/>
                <a:cs typeface="Arial Unicode MS" pitchFamily="34" charset="-128"/>
              </a:rPr>
              <a:t>الغشاء الخارجي</a:t>
            </a:r>
            <a:r>
              <a:rPr lang="en-US" sz="2000">
                <a:latin typeface="Arial Unicode MS" pitchFamily="34" charset="-128"/>
                <a:ea typeface="Arial Unicode MS" pitchFamily="34" charset="-128"/>
                <a:cs typeface="Arial Unicode MS" pitchFamily="34" charset="-128"/>
              </a:rPr>
              <a:t>: يحتوي على عدد كبير من البروتينات الملتحمه وتسمى porins هذه البروتينات تحتوي على قنوات التي بدورها تسمح للجزيئات بأن تدخل بسهوله عبرها. البروتينات ذات الحجم الكبير تستطيع ان تدخل إلى الميتو</a:t>
            </a:r>
            <a:r>
              <a:rPr lang="ar-EG" sz="2000">
                <a:latin typeface="Arial Unicode MS" pitchFamily="34" charset="-128"/>
                <a:ea typeface="Arial Unicode MS" pitchFamily="34" charset="-128"/>
                <a:cs typeface="Arial Unicode MS" pitchFamily="34" charset="-128"/>
              </a:rPr>
              <a:t>كو</a:t>
            </a:r>
            <a:r>
              <a:rPr lang="en-US" sz="2000">
                <a:latin typeface="Arial Unicode MS" pitchFamily="34" charset="-128"/>
                <a:ea typeface="Arial Unicode MS" pitchFamily="34" charset="-128"/>
                <a:cs typeface="Arial Unicode MS" pitchFamily="34" charset="-128"/>
              </a:rPr>
              <a:t>ندريا إذا كان هناك تسلسل مؤشر في النهاية الأمينية (N-terminal) يرتبط ببروتين معقد موجود في الغشاء الخارجي</a:t>
            </a:r>
            <a:r>
              <a:rPr lang="ar-EG" sz="2000">
                <a:latin typeface="Arial Unicode MS" pitchFamily="34" charset="-128"/>
                <a:ea typeface="Arial Unicode MS" pitchFamily="34" charset="-128"/>
                <a:cs typeface="Arial Unicode MS" pitchFamily="34" charset="-128"/>
              </a:rPr>
              <a:t> للميتوكوندريا</a:t>
            </a:r>
            <a:r>
              <a:rPr lang="en-US" sz="2000">
                <a:latin typeface="Arial Unicode MS" pitchFamily="34" charset="-128"/>
                <a:ea typeface="Arial Unicode MS" pitchFamily="34" charset="-128"/>
                <a:cs typeface="Arial Unicode MS" pitchFamily="34" charset="-128"/>
              </a:rPr>
              <a:t> والذي يساهم بنقل هذه الجزيئات بسهوله عبر الغشاء.</a:t>
            </a:r>
          </a:p>
          <a:p>
            <a:pPr eaLnBrk="0" hangingPunct="0">
              <a:lnSpc>
                <a:spcPct val="150000"/>
              </a:lnSpc>
            </a:pPr>
            <a:r>
              <a:rPr lang="en-US" sz="2000" b="1">
                <a:latin typeface="Arial Unicode MS" pitchFamily="34" charset="-128"/>
                <a:ea typeface="Arial Unicode MS" pitchFamily="34" charset="-128"/>
                <a:cs typeface="Arial Unicode MS" pitchFamily="34" charset="-128"/>
              </a:rPr>
              <a:t>الحيز بين الأغشية</a:t>
            </a:r>
            <a:r>
              <a:rPr lang="en-US" sz="2000">
                <a:latin typeface="Arial Unicode MS" pitchFamily="34" charset="-128"/>
                <a:ea typeface="Arial Unicode MS" pitchFamily="34" charset="-128"/>
                <a:cs typeface="Arial Unicode MS" pitchFamily="34" charset="-128"/>
              </a:rPr>
              <a:t>: وهو الفراغ بين الغشاء الخارجي والداخلي, الغشاء الخارجي نفّإذ للجزيئات الصغيره وتركيز الجزيئات الصغيره في هذا الفراغ مساوٍ للتركيز في السيتوزول (CYTOSOL) ولكن هنا يكمن الفرق بحيث ان البروتينات ذات الحجم الكبير يجب أن تحتوي على تسلسل خاص لكي تستطيع الارتباط </a:t>
            </a:r>
            <a:r>
              <a:rPr lang="ar-EG" sz="2000">
                <a:latin typeface="Arial Unicode MS" pitchFamily="34" charset="-128"/>
                <a:ea typeface="Arial Unicode MS" pitchFamily="34" charset="-128"/>
                <a:cs typeface="Arial Unicode MS" pitchFamily="34" charset="-128"/>
              </a:rPr>
              <a:t>ب</a:t>
            </a:r>
            <a:r>
              <a:rPr lang="en-US" sz="2000">
                <a:latin typeface="Arial Unicode MS" pitchFamily="34" charset="-128"/>
                <a:ea typeface="Arial Unicode MS" pitchFamily="34" charset="-128"/>
                <a:cs typeface="Arial Unicode MS" pitchFamily="34" charset="-128"/>
              </a:rPr>
              <a:t>البروتين المعقد الموجود في الغشاء الخارجي، ولذا تكوين البروتين في هذا الفراغ مختلف عما هو عليه في السيتوزول</a:t>
            </a:r>
            <a:r>
              <a:rPr lang="en-US" sz="1600">
                <a:cs typeface="Times New Roman" pitchFamily="18" charset="0"/>
              </a:rPr>
              <a:t>.</a:t>
            </a:r>
            <a:endParaRPr lang="en-US"/>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1"/>
          <p:cNvSpPr>
            <a:spLocks noChangeArrowheads="1"/>
          </p:cNvSpPr>
          <p:nvPr/>
        </p:nvSpPr>
        <p:spPr bwMode="auto">
          <a:xfrm>
            <a:off x="838200" y="304800"/>
            <a:ext cx="7696200" cy="6094413"/>
          </a:xfrm>
          <a:prstGeom prst="rect">
            <a:avLst/>
          </a:prstGeom>
          <a:noFill/>
          <a:ln w="9525">
            <a:noFill/>
            <a:miter lim="800000"/>
            <a:headEnd/>
            <a:tailEnd/>
          </a:ln>
        </p:spPr>
        <p:txBody>
          <a:bodyPr anchor="ctr">
            <a:spAutoFit/>
          </a:bodyPr>
          <a:lstStyle/>
          <a:p>
            <a:pPr eaLnBrk="0" hangingPunct="0">
              <a:lnSpc>
                <a:spcPct val="150000"/>
              </a:lnSpc>
              <a:defRPr/>
            </a:pPr>
            <a:r>
              <a:rPr lang="ar-SA" sz="2000" b="1" dirty="0">
                <a:latin typeface="Arial Unicode MS" pitchFamily="34" charset="-128"/>
                <a:ea typeface="Arial Unicode MS" pitchFamily="34" charset="-128"/>
                <a:cs typeface="Arial Unicode MS" pitchFamily="34" charset="-128"/>
              </a:rPr>
              <a:t>الغشاء الداخلي</a:t>
            </a:r>
            <a:r>
              <a:rPr lang="ar-SA" sz="2000" dirty="0">
                <a:latin typeface="Arial Unicode MS" pitchFamily="34" charset="-128"/>
                <a:ea typeface="Arial Unicode MS" pitchFamily="34" charset="-128"/>
                <a:cs typeface="Arial Unicode MS" pitchFamily="34" charset="-128"/>
              </a:rPr>
              <a:t>: الغشاء الداخلي يحتوي علي بروتينات لها عدة أنواع من الوظائف</a:t>
            </a:r>
            <a:r>
              <a:rPr lang="en-US" sz="2000" dirty="0">
                <a:latin typeface="Arial Unicode MS" pitchFamily="34" charset="-128"/>
                <a:ea typeface="Arial Unicode MS" pitchFamily="34" charset="-128"/>
                <a:cs typeface="Arial Unicode MS" pitchFamily="34" charset="-128"/>
              </a:rPr>
              <a:t>:</a:t>
            </a:r>
          </a:p>
          <a:p>
            <a:pPr marL="457200" indent="-457200" eaLnBrk="0" hangingPunct="0">
              <a:lnSpc>
                <a:spcPct val="150000"/>
              </a:lnSpc>
              <a:buFontTx/>
              <a:buAutoNum type="arabicParenR"/>
              <a:defRPr/>
            </a:pPr>
            <a:r>
              <a:rPr lang="ar-SA" sz="2000" dirty="0">
                <a:latin typeface="Arial Unicode MS" pitchFamily="34" charset="-128"/>
                <a:ea typeface="Arial Unicode MS" pitchFamily="34" charset="-128"/>
                <a:cs typeface="Arial Unicode MS" pitchFamily="34" charset="-128"/>
              </a:rPr>
              <a:t>البروتينات الموجودة على الغشاء الداخلي والمسؤولة عن تفاعلات التأكسد والاختزال الداخلي في عملية الفسفرة التأكسدية لإنتاج الطاقة</a:t>
            </a:r>
            <a:r>
              <a:rPr lang="en-US" sz="2000" dirty="0">
                <a:latin typeface="Arial Unicode MS" pitchFamily="34" charset="-128"/>
                <a:ea typeface="Arial Unicode MS" pitchFamily="34" charset="-128"/>
                <a:cs typeface="Arial Unicode MS" pitchFamily="34" charset="-128"/>
              </a:rPr>
              <a:t>.</a:t>
            </a:r>
            <a:endParaRPr lang="ar-EG" sz="2000" dirty="0">
              <a:latin typeface="Arial Unicode MS" pitchFamily="34" charset="-128"/>
              <a:ea typeface="Arial Unicode MS" pitchFamily="34" charset="-128"/>
              <a:cs typeface="Arial Unicode MS" pitchFamily="34" charset="-128"/>
            </a:endParaRPr>
          </a:p>
          <a:p>
            <a:pPr marL="457200" indent="-457200" eaLnBrk="0" hangingPunct="0">
              <a:lnSpc>
                <a:spcPct val="150000"/>
              </a:lnSpc>
              <a:buFontTx/>
              <a:buAutoNum type="arabicParenR"/>
              <a:defRPr/>
            </a:pPr>
            <a:endParaRPr lang="en-US" sz="2000" dirty="0">
              <a:latin typeface="Arial Unicode MS" pitchFamily="34" charset="-128"/>
              <a:ea typeface="Arial Unicode MS" pitchFamily="34" charset="-128"/>
              <a:cs typeface="Arial Unicode MS" pitchFamily="34" charset="-128"/>
            </a:endParaRPr>
          </a:p>
          <a:p>
            <a:pPr eaLnBrk="0" hangingPunct="0">
              <a:lnSpc>
                <a:spcPct val="150000"/>
              </a:lnSpc>
              <a:defRPr/>
            </a:pPr>
            <a:r>
              <a:rPr lang="en-US" sz="2000" dirty="0">
                <a:latin typeface="Arial Unicode MS" pitchFamily="34" charset="-128"/>
                <a:ea typeface="Arial Unicode MS" pitchFamily="34" charset="-128"/>
                <a:cs typeface="Arial Unicode MS" pitchFamily="34" charset="-128"/>
              </a:rPr>
              <a:t>2) </a:t>
            </a:r>
            <a:r>
              <a:rPr lang="ar-EG" sz="2000" dirty="0">
                <a:latin typeface="Arial Unicode MS" pitchFamily="34" charset="-128"/>
                <a:ea typeface="Arial Unicode MS" pitchFamily="34" charset="-128"/>
                <a:cs typeface="Arial Unicode MS" pitchFamily="34" charset="-128"/>
              </a:rPr>
              <a:t> ) </a:t>
            </a:r>
            <a:r>
              <a:rPr lang="ar-SA" sz="2000" dirty="0">
                <a:latin typeface="Arial Unicode MS" pitchFamily="34" charset="-128"/>
                <a:ea typeface="Arial Unicode MS" pitchFamily="34" charset="-128"/>
                <a:cs typeface="Arial Unicode MS" pitchFamily="34" charset="-128"/>
              </a:rPr>
              <a:t>انزيم</a:t>
            </a:r>
            <a:r>
              <a:rPr lang="en-US" sz="2000" dirty="0">
                <a:latin typeface="Arial Unicode MS" pitchFamily="34" charset="-128"/>
                <a:ea typeface="Arial Unicode MS" pitchFamily="34" charset="-128"/>
                <a:cs typeface="Arial Unicode MS" pitchFamily="34" charset="-128"/>
              </a:rPr>
              <a:t> ATP </a:t>
            </a:r>
            <a:r>
              <a:rPr lang="en-US" sz="2000" dirty="0" err="1">
                <a:latin typeface="Arial Unicode MS" pitchFamily="34" charset="-128"/>
                <a:ea typeface="Arial Unicode MS" pitchFamily="34" charset="-128"/>
                <a:cs typeface="Arial Unicode MS" pitchFamily="34" charset="-128"/>
              </a:rPr>
              <a:t>Synthase</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الذي يخزن</a:t>
            </a:r>
            <a:r>
              <a:rPr lang="en-US" sz="2000" dirty="0">
                <a:latin typeface="Arial Unicode MS" pitchFamily="34" charset="-128"/>
                <a:ea typeface="Arial Unicode MS" pitchFamily="34" charset="-128"/>
                <a:cs typeface="Arial Unicode MS" pitchFamily="34" charset="-128"/>
              </a:rPr>
              <a:t> ATP </a:t>
            </a:r>
            <a:r>
              <a:rPr lang="ar-SA" sz="2000" dirty="0">
                <a:latin typeface="Arial Unicode MS" pitchFamily="34" charset="-128"/>
                <a:ea typeface="Arial Unicode MS" pitchFamily="34" charset="-128"/>
                <a:cs typeface="Arial Unicode MS" pitchFamily="34" charset="-128"/>
              </a:rPr>
              <a:t>وهو مصدر لإنتاج الطاقه في ال</a:t>
            </a:r>
            <a:r>
              <a:rPr lang="ar-EG" sz="2000" dirty="0">
                <a:latin typeface="Arial Unicode MS" pitchFamily="34" charset="-128"/>
                <a:ea typeface="Arial Unicode MS" pitchFamily="34" charset="-128"/>
                <a:cs typeface="Arial Unicode MS" pitchFamily="34" charset="-128"/>
              </a:rPr>
              <a:t>حشوة </a:t>
            </a:r>
            <a:r>
              <a:rPr lang="ar-SA" sz="2000" dirty="0">
                <a:latin typeface="Arial Unicode MS" pitchFamily="34" charset="-128"/>
                <a:ea typeface="Arial Unicode MS" pitchFamily="34" charset="-128"/>
                <a:cs typeface="Arial Unicode MS" pitchFamily="34" charset="-128"/>
              </a:rPr>
              <a:t> (الماتركس</a:t>
            </a:r>
            <a:r>
              <a:rPr lang="ar-EG"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 وهو الفراغ الموجود في الغشاء الداخلي</a:t>
            </a:r>
            <a:endParaRPr lang="ar-EG" sz="2000" dirty="0">
              <a:latin typeface="Arial Unicode MS" pitchFamily="34" charset="-128"/>
              <a:ea typeface="Arial Unicode MS" pitchFamily="34" charset="-128"/>
              <a:cs typeface="Arial Unicode MS" pitchFamily="34" charset="-128"/>
            </a:endParaRPr>
          </a:p>
          <a:p>
            <a:pPr eaLnBrk="0" hangingPunct="0">
              <a:lnSpc>
                <a:spcPct val="150000"/>
              </a:lnSpc>
              <a:defRPr/>
            </a:pPr>
            <a:endParaRPr lang="en-US" sz="2000" dirty="0">
              <a:latin typeface="Arial Unicode MS" pitchFamily="34" charset="-128"/>
              <a:ea typeface="Arial Unicode MS" pitchFamily="34" charset="-128"/>
              <a:cs typeface="Arial Unicode MS" pitchFamily="34" charset="-128"/>
            </a:endParaRPr>
          </a:p>
          <a:p>
            <a:pPr eaLnBrk="0" hangingPunct="0">
              <a:lnSpc>
                <a:spcPct val="150000"/>
              </a:lnSpc>
              <a:defRPr/>
            </a:pPr>
            <a:r>
              <a:rPr lang="en-US" sz="2000" dirty="0">
                <a:latin typeface="Arial Unicode MS" pitchFamily="34" charset="-128"/>
                <a:ea typeface="Arial Unicode MS" pitchFamily="34" charset="-128"/>
                <a:cs typeface="Arial Unicode MS" pitchFamily="34" charset="-128"/>
              </a:rPr>
              <a:t>3)</a:t>
            </a:r>
            <a:r>
              <a:rPr lang="ar-EG"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بروتينات نقل خاصه تنظم عملية النقل من وإلى ال</a:t>
            </a:r>
            <a:r>
              <a:rPr lang="ar-EG" sz="2000" dirty="0">
                <a:latin typeface="Arial Unicode MS" pitchFamily="34" charset="-128"/>
                <a:ea typeface="Arial Unicode MS" pitchFamily="34" charset="-128"/>
                <a:cs typeface="Arial Unicode MS" pitchFamily="34" charset="-128"/>
              </a:rPr>
              <a:t>حشوة</a:t>
            </a:r>
            <a:r>
              <a:rPr lang="ar-SA" sz="2000" dirty="0">
                <a:latin typeface="Arial Unicode MS" pitchFamily="34" charset="-128"/>
                <a:ea typeface="Arial Unicode MS" pitchFamily="34" charset="-128"/>
                <a:cs typeface="Arial Unicode MS" pitchFamily="34" charset="-128"/>
              </a:rPr>
              <a:t> (الماتركس). الغشاء الداخلي يحتوي على أكثر من 151 من البروتينات المختلفه.ويحتوي على دهن يسمى</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cariolipin</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وهذا الغشاء لا يحتوي على ال</a:t>
            </a:r>
            <a:r>
              <a:rPr lang="en-US" sz="2000" dirty="0">
                <a:latin typeface="Arial Unicode MS" pitchFamily="34" charset="-128"/>
                <a:ea typeface="Arial Unicode MS" pitchFamily="34" charset="-128"/>
                <a:cs typeface="Arial Unicode MS" pitchFamily="34" charset="-128"/>
              </a:rPr>
              <a:t> </a:t>
            </a:r>
            <a:r>
              <a:rPr lang="en-US" sz="2000" dirty="0" err="1">
                <a:latin typeface="Arial Unicode MS" pitchFamily="34" charset="-128"/>
                <a:ea typeface="Arial Unicode MS" pitchFamily="34" charset="-128"/>
                <a:cs typeface="Arial Unicode MS" pitchFamily="34" charset="-128"/>
              </a:rPr>
              <a:t>porins</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وهو غير نفاذ بشكل محكم لجميع الجزيئات، فمعظم الايونات والجزيئات بحاجه إلى ان تنقل عبر الغشاء بواسطة نواقل محدده</a:t>
            </a:r>
            <a:r>
              <a:rPr lang="en-US" sz="2000" dirty="0">
                <a:latin typeface="Arial Unicode MS" pitchFamily="34" charset="-128"/>
                <a:ea typeface="Arial Unicode MS" pitchFamily="34" charset="-128"/>
                <a:cs typeface="Arial Unicode MS" pitchFamily="34" charset="-128"/>
              </a:rPr>
              <a:t>.</a:t>
            </a: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1"/>
          <p:cNvSpPr>
            <a:spLocks noChangeArrowheads="1"/>
          </p:cNvSpPr>
          <p:nvPr/>
        </p:nvSpPr>
        <p:spPr bwMode="auto">
          <a:xfrm>
            <a:off x="3070225" y="762000"/>
            <a:ext cx="22494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a:latin typeface="Arial Unicode MS" pitchFamily="34" charset="-128"/>
                <a:ea typeface="Arial Unicode MS" pitchFamily="34" charset="-128"/>
                <a:cs typeface="Arial Unicode MS" pitchFamily="34" charset="-128"/>
              </a:rPr>
              <a:t>تكاثر الميتوكوندريا</a:t>
            </a:r>
            <a:endParaRPr lang="en-US" sz="2400">
              <a:latin typeface="Arial Unicode MS" pitchFamily="34" charset="-128"/>
              <a:ea typeface="Arial Unicode MS" pitchFamily="34" charset="-128"/>
              <a:cs typeface="Arial Unicode MS" pitchFamily="34" charset="-128"/>
            </a:endParaRPr>
          </a:p>
        </p:txBody>
      </p:sp>
      <p:sp>
        <p:nvSpPr>
          <p:cNvPr id="135171" name="Rectangle 2"/>
          <p:cNvSpPr>
            <a:spLocks noChangeArrowheads="1"/>
          </p:cNvSpPr>
          <p:nvPr/>
        </p:nvSpPr>
        <p:spPr bwMode="auto">
          <a:xfrm>
            <a:off x="457200" y="1371600"/>
            <a:ext cx="8229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sz="2000">
                <a:latin typeface="Arial Unicode MS" pitchFamily="34" charset="-128"/>
                <a:ea typeface="Arial Unicode MS" pitchFamily="34" charset="-128"/>
                <a:cs typeface="Arial Unicode MS" pitchFamily="34" charset="-128"/>
              </a:rPr>
              <a:t>- تنفرد الميتوكوندريا بقدرتها على الانقسام الثنائي المستعرض كما في الأوليات.</a:t>
            </a:r>
          </a:p>
          <a:p>
            <a:pPr algn="just"/>
            <a:endParaRPr lang="ar-SA" sz="2000">
              <a:latin typeface="Arial Unicode MS" pitchFamily="34" charset="-128"/>
              <a:ea typeface="Arial Unicode MS" pitchFamily="34" charset="-128"/>
              <a:cs typeface="Arial Unicode MS" pitchFamily="34" charset="-128"/>
            </a:endParaRPr>
          </a:p>
          <a:p>
            <a:pPr algn="just"/>
            <a:r>
              <a:rPr lang="ar-SA" sz="2000">
                <a:latin typeface="Arial Unicode MS" pitchFamily="34" charset="-128"/>
                <a:ea typeface="Arial Unicode MS" pitchFamily="34" charset="-128"/>
                <a:cs typeface="Arial Unicode MS" pitchFamily="34" charset="-128"/>
              </a:rPr>
              <a:t>   -- وتمر بعدة مراحل كما في الشكل التالي</a:t>
            </a:r>
            <a:endParaRPr lang="en-US" sz="2000">
              <a:latin typeface="Arial Unicode MS" pitchFamily="34" charset="-128"/>
              <a:ea typeface="Arial Unicode MS" pitchFamily="34" charset="-128"/>
              <a:cs typeface="Arial Unicode MS" pitchFamily="34" charset="-128"/>
            </a:endParaRPr>
          </a:p>
        </p:txBody>
      </p:sp>
      <p:pic>
        <p:nvPicPr>
          <p:cNvPr id="135172" name="Picture 22" descr="Stages in Mitochondrial Divisio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375" y="2514600"/>
            <a:ext cx="1987550" cy="39465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35173" name="Picture 8" descr="http://www.cytochemistry.net/cell-biology/mitodiv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4600" y="2514600"/>
            <a:ext cx="2309813" cy="3946525"/>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35174" name="Picture 48" descr="http://commonweb.unifr.ch/biol/pub/zoology/Homepage/Trypanos/projects/mitodiv.jpg"/>
          <p:cNvPicPr>
            <a:picLocks noChangeAspect="1" noChangeArrowheads="1"/>
          </p:cNvPicPr>
          <p:nvPr/>
        </p:nvPicPr>
        <p:blipFill>
          <a:blip r:embed="rId4">
            <a:lum bright="-10000" contrast="40000"/>
            <a:extLst>
              <a:ext uri="{28A0092B-C50C-407E-A947-70E740481C1C}">
                <a14:useLocalDpi xmlns:a14="http://schemas.microsoft.com/office/drawing/2010/main" val="0"/>
              </a:ext>
            </a:extLst>
          </a:blip>
          <a:srcRect/>
          <a:stretch>
            <a:fillRect/>
          </a:stretch>
        </p:blipFill>
        <p:spPr bwMode="auto">
          <a:xfrm>
            <a:off x="4873625" y="2514600"/>
            <a:ext cx="4117975" cy="3962400"/>
          </a:xfrm>
          <a:prstGeom prst="rect">
            <a:avLst/>
          </a:prstGeom>
          <a:noFill/>
          <a:ln w="2857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35175" name="TextBox 6"/>
          <p:cNvSpPr txBox="1">
            <a:spLocks noChangeArrowheads="1"/>
          </p:cNvSpPr>
          <p:nvPr/>
        </p:nvSpPr>
        <p:spPr bwMode="auto">
          <a:xfrm>
            <a:off x="5257800" y="2438400"/>
            <a:ext cx="3200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انقسام الميتوكوندريا</a:t>
            </a:r>
            <a:endParaRPr lang="en-US" b="1"/>
          </a:p>
        </p:txBody>
      </p:sp>
      <p:sp>
        <p:nvSpPr>
          <p:cNvPr id="135176" name="TextBox 7"/>
          <p:cNvSpPr txBox="1">
            <a:spLocks noChangeArrowheads="1"/>
          </p:cNvSpPr>
          <p:nvPr/>
        </p:nvSpPr>
        <p:spPr bwMode="auto">
          <a:xfrm>
            <a:off x="5257800" y="3581400"/>
            <a:ext cx="609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نمو</a:t>
            </a:r>
            <a:endParaRPr lang="en-US" b="1"/>
          </a:p>
        </p:txBody>
      </p:sp>
      <p:sp>
        <p:nvSpPr>
          <p:cNvPr id="135177" name="TextBox 8"/>
          <p:cNvSpPr txBox="1">
            <a:spLocks noChangeArrowheads="1"/>
          </p:cNvSpPr>
          <p:nvPr/>
        </p:nvSpPr>
        <p:spPr bwMode="auto">
          <a:xfrm>
            <a:off x="5486400" y="35814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انقسام ثنائي بسيط</a:t>
            </a:r>
            <a:endParaRPr lang="en-US" b="1"/>
          </a:p>
        </p:txBody>
      </p:sp>
      <p:sp>
        <p:nvSpPr>
          <p:cNvPr id="135178" name="TextBox 9"/>
          <p:cNvSpPr txBox="1">
            <a:spLocks noChangeArrowheads="1"/>
          </p:cNvSpPr>
          <p:nvPr/>
        </p:nvSpPr>
        <p:spPr bwMode="auto">
          <a:xfrm>
            <a:off x="7696200" y="34290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انعزال</a:t>
            </a:r>
            <a:endParaRPr lang="en-US" b="1"/>
          </a:p>
        </p:txBody>
      </p:sp>
    </p:spTree>
  </p:cSld>
  <p:clrMapOvr>
    <a:masterClrMapping/>
  </p:clrMapOvr>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1"/>
          <p:cNvSpPr>
            <a:spLocks noChangeArrowheads="1"/>
          </p:cNvSpPr>
          <p:nvPr/>
        </p:nvSpPr>
        <p:spPr bwMode="auto">
          <a:xfrm>
            <a:off x="304800" y="152400"/>
            <a:ext cx="8382000"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الوظائف</a:t>
            </a:r>
            <a:r>
              <a:rPr lang="en-US" sz="2000">
                <a:latin typeface="Arial Unicode MS" pitchFamily="34" charset="-128"/>
                <a:ea typeface="Arial Unicode MS" pitchFamily="34" charset="-128"/>
                <a:cs typeface="Arial Unicode MS" pitchFamily="34" charset="-128"/>
              </a:rPr>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1. </a:t>
            </a:r>
            <a:r>
              <a:rPr lang="ar-SA" sz="2000">
                <a:latin typeface="Arial Unicode MS" pitchFamily="34" charset="-128"/>
                <a:ea typeface="Arial Unicode MS" pitchFamily="34" charset="-128"/>
                <a:cs typeface="Arial Unicode MS" pitchFamily="34" charset="-128"/>
              </a:rPr>
              <a:t>يطلق على الميتوكندريا اسم مولدات الطاقة في الخلايا ، و ذلك لأن الكثير من التفاعلات الكيميائية التي تتضمن أكسدة المواد الغذائية و استخلاص الطاقة منها تتم داخل الميتوكندريا بتأثير الإنزيمات الموجودة بداخلها</a:t>
            </a:r>
            <a:r>
              <a:rPr lang="en-US" sz="2000">
                <a:latin typeface="Arial Unicode MS" pitchFamily="34" charset="-128"/>
                <a:ea typeface="Arial Unicode MS" pitchFamily="34" charset="-128"/>
                <a:cs typeface="Arial Unicode MS" pitchFamily="34" charset="-128"/>
              </a:rPr>
              <a:t>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2. </a:t>
            </a:r>
            <a:r>
              <a:rPr lang="ar-SA" sz="2000">
                <a:latin typeface="Arial Unicode MS" pitchFamily="34" charset="-128"/>
                <a:ea typeface="Arial Unicode MS" pitchFamily="34" charset="-128"/>
                <a:cs typeface="Arial Unicode MS" pitchFamily="34" charset="-128"/>
              </a:rPr>
              <a:t>و لقد لاحظ جرين عام 1961 م أنه حتى لو فتت الميتوكندريا إلى جزيئات صغيرة فإنها تظل تؤدي بعض وظائفها الخاصة بأكسدة المواد الغذائية</a:t>
            </a:r>
            <a:r>
              <a:rPr lang="en-US" sz="2000">
                <a:latin typeface="Arial Unicode MS" pitchFamily="34" charset="-128"/>
                <a:ea typeface="Arial Unicode MS" pitchFamily="34" charset="-128"/>
                <a:cs typeface="Arial Unicode MS" pitchFamily="34" charset="-128"/>
              </a:rPr>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3. </a:t>
            </a:r>
            <a:r>
              <a:rPr lang="ar-SA" sz="2000">
                <a:latin typeface="Arial Unicode MS" pitchFamily="34" charset="-128"/>
                <a:ea typeface="Arial Unicode MS" pitchFamily="34" charset="-128"/>
                <a:cs typeface="Arial Unicode MS" pitchFamily="34" charset="-128"/>
              </a:rPr>
              <a:t>و لقد لوحظ أن السيانيد المعروف بأنه مثبط لنشاط الإنزيمات التنفسية له تأثير واضح على الميتوكندريا ، فهو يمنعها من تأدية وظائفها</a:t>
            </a:r>
            <a:r>
              <a:rPr lang="en-US" sz="2000">
                <a:latin typeface="Arial Unicode MS" pitchFamily="34" charset="-128"/>
                <a:ea typeface="Arial Unicode MS" pitchFamily="34" charset="-128"/>
                <a:cs typeface="Arial Unicode MS" pitchFamily="34" charset="-128"/>
              </a:rPr>
              <a:t>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4. </a:t>
            </a:r>
            <a:r>
              <a:rPr lang="ar-SA" sz="2000">
                <a:latin typeface="Arial Unicode MS" pitchFamily="34" charset="-128"/>
                <a:ea typeface="Arial Unicode MS" pitchFamily="34" charset="-128"/>
                <a:cs typeface="Arial Unicode MS" pitchFamily="34" charset="-128"/>
              </a:rPr>
              <a:t>ترتبط الميتوكندريا ارتباطا وثيقا بالنشاط الأيضي العام للخلية ، خاصة فيما يتعلق بأيض الدهون ، و الأحماض الأمينية</a:t>
            </a:r>
            <a:r>
              <a:rPr lang="en-US" sz="2000">
                <a:latin typeface="Arial Unicode MS" pitchFamily="34" charset="-128"/>
                <a:ea typeface="Arial Unicode MS" pitchFamily="34" charset="-128"/>
                <a:cs typeface="Arial Unicode MS" pitchFamily="34" charset="-128"/>
              </a:rPr>
              <a:t>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5. </a:t>
            </a:r>
            <a:r>
              <a:rPr lang="ar-SA" sz="2000">
                <a:latin typeface="Arial Unicode MS" pitchFamily="34" charset="-128"/>
                <a:ea typeface="Arial Unicode MS" pitchFamily="34" charset="-128"/>
                <a:cs typeface="Arial Unicode MS" pitchFamily="34" charset="-128"/>
              </a:rPr>
              <a:t>و هي أيضا مسؤولة عن تكوين غمد الذيل في الحيوانات المنوية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0"/>
            <a:ext cx="8458200"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TextBox 2"/>
          <p:cNvSpPr txBox="1">
            <a:spLocks noChangeArrowheads="1"/>
          </p:cNvSpPr>
          <p:nvPr/>
        </p:nvSpPr>
        <p:spPr bwMode="auto">
          <a:xfrm>
            <a:off x="1524000" y="3124200"/>
            <a:ext cx="19367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حمض الإستياريك</a:t>
            </a:r>
            <a:endParaRPr lang="en-US" b="1"/>
          </a:p>
        </p:txBody>
      </p:sp>
      <p:sp>
        <p:nvSpPr>
          <p:cNvPr id="17412" name="TextBox 4"/>
          <p:cNvSpPr txBox="1">
            <a:spLocks noChangeArrowheads="1"/>
          </p:cNvSpPr>
          <p:nvPr/>
        </p:nvSpPr>
        <p:spPr bwMode="auto">
          <a:xfrm>
            <a:off x="6248400" y="304800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a:t>        </a:t>
            </a:r>
            <a:r>
              <a:rPr lang="ar-SA" b="1"/>
              <a:t>حمض الاوليك</a:t>
            </a:r>
            <a:endParaRPr lang="en-US" b="1"/>
          </a:p>
        </p:txBody>
      </p:sp>
      <p:sp>
        <p:nvSpPr>
          <p:cNvPr id="17413" name="TextBox 5"/>
          <p:cNvSpPr txBox="1">
            <a:spLocks noChangeArrowheads="1"/>
          </p:cNvSpPr>
          <p:nvPr/>
        </p:nvSpPr>
        <p:spPr bwMode="auto">
          <a:xfrm>
            <a:off x="7467600" y="4191000"/>
            <a:ext cx="15240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رابطة زوجية تسبب إنحناء السلسلة</a:t>
            </a:r>
            <a:endParaRPr lang="en-US" b="1"/>
          </a:p>
        </p:txBody>
      </p:sp>
      <p:sp>
        <p:nvSpPr>
          <p:cNvPr id="17414" name="TextBox 6"/>
          <p:cNvSpPr txBox="1">
            <a:spLocks noChangeArrowheads="1"/>
          </p:cNvSpPr>
          <p:nvPr/>
        </p:nvSpPr>
        <p:spPr bwMode="auto">
          <a:xfrm>
            <a:off x="5029200" y="5715000"/>
            <a:ext cx="3429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دهون وأحماض دهنية غير مشبعة</a:t>
            </a:r>
            <a:endParaRPr lang="en-US" b="1"/>
          </a:p>
        </p:txBody>
      </p:sp>
      <p:sp>
        <p:nvSpPr>
          <p:cNvPr id="17415" name="TextBox 8"/>
          <p:cNvSpPr txBox="1">
            <a:spLocks noChangeArrowheads="1"/>
          </p:cNvSpPr>
          <p:nvPr/>
        </p:nvSpPr>
        <p:spPr bwMode="auto">
          <a:xfrm>
            <a:off x="609600" y="5791200"/>
            <a:ext cx="2743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دهون وأحماض دهنية مشبعة</a:t>
            </a:r>
            <a:endParaRPr lang="en-US" b="1"/>
          </a:p>
          <a:p>
            <a:pPr eaLnBrk="1" hangingPunct="1"/>
            <a:endParaRPr lang="en-US"/>
          </a:p>
        </p:txBody>
      </p:sp>
    </p:spTree>
  </p:cSld>
  <p:clrMapOvr>
    <a:masterClrMapping/>
  </p:clrMapOvr>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Rectangle 1"/>
          <p:cNvSpPr>
            <a:spLocks noChangeArrowheads="1"/>
          </p:cNvSpPr>
          <p:nvPr/>
        </p:nvSpPr>
        <p:spPr bwMode="auto">
          <a:xfrm>
            <a:off x="609600" y="457200"/>
            <a:ext cx="8001000" cy="604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أهم ما تقوم به الميتوكندريا من وظائف يشمل ما يلي</a:t>
            </a:r>
            <a:r>
              <a:rPr lang="en-US" sz="2000">
                <a:latin typeface="Arial Unicode MS" pitchFamily="34" charset="-128"/>
                <a:ea typeface="Arial Unicode MS" pitchFamily="34" charset="-128"/>
                <a:cs typeface="Arial Unicode MS" pitchFamily="34" charset="-128"/>
              </a:rPr>
              <a:t>:</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1 </a:t>
            </a:r>
            <a:r>
              <a:rPr lang="ar-SA" sz="2000">
                <a:latin typeface="Arial Unicode MS" pitchFamily="34" charset="-128"/>
                <a:ea typeface="Arial Unicode MS" pitchFamily="34" charset="-128"/>
                <a:cs typeface="Arial Unicode MS" pitchFamily="34" charset="-128"/>
              </a:rPr>
              <a:t>- دورة كربس</a:t>
            </a:r>
            <a:r>
              <a:rPr lang="en-US" sz="2000">
                <a:latin typeface="Arial Unicode MS" pitchFamily="34" charset="-128"/>
                <a:ea typeface="Arial Unicode MS" pitchFamily="34" charset="-128"/>
                <a:cs typeface="Arial Unicode MS" pitchFamily="34" charset="-128"/>
              </a:rPr>
              <a:t> Kerb, cycle </a:t>
            </a:r>
            <a:br>
              <a:rPr lang="en-US" sz="2000">
                <a:latin typeface="Arial Unicode MS" pitchFamily="34" charset="-128"/>
                <a:ea typeface="Arial Unicode MS" pitchFamily="34" charset="-128"/>
                <a:cs typeface="Arial Unicode MS" pitchFamily="34" charset="-128"/>
              </a:rPr>
            </a:b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- 2</a:t>
            </a:r>
            <a:r>
              <a:rPr lang="ar-EG" sz="2000">
                <a:latin typeface="Arial Unicode MS" pitchFamily="34" charset="-128"/>
                <a:ea typeface="Arial Unicode MS" pitchFamily="34" charset="-128"/>
                <a:cs typeface="Arial Unicode MS" pitchFamily="34" charset="-128"/>
              </a:rPr>
              <a:t>اكسدة</a:t>
            </a:r>
            <a:r>
              <a:rPr lang="ar-SA" sz="2000">
                <a:latin typeface="Arial Unicode MS" pitchFamily="34" charset="-128"/>
                <a:ea typeface="Arial Unicode MS" pitchFamily="34" charset="-128"/>
                <a:cs typeface="Arial Unicode MS" pitchFamily="34" charset="-128"/>
              </a:rPr>
              <a:t> بيتا </a:t>
            </a:r>
            <a:r>
              <a:rPr lang="ar-EG" sz="2000">
                <a:latin typeface="Arial Unicode MS" pitchFamily="34" charset="-128"/>
                <a:ea typeface="Arial Unicode MS" pitchFamily="34" charset="-128"/>
                <a:cs typeface="Arial Unicode MS" pitchFamily="34" charset="-128"/>
              </a:rPr>
              <a:t>ل</a:t>
            </a:r>
            <a:r>
              <a:rPr lang="ar-SA" sz="2000">
                <a:latin typeface="Arial Unicode MS" pitchFamily="34" charset="-128"/>
                <a:ea typeface="Arial Unicode MS" pitchFamily="34" charset="-128"/>
                <a:cs typeface="Arial Unicode MS" pitchFamily="34" charset="-128"/>
              </a:rPr>
              <a:t>تحل</a:t>
            </a:r>
            <a:r>
              <a:rPr lang="ar-EG" sz="2000">
                <a:latin typeface="Arial Unicode MS" pitchFamily="34" charset="-128"/>
                <a:ea typeface="Arial Unicode MS" pitchFamily="34" charset="-128"/>
                <a:cs typeface="Arial Unicode MS" pitchFamily="34" charset="-128"/>
              </a:rPr>
              <a:t>ي</a:t>
            </a:r>
            <a:r>
              <a:rPr lang="ar-SA" sz="2000">
                <a:latin typeface="Arial Unicode MS" pitchFamily="34" charset="-128"/>
                <a:ea typeface="Arial Unicode MS" pitchFamily="34" charset="-128"/>
                <a:cs typeface="Arial Unicode MS" pitchFamily="34" charset="-128"/>
              </a:rPr>
              <a:t>ل الأحماض الدهنية إلى جزيئات ثنائية الكربون في صورة</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مرافق إزيم أ</a:t>
            </a:r>
            <a:r>
              <a:rPr lang="en-US" sz="2000">
                <a:latin typeface="Arial Unicode MS" pitchFamily="34" charset="-128"/>
                <a:ea typeface="Arial Unicode MS" pitchFamily="34" charset="-128"/>
                <a:cs typeface="Arial Unicode MS" pitchFamily="34" charset="-128"/>
              </a:rPr>
              <a:t>Acetyl-CoA) </a:t>
            </a:r>
            <a:r>
              <a:rPr lang="ar-SA" sz="2000">
                <a:latin typeface="Arial Unicode MS" pitchFamily="34" charset="-128"/>
                <a:ea typeface="Arial Unicode MS" pitchFamily="34" charset="-128"/>
                <a:cs typeface="Arial Unicode MS" pitchFamily="34" charset="-128"/>
              </a:rPr>
              <a:t>) وتدعى</a:t>
            </a: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 Beta- Oxidation</a:t>
            </a:r>
            <a:br>
              <a:rPr lang="en-US"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3- السلسلة التنفسية</a:t>
            </a:r>
            <a:r>
              <a:rPr lang="en-US" sz="2000">
                <a:latin typeface="Arial Unicode MS" pitchFamily="34" charset="-128"/>
                <a:ea typeface="Arial Unicode MS" pitchFamily="34" charset="-128"/>
                <a:cs typeface="Arial Unicode MS" pitchFamily="34" charset="-128"/>
              </a:rPr>
              <a:t> Respiratory chain </a:t>
            </a:r>
            <a:r>
              <a:rPr lang="ar-SA" sz="2000">
                <a:latin typeface="Arial Unicode MS" pitchFamily="34" charset="-128"/>
                <a:ea typeface="Arial Unicode MS" pitchFamily="34" charset="-128"/>
                <a:cs typeface="Arial Unicode MS" pitchFamily="34" charset="-128"/>
              </a:rPr>
              <a:t>أو سلسلة نقل الاليكترونات</a:t>
            </a:r>
            <a:r>
              <a:rPr lang="en-US" sz="2000">
                <a:latin typeface="Arial Unicode MS" pitchFamily="34" charset="-128"/>
                <a:ea typeface="Arial Unicode MS" pitchFamily="34" charset="-128"/>
                <a:cs typeface="Arial Unicode MS" pitchFamily="34" charset="-128"/>
              </a:rPr>
              <a:t> Electron transport chain</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- 4 </a:t>
            </a:r>
            <a:r>
              <a:rPr lang="ar-SA" sz="2000">
                <a:latin typeface="Arial Unicode MS" pitchFamily="34" charset="-128"/>
                <a:ea typeface="Arial Unicode MS" pitchFamily="34" charset="-128"/>
                <a:cs typeface="Arial Unicode MS" pitchFamily="34" charset="-128"/>
              </a:rPr>
              <a:t>آلية تكوين الطاقة وتدعي الفسفرة التأكسدية</a:t>
            </a:r>
            <a:r>
              <a:rPr lang="en-US" sz="2000">
                <a:latin typeface="Arial Unicode MS" pitchFamily="34" charset="-128"/>
                <a:ea typeface="Arial Unicode MS" pitchFamily="34" charset="-128"/>
                <a:cs typeface="Arial Unicode MS" pitchFamily="34" charset="-128"/>
              </a:rPr>
              <a:t> Oxidative phosphorylation </a:t>
            </a:r>
            <a:r>
              <a:rPr lang="ar-SA" sz="2000">
                <a:latin typeface="Arial Unicode MS" pitchFamily="34" charset="-128"/>
                <a:ea typeface="Arial Unicode MS" pitchFamily="34" charset="-128"/>
                <a:cs typeface="Arial Unicode MS" pitchFamily="34" charset="-128"/>
              </a:rPr>
              <a:t>وهي مرتبطة أو متزامنة مع السلسلة التنفسية</a:t>
            </a:r>
            <a:r>
              <a:rPr lang="en-US" sz="2000">
                <a:latin typeface="Arial Unicode MS" pitchFamily="34" charset="-128"/>
                <a:ea typeface="Arial Unicode MS" pitchFamily="34" charset="-128"/>
                <a:cs typeface="Arial Unicode MS" pitchFamily="34" charset="-128"/>
              </a:rPr>
              <a:t>.</a:t>
            </a:r>
            <a:br>
              <a:rPr lang="en-US"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تستقيل دورة كربس نواتج تحلل الجلوكوز في السيتوبلازم في صورة</a:t>
            </a:r>
            <a:r>
              <a:rPr lang="en-US" sz="2000">
                <a:latin typeface="Arial Unicode MS" pitchFamily="34" charset="-128"/>
                <a:ea typeface="Arial Unicode MS" pitchFamily="34" charset="-128"/>
                <a:cs typeface="Arial Unicode MS" pitchFamily="34" charset="-128"/>
              </a:rPr>
              <a:t> Acetyl-CoA </a:t>
            </a:r>
            <a:r>
              <a:rPr lang="ar-SA" sz="2000">
                <a:latin typeface="Arial Unicode MS" pitchFamily="34" charset="-128"/>
                <a:ea typeface="Arial Unicode MS" pitchFamily="34" charset="-128"/>
                <a:cs typeface="Arial Unicode MS" pitchFamily="34" charset="-128"/>
              </a:rPr>
              <a:t>وهذا يعد وقود دورة كربس المتواجدة في المادة الرائقة للميتوكندريا </a:t>
            </a:r>
            <a:r>
              <a:rPr lang="en-US" sz="2000">
                <a:latin typeface="Arial Unicode MS" pitchFamily="34" charset="-128"/>
                <a:ea typeface="Arial Unicode MS" pitchFamily="34" charset="-128"/>
                <a:cs typeface="Arial Unicode MS" pitchFamily="34" charset="-128"/>
              </a:rPr>
              <a:t> Matrix</a:t>
            </a:r>
            <a:r>
              <a:rPr lang="ar-SA" sz="2000">
                <a:latin typeface="Arial Unicode MS" pitchFamily="34" charset="-128"/>
                <a:ea typeface="Arial Unicode MS" pitchFamily="34" charset="-128"/>
                <a:cs typeface="Arial Unicode MS" pitchFamily="34" charset="-128"/>
              </a:rPr>
              <a:t>، وكذلك الأحماض الأمينية بعد نزع المجموعة الأمينية، والأحماض الدهنية، ويشتق عن طريقها مركبات غنية بالطاقة</a:t>
            </a:r>
            <a:r>
              <a:rPr lang="en-US" sz="2000">
                <a:latin typeface="Arial Unicode MS" pitchFamily="34" charset="-128"/>
                <a:ea typeface="Arial Unicode MS" pitchFamily="34" charset="-128"/>
                <a:cs typeface="Arial Unicode MS" pitchFamily="34" charset="-128"/>
              </a:rPr>
              <a:t> (NADH and FADH2) </a:t>
            </a:r>
            <a:r>
              <a:rPr lang="ar-SA" sz="2000">
                <a:latin typeface="Arial Unicode MS" pitchFamily="34" charset="-128"/>
                <a:ea typeface="Arial Unicode MS" pitchFamily="34" charset="-128"/>
                <a:cs typeface="Arial Unicode MS" pitchFamily="34" charset="-128"/>
              </a:rPr>
              <a:t>تنقل للسلسلة التنفسية، وتنتج الـ</a:t>
            </a:r>
            <a:r>
              <a:rPr lang="en-US" sz="2000">
                <a:latin typeface="Arial Unicode MS" pitchFamily="34" charset="-128"/>
                <a:ea typeface="Arial Unicode MS" pitchFamily="34" charset="-128"/>
                <a:cs typeface="Arial Unicode MS" pitchFamily="34" charset="-128"/>
              </a:rPr>
              <a:t> ATP </a:t>
            </a:r>
            <a:r>
              <a:rPr lang="ar-SA" sz="2000">
                <a:latin typeface="Arial Unicode MS" pitchFamily="34" charset="-128"/>
                <a:ea typeface="Arial Unicode MS" pitchFamily="34" charset="-128"/>
                <a:cs typeface="Arial Unicode MS" pitchFamily="34" charset="-128"/>
              </a:rPr>
              <a:t>وفق آلية دقيقة جداً</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1"/>
          <p:cNvSpPr>
            <a:spLocks noChangeArrowheads="1"/>
          </p:cNvSpPr>
          <p:nvPr/>
        </p:nvSpPr>
        <p:spPr bwMode="auto">
          <a:xfrm>
            <a:off x="685800" y="381000"/>
            <a:ext cx="8077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endParaRPr lang="ar-SA" sz="2000">
              <a:latin typeface="Arial Unicode MS" pitchFamily="34" charset="-128"/>
              <a:ea typeface="Arial Unicode MS" pitchFamily="34" charset="-128"/>
              <a:cs typeface="Arial Unicode MS" pitchFamily="34" charset="-128"/>
            </a:endParaRPr>
          </a:p>
          <a:p>
            <a:pPr algn="just"/>
            <a:r>
              <a:rPr lang="ar-SA" sz="2000">
                <a:latin typeface="Arial Unicode MS" pitchFamily="34" charset="-128"/>
                <a:ea typeface="Arial Unicode MS" pitchFamily="34" charset="-128"/>
                <a:cs typeface="Arial Unicode MS" pitchFamily="34" charset="-128"/>
              </a:rPr>
              <a:t>- يحدث التنفس الهوائي على </a:t>
            </a:r>
            <a:r>
              <a:rPr lang="ar-SA" sz="2000" b="1">
                <a:latin typeface="Arial Unicode MS" pitchFamily="34" charset="-128"/>
                <a:ea typeface="Arial Unicode MS" pitchFamily="34" charset="-128"/>
                <a:cs typeface="Arial Unicode MS" pitchFamily="34" charset="-128"/>
              </a:rPr>
              <a:t>مرحلتين</a:t>
            </a:r>
            <a:r>
              <a:rPr lang="ar-SA" sz="2000">
                <a:latin typeface="Arial Unicode MS" pitchFamily="34" charset="-128"/>
                <a:ea typeface="Arial Unicode MS" pitchFamily="34" charset="-128"/>
                <a:cs typeface="Arial Unicode MS" pitchFamily="34" charset="-128"/>
              </a:rPr>
              <a:t>، تتم الأولى في السيتوبلازم وهي تنفس لاهوائي</a:t>
            </a:r>
            <a:r>
              <a:rPr lang="en-US" sz="2000">
                <a:latin typeface="Arial Unicode MS" pitchFamily="34" charset="-128"/>
                <a:ea typeface="Arial Unicode MS" pitchFamily="34" charset="-128"/>
                <a:cs typeface="Arial Unicode MS" pitchFamily="34" charset="-128"/>
              </a:rPr>
              <a:t>Anaerobic respiration </a:t>
            </a:r>
            <a:r>
              <a:rPr lang="ar-SA" sz="2000">
                <a:latin typeface="Arial Unicode MS" pitchFamily="34" charset="-128"/>
                <a:ea typeface="Arial Unicode MS" pitchFamily="34" charset="-128"/>
                <a:cs typeface="Arial Unicode MS" pitchFamily="34" charset="-128"/>
              </a:rPr>
              <a:t>، أما المرحلة الثانية فتتم في الميتوكوندريا وهي هوائية أي بوجود الأكسجين</a:t>
            </a:r>
            <a:r>
              <a:rPr lang="ar-SA"/>
              <a:t>.</a:t>
            </a:r>
          </a:p>
        </p:txBody>
      </p:sp>
      <p:sp>
        <p:nvSpPr>
          <p:cNvPr id="138243" name="Rectangle 2"/>
          <p:cNvSpPr>
            <a:spLocks noChangeArrowheads="1"/>
          </p:cNvSpPr>
          <p:nvPr/>
        </p:nvSpPr>
        <p:spPr bwMode="auto">
          <a:xfrm>
            <a:off x="7239000" y="1752600"/>
            <a:ext cx="10382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000">
                <a:latin typeface="Arial Unicode MS" pitchFamily="34" charset="-128"/>
                <a:ea typeface="Arial Unicode MS" pitchFamily="34" charset="-128"/>
                <a:cs typeface="Arial Unicode MS" pitchFamily="34" charset="-128"/>
              </a:rPr>
              <a:t>خطواتها:</a:t>
            </a:r>
            <a:endParaRPr lang="en-US" sz="2000">
              <a:latin typeface="Arial Unicode MS" pitchFamily="34" charset="-128"/>
              <a:ea typeface="Arial Unicode MS" pitchFamily="34" charset="-128"/>
              <a:cs typeface="Arial Unicode MS" pitchFamily="34" charset="-128"/>
            </a:endParaRPr>
          </a:p>
        </p:txBody>
      </p:sp>
      <p:sp>
        <p:nvSpPr>
          <p:cNvPr id="138244" name="Rectangle 3"/>
          <p:cNvSpPr>
            <a:spLocks noChangeArrowheads="1"/>
          </p:cNvSpPr>
          <p:nvPr/>
        </p:nvSpPr>
        <p:spPr bwMode="auto">
          <a:xfrm>
            <a:off x="228600" y="2438400"/>
            <a:ext cx="80772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sz="2000" b="1">
                <a:latin typeface="Arial Unicode MS" pitchFamily="34" charset="-128"/>
                <a:ea typeface="Arial Unicode MS" pitchFamily="34" charset="-128"/>
                <a:cs typeface="Arial Unicode MS" pitchFamily="34" charset="-128"/>
              </a:rPr>
              <a:t>الخطوة الأولى:  </a:t>
            </a:r>
            <a:r>
              <a:rPr lang="ar-SA" sz="2000" b="1">
                <a:solidFill>
                  <a:srgbClr val="FF0000"/>
                </a:solidFill>
                <a:latin typeface="Arial Unicode MS" pitchFamily="34" charset="-128"/>
                <a:ea typeface="Arial Unicode MS" pitchFamily="34" charset="-128"/>
                <a:cs typeface="Arial Unicode MS" pitchFamily="34" charset="-128"/>
              </a:rPr>
              <a:t>التحلل السكري </a:t>
            </a:r>
            <a:r>
              <a:rPr lang="en-US" sz="2000" b="1">
                <a:solidFill>
                  <a:srgbClr val="FF0000"/>
                </a:solidFill>
                <a:latin typeface="Arial Unicode MS" pitchFamily="34" charset="-128"/>
                <a:ea typeface="Arial Unicode MS" pitchFamily="34" charset="-128"/>
                <a:cs typeface="Arial Unicode MS" pitchFamily="34" charset="-128"/>
              </a:rPr>
              <a:t>Glycolysis</a:t>
            </a:r>
            <a:endParaRPr lang="ar-SA" sz="2000" b="1">
              <a:solidFill>
                <a:srgbClr val="FF0000"/>
              </a:solidFill>
              <a:latin typeface="Arial Unicode MS" pitchFamily="34" charset="-128"/>
              <a:ea typeface="Arial Unicode MS" pitchFamily="34" charset="-128"/>
              <a:cs typeface="Arial Unicode MS" pitchFamily="34" charset="-128"/>
            </a:endParaRPr>
          </a:p>
          <a:p>
            <a:pPr algn="just">
              <a:buFont typeface="Wingdings" pitchFamily="2" charset="2"/>
              <a:buChar char="v"/>
            </a:pPr>
            <a:r>
              <a:rPr lang="ar-SA" sz="2000">
                <a:latin typeface="Arial Unicode MS" pitchFamily="34" charset="-128"/>
                <a:ea typeface="Arial Unicode MS" pitchFamily="34" charset="-128"/>
                <a:cs typeface="Arial Unicode MS" pitchFamily="34" charset="-128"/>
              </a:rPr>
              <a:t> تتم في </a:t>
            </a:r>
            <a:r>
              <a:rPr lang="ar-SA" sz="2000" b="1">
                <a:latin typeface="Arial Unicode MS" pitchFamily="34" charset="-128"/>
                <a:ea typeface="Arial Unicode MS" pitchFamily="34" charset="-128"/>
                <a:cs typeface="Arial Unicode MS" pitchFamily="34" charset="-128"/>
              </a:rPr>
              <a:t>سيتوبلازم</a:t>
            </a:r>
            <a:r>
              <a:rPr lang="ar-SA" sz="2000">
                <a:latin typeface="Arial Unicode MS" pitchFamily="34" charset="-128"/>
                <a:ea typeface="Arial Unicode MS" pitchFamily="34" charset="-128"/>
                <a:cs typeface="Arial Unicode MS" pitchFamily="34" charset="-128"/>
              </a:rPr>
              <a:t> الخلية وتنتهي خطواتها بتكوين </a:t>
            </a:r>
            <a:r>
              <a:rPr lang="ar-SA" sz="2000" b="1">
                <a:solidFill>
                  <a:srgbClr val="FF0000"/>
                </a:solidFill>
                <a:latin typeface="Arial Unicode MS" pitchFamily="34" charset="-128"/>
                <a:ea typeface="Arial Unicode MS" pitchFamily="34" charset="-128"/>
                <a:cs typeface="Arial Unicode MS" pitchFamily="34" charset="-128"/>
              </a:rPr>
              <a:t>حمض البيروفيك</a:t>
            </a:r>
            <a:r>
              <a:rPr lang="en-US" sz="2000" b="1">
                <a:solidFill>
                  <a:srgbClr val="FF0000"/>
                </a:solidFill>
                <a:latin typeface="Arial Unicode MS" pitchFamily="34" charset="-128"/>
                <a:ea typeface="Arial Unicode MS" pitchFamily="34" charset="-128"/>
                <a:cs typeface="Arial Unicode MS" pitchFamily="34" charset="-128"/>
              </a:rPr>
              <a:t> Pyruvic acid </a:t>
            </a:r>
            <a:r>
              <a:rPr lang="ar-SA" sz="2000" b="1">
                <a:latin typeface="Arial Unicode MS" pitchFamily="34" charset="-128"/>
                <a:ea typeface="Arial Unicode MS" pitchFamily="34" charset="-128"/>
                <a:cs typeface="Arial Unicode MS" pitchFamily="34" charset="-128"/>
              </a:rPr>
              <a:t>.</a:t>
            </a:r>
          </a:p>
          <a:p>
            <a:pPr algn="just"/>
            <a:endParaRPr lang="ar-SA" sz="2000" b="1">
              <a:latin typeface="Arial Unicode MS" pitchFamily="34" charset="-128"/>
              <a:ea typeface="Arial Unicode MS" pitchFamily="34" charset="-128"/>
              <a:cs typeface="Arial Unicode MS" pitchFamily="34" charset="-128"/>
            </a:endParaRPr>
          </a:p>
          <a:p>
            <a:pPr algn="just">
              <a:buFont typeface="Wingdings" pitchFamily="2" charset="2"/>
              <a:buChar char="v"/>
            </a:pPr>
            <a:r>
              <a:rPr lang="ar-SA" sz="2000">
                <a:latin typeface="Arial Unicode MS" pitchFamily="34" charset="-128"/>
                <a:ea typeface="Arial Unicode MS" pitchFamily="34" charset="-128"/>
                <a:cs typeface="Arial Unicode MS" pitchFamily="34" charset="-128"/>
              </a:rPr>
              <a:t>يتحول </a:t>
            </a:r>
            <a:r>
              <a:rPr lang="ar-SA" sz="2000" b="1">
                <a:latin typeface="Arial Unicode MS" pitchFamily="34" charset="-128"/>
                <a:ea typeface="Arial Unicode MS" pitchFamily="34" charset="-128"/>
                <a:cs typeface="Arial Unicode MS" pitchFamily="34" charset="-128"/>
              </a:rPr>
              <a:t>حمض البيروفيك </a:t>
            </a:r>
            <a:r>
              <a:rPr lang="ar-SA" sz="2000">
                <a:latin typeface="Arial Unicode MS" pitchFamily="34" charset="-128"/>
                <a:ea typeface="Arial Unicode MS" pitchFamily="34" charset="-128"/>
                <a:cs typeface="Arial Unicode MS" pitchFamily="34" charset="-128"/>
              </a:rPr>
              <a:t>في تفاعل انتقالي متسلسل ويعطي </a:t>
            </a:r>
            <a:r>
              <a:rPr lang="en-US" sz="2000">
                <a:latin typeface="Arial Unicode MS" pitchFamily="34" charset="-128"/>
                <a:ea typeface="Arial Unicode MS" pitchFamily="34" charset="-128"/>
                <a:cs typeface="Arial Unicode MS" pitchFamily="34" charset="-128"/>
              </a:rPr>
              <a:t>Acetyl Co-A</a:t>
            </a:r>
            <a:r>
              <a:rPr lang="ar-SA" sz="2000">
                <a:latin typeface="Arial Unicode MS" pitchFamily="34" charset="-128"/>
                <a:ea typeface="Arial Unicode MS" pitchFamily="34" charset="-128"/>
                <a:cs typeface="Arial Unicode MS" pitchFamily="34" charset="-128"/>
              </a:rPr>
              <a:t> التي تدخل دورة كربس في الميتوكوندريا.</a:t>
            </a:r>
            <a:endParaRPr lang="en-US" sz="2000">
              <a:latin typeface="Arial Unicode MS" pitchFamily="34" charset="-128"/>
              <a:ea typeface="Arial Unicode MS" pitchFamily="34" charset="-128"/>
              <a:cs typeface="Arial Unicode MS" pitchFamily="34" charset="-128"/>
            </a:endParaRPr>
          </a:p>
        </p:txBody>
      </p:sp>
      <p:sp>
        <p:nvSpPr>
          <p:cNvPr id="138245" name="Rectangle 4"/>
          <p:cNvSpPr>
            <a:spLocks noChangeArrowheads="1"/>
          </p:cNvSpPr>
          <p:nvPr/>
        </p:nvSpPr>
        <p:spPr bwMode="auto">
          <a:xfrm>
            <a:off x="3886200" y="4495800"/>
            <a:ext cx="45847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just"/>
            <a:r>
              <a:rPr lang="ar-SA" sz="2000" b="1">
                <a:latin typeface="Arial Unicode MS" pitchFamily="34" charset="-128"/>
                <a:ea typeface="Arial Unicode MS" pitchFamily="34" charset="-128"/>
                <a:cs typeface="Arial Unicode MS" pitchFamily="34" charset="-128"/>
              </a:rPr>
              <a:t>الخطوة الثانية: دورة كربس </a:t>
            </a:r>
            <a:r>
              <a:rPr lang="en-US" sz="2000" b="1">
                <a:latin typeface="Arial Unicode MS" pitchFamily="34" charset="-128"/>
                <a:ea typeface="Arial Unicode MS" pitchFamily="34" charset="-128"/>
                <a:cs typeface="Arial Unicode MS" pitchFamily="34" charset="-128"/>
              </a:rPr>
              <a:t>(Krebs cycle)  </a:t>
            </a:r>
            <a:r>
              <a:rPr lang="ar-SA" sz="2000" b="1">
                <a:latin typeface="Arial Unicode MS" pitchFamily="34" charset="-128"/>
                <a:ea typeface="Arial Unicode MS" pitchFamily="34" charset="-128"/>
                <a:cs typeface="Arial Unicode MS" pitchFamily="34" charset="-128"/>
              </a:rPr>
              <a:t> </a:t>
            </a:r>
          </a:p>
        </p:txBody>
      </p:sp>
      <p:sp>
        <p:nvSpPr>
          <p:cNvPr id="138246" name="Rectangle 5"/>
          <p:cNvSpPr>
            <a:spLocks noChangeArrowheads="1"/>
          </p:cNvSpPr>
          <p:nvPr/>
        </p:nvSpPr>
        <p:spPr bwMode="auto">
          <a:xfrm>
            <a:off x="838200" y="5029200"/>
            <a:ext cx="7391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سلسلة من التفاعلات والتحولات تتم في الميتوكوندريا على شكل دائري</a:t>
            </a:r>
            <a:endParaRPr lang="ar-SA" sz="2000"/>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2"/>
          <p:cNvSpPr>
            <a:spLocks noChangeArrowheads="1"/>
          </p:cNvSpPr>
          <p:nvPr/>
        </p:nvSpPr>
        <p:spPr bwMode="auto">
          <a:xfrm>
            <a:off x="304800" y="1066800"/>
            <a:ext cx="86106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r>
              <a:rPr lang="ar-SA" sz="2000" b="1">
                <a:latin typeface="Arial Unicode MS" pitchFamily="34" charset="-128"/>
                <a:ea typeface="Arial Unicode MS" pitchFamily="34" charset="-128"/>
                <a:cs typeface="Arial Unicode MS" pitchFamily="34" charset="-128"/>
              </a:rPr>
              <a:t>الخطوة الثالثة: سلسلة النقل الإلكتروني </a:t>
            </a:r>
            <a:r>
              <a:rPr lang="en-US" sz="2000" b="1">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         </a:t>
            </a:r>
          </a:p>
          <a:p>
            <a:pPr algn="just"/>
            <a:r>
              <a:rPr lang="ar-SA" sz="2000" b="1">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(Electron transport chain</a:t>
            </a:r>
          </a:p>
          <a:p>
            <a:pPr algn="just"/>
            <a:r>
              <a:rPr lang="ar-SA" sz="2000" b="1">
                <a:latin typeface="Arial Unicode MS" pitchFamily="34" charset="-128"/>
                <a:ea typeface="Arial Unicode MS" pitchFamily="34" charset="-128"/>
                <a:cs typeface="Arial Unicode MS" pitchFamily="34" charset="-128"/>
              </a:rPr>
              <a:t> </a:t>
            </a:r>
          </a:p>
          <a:p>
            <a:pPr algn="just">
              <a:lnSpc>
                <a:spcPct val="150000"/>
              </a:lnSpc>
            </a:pPr>
            <a:r>
              <a:rPr lang="ar-SA"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تدخل مركبات ( </a:t>
            </a:r>
            <a:r>
              <a:rPr lang="en-US" sz="2000">
                <a:latin typeface="Arial Unicode MS" pitchFamily="34" charset="-128"/>
                <a:ea typeface="Arial Unicode MS" pitchFamily="34" charset="-128"/>
                <a:cs typeface="Arial Unicode MS" pitchFamily="34" charset="-128"/>
              </a:rPr>
              <a:t>(NADH, FADH</a:t>
            </a:r>
            <a:r>
              <a:rPr lang="en-US" sz="2000" b="1">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 الناتجة من التحلل</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السكري ودورة كربس في سلسلة النقل الإلكتروني.</a:t>
            </a:r>
          </a:p>
          <a:p>
            <a:pPr algn="just">
              <a:lnSpc>
                <a:spcPct val="150000"/>
              </a:lnSpc>
            </a:pPr>
            <a:r>
              <a:rPr lang="ar-SA" sz="2000">
                <a:latin typeface="Arial Unicode MS" pitchFamily="34" charset="-128"/>
                <a:ea typeface="Arial Unicode MS" pitchFamily="34" charset="-128"/>
                <a:cs typeface="Arial Unicode MS" pitchFamily="34" charset="-128"/>
              </a:rPr>
              <a:t>   - تتأكسد لتنطلق منها أيونات الهيدروجين والإلكترونات عالية الطاقة، ويرافق ذلك انطلاق أيونات الهيدروجين إلى  الفراغ بين الغشائين للميتوكوندريا لينتج عنه تدرج في </a:t>
            </a:r>
          </a:p>
          <a:p>
            <a:pPr algn="just">
              <a:lnSpc>
                <a:spcPct val="150000"/>
              </a:lnSpc>
            </a:pPr>
            <a:r>
              <a:rPr lang="ar-SA" sz="2000">
                <a:latin typeface="Arial Unicode MS" pitchFamily="34" charset="-128"/>
                <a:ea typeface="Arial Unicode MS" pitchFamily="34" charset="-128"/>
                <a:cs typeface="Arial Unicode MS" pitchFamily="34" charset="-128"/>
              </a:rPr>
              <a:t>   تركيزات أيونات الهيدروجين والذي يعرف بالتدرج الكهروكيميائي الذي يلعب دوراً مباشراً في بناء مركب </a:t>
            </a:r>
            <a:r>
              <a:rPr lang="en-US" sz="2000">
                <a:latin typeface="Arial Unicode MS" pitchFamily="34" charset="-128"/>
                <a:ea typeface="Arial Unicode MS" pitchFamily="34" charset="-128"/>
                <a:cs typeface="Arial Unicode MS" pitchFamily="34" charset="-128"/>
              </a:rPr>
              <a:t>ATP</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1"/>
          <p:cNvSpPr>
            <a:spLocks noChangeArrowheads="1"/>
          </p:cNvSpPr>
          <p:nvPr/>
        </p:nvSpPr>
        <p:spPr bwMode="auto">
          <a:xfrm>
            <a:off x="457200" y="457200"/>
            <a:ext cx="83058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التغيرات المرضية</a:t>
            </a:r>
            <a:r>
              <a:rPr lang="en-US" sz="2000">
                <a:latin typeface="Arial Unicode MS" pitchFamily="34" charset="-128"/>
                <a:ea typeface="Arial Unicode MS" pitchFamily="34" charset="-128"/>
                <a:cs typeface="Arial Unicode MS" pitchFamily="34" charset="-128"/>
              </a:rPr>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1. </a:t>
            </a:r>
            <a:r>
              <a:rPr lang="ar-SA" sz="2000">
                <a:latin typeface="Arial Unicode MS" pitchFamily="34" charset="-128"/>
                <a:ea typeface="Arial Unicode MS" pitchFamily="34" charset="-128"/>
                <a:cs typeface="Arial Unicode MS" pitchFamily="34" charset="-128"/>
              </a:rPr>
              <a:t>تتأثر الميتوكندريا بشكل واضح بالكثير من الحالات المرضية التي تحدث في الكائن الحي ، ففي معظم هذه الحالات تتجمع الميتوكندريا مع بعضها البعض و تتحول إلى قطرات دهنية ، أو تتفتت ، ثم تختفي تدريجيا من</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الخلايا</a:t>
            </a:r>
            <a:r>
              <a:rPr lang="en-US" sz="2000">
                <a:latin typeface="Arial Unicode MS" pitchFamily="34" charset="-128"/>
                <a:ea typeface="Arial Unicode MS" pitchFamily="34" charset="-128"/>
                <a:cs typeface="Arial Unicode MS" pitchFamily="34" charset="-128"/>
              </a:rPr>
              <a:t>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2. </a:t>
            </a:r>
            <a:r>
              <a:rPr lang="ar-SA" sz="2000">
                <a:latin typeface="Arial Unicode MS" pitchFamily="34" charset="-128"/>
                <a:ea typeface="Arial Unicode MS" pitchFamily="34" charset="-128"/>
                <a:cs typeface="Arial Unicode MS" pitchFamily="34" charset="-128"/>
              </a:rPr>
              <a:t>من بين العوامل التي تؤثر على الميتوكندريا : السيانيد ، و الفسفور ، و المبيدات الحشرية ، و الأشعة السينية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Rectangle 1"/>
          <p:cNvSpPr>
            <a:spLocks noChangeArrowheads="1"/>
          </p:cNvSpPr>
          <p:nvPr/>
        </p:nvSpPr>
        <p:spPr bwMode="auto">
          <a:xfrm>
            <a:off x="685800" y="609600"/>
            <a:ext cx="8229600" cy="4616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ctr" eaLnBrk="0" hangingPunct="0"/>
            <a:r>
              <a:rPr lang="ar-SA" sz="2400" b="1">
                <a:latin typeface="Arial Unicode MS" pitchFamily="34" charset="-128"/>
                <a:ea typeface="Arial Unicode MS" pitchFamily="34" charset="-128"/>
                <a:cs typeface="Arial Unicode MS" pitchFamily="34" charset="-128"/>
              </a:rPr>
              <a:t>البلاستيدات </a:t>
            </a:r>
            <a:r>
              <a:rPr lang="en-US" sz="2400" b="1">
                <a:latin typeface="Arial Unicode MS" pitchFamily="34" charset="-128"/>
                <a:ea typeface="Arial Unicode MS" pitchFamily="34" charset="-128"/>
                <a:cs typeface="Arial Unicode MS" pitchFamily="34" charset="-128"/>
              </a:rPr>
              <a:t>Plastids</a:t>
            </a:r>
            <a:r>
              <a:rPr lang="en-US" sz="2000" b="1">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وهي أجسام بروتوبلازمية لزجة ذات شكل متميز توجد في الخلايا النباتية دون الخلايا الحيوانية إلا أنها قد لاتوجد في بعض النباتات الدنيا خاصة البلاستيدات الخضر </a:t>
            </a:r>
            <a:r>
              <a:rPr lang="ar-EG" sz="2000">
                <a:latin typeface="Arial Unicode MS" pitchFamily="34" charset="-128"/>
                <a:ea typeface="Arial Unicode MS" pitchFamily="34" charset="-128"/>
                <a:cs typeface="Arial Unicode MS" pitchFamily="34" charset="-128"/>
              </a:rPr>
              <a:t>اء </a:t>
            </a:r>
            <a:r>
              <a:rPr lang="ar-SA" sz="2000">
                <a:latin typeface="Arial Unicode MS" pitchFamily="34" charset="-128"/>
                <a:ea typeface="Arial Unicode MS" pitchFamily="34" charset="-128"/>
                <a:cs typeface="Arial Unicode MS" pitchFamily="34" charset="-128"/>
              </a:rPr>
              <a:t>أو قد توجد بلاستيدة واحدة كما في طحلب ال</a:t>
            </a:r>
            <a:r>
              <a:rPr lang="ar-EG" sz="2000">
                <a:latin typeface="Arial Unicode MS" pitchFamily="34" charset="-128"/>
                <a:ea typeface="Arial Unicode MS" pitchFamily="34" charset="-128"/>
                <a:cs typeface="Arial Unicode MS" pitchFamily="34" charset="-128"/>
              </a:rPr>
              <a:t>ا</a:t>
            </a:r>
            <a:r>
              <a:rPr lang="ar-SA" sz="2000">
                <a:latin typeface="Arial Unicode MS" pitchFamily="34" charset="-128"/>
                <a:ea typeface="Arial Unicode MS" pitchFamily="34" charset="-128"/>
                <a:cs typeface="Arial Unicode MS" pitchFamily="34" charset="-128"/>
              </a:rPr>
              <a:t>سبيروجيرا </a:t>
            </a:r>
            <a:r>
              <a:rPr lang="en-US" sz="2000">
                <a:latin typeface="Arial Unicode MS" pitchFamily="34" charset="-128"/>
                <a:ea typeface="Arial Unicode MS" pitchFamily="34" charset="-128"/>
                <a:cs typeface="Arial Unicode MS" pitchFamily="34" charset="-128"/>
              </a:rPr>
              <a:t>Spirogera sp.</a:t>
            </a:r>
            <a:r>
              <a:rPr lang="ar-SA" sz="2000">
                <a:latin typeface="Arial Unicode MS" pitchFamily="34" charset="-128"/>
                <a:ea typeface="Arial Unicode MS" pitchFamily="34" charset="-128"/>
                <a:cs typeface="Arial Unicode MS" pitchFamily="34" charset="-128"/>
              </a:rPr>
              <a:t>، أما في خلايا النباتات الراقية فإنها توجد بأعداد كبيرة وتنشأ البلاستيدات من بلاستيدات أولية </a:t>
            </a:r>
            <a:r>
              <a:rPr lang="en-US" sz="2000">
                <a:latin typeface="Arial Unicode MS" pitchFamily="34" charset="-128"/>
                <a:ea typeface="Arial Unicode MS" pitchFamily="34" charset="-128"/>
                <a:cs typeface="Arial Unicode MS" pitchFamily="34" charset="-128"/>
              </a:rPr>
              <a:t>Proplastids</a:t>
            </a:r>
            <a:r>
              <a:rPr lang="ar-SA" sz="2000">
                <a:latin typeface="Arial Unicode MS" pitchFamily="34" charset="-128"/>
                <a:ea typeface="Arial Unicode MS" pitchFamily="34" charset="-128"/>
                <a:cs typeface="Arial Unicode MS" pitchFamily="34" charset="-128"/>
              </a:rPr>
              <a:t> ذات أصل متشابه ثم تأخذ في التميز مع الخلية ونموها، وتتكاثر البلاستيدات </a:t>
            </a:r>
            <a:r>
              <a:rPr lang="ar-EG" sz="2000">
                <a:latin typeface="Arial Unicode MS" pitchFamily="34" charset="-128"/>
                <a:ea typeface="Arial Unicode MS" pitchFamily="34" charset="-128"/>
                <a:cs typeface="Arial Unicode MS" pitchFamily="34" charset="-128"/>
              </a:rPr>
              <a:t>ب</a:t>
            </a:r>
            <a:r>
              <a:rPr lang="ar-SA" sz="2000">
                <a:latin typeface="Arial Unicode MS" pitchFamily="34" charset="-128"/>
                <a:ea typeface="Arial Unicode MS" pitchFamily="34" charset="-128"/>
                <a:cs typeface="Arial Unicode MS" pitchFamily="34" charset="-128"/>
              </a:rPr>
              <a:t>الانقسام المباشر ولا يرتبط انقسامها بالانقسام المباشر للخلية، وتختلف البلاستيدات بالشكل والحجم والأصباغ وتتميز إلى ثلاثة أنواع رئيسة هي بلاستيدات </a:t>
            </a:r>
            <a:r>
              <a:rPr lang="ar-EG" sz="2000">
                <a:latin typeface="Arial Unicode MS" pitchFamily="34" charset="-128"/>
                <a:ea typeface="Arial Unicode MS" pitchFamily="34" charset="-128"/>
                <a:cs typeface="Arial Unicode MS" pitchFamily="34" charset="-128"/>
              </a:rPr>
              <a:t>                                                             بلاستيدات </a:t>
            </a:r>
            <a:r>
              <a:rPr lang="ar-SA" sz="2000">
                <a:latin typeface="Arial Unicode MS" pitchFamily="34" charset="-128"/>
                <a:ea typeface="Arial Unicode MS" pitchFamily="34" charset="-128"/>
                <a:cs typeface="Arial Unicode MS" pitchFamily="34" charset="-128"/>
              </a:rPr>
              <a:t>خضر</a:t>
            </a:r>
            <a:r>
              <a:rPr lang="ar-EG" sz="2000">
                <a:latin typeface="Arial Unicode MS" pitchFamily="34" charset="-128"/>
                <a:ea typeface="Arial Unicode MS" pitchFamily="34" charset="-128"/>
                <a:cs typeface="Arial Unicode MS" pitchFamily="34" charset="-128"/>
              </a:rPr>
              <a:t>اء </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Chloroplasts</a:t>
            </a:r>
            <a:r>
              <a:rPr lang="ar-SA" sz="2000">
                <a:latin typeface="Arial Unicode MS" pitchFamily="34" charset="-128"/>
                <a:ea typeface="Arial Unicode MS" pitchFamily="34" charset="-128"/>
                <a:cs typeface="Arial Unicode MS" pitchFamily="34" charset="-128"/>
              </a:rPr>
              <a:t>، بلاستيدات ملونة </a:t>
            </a:r>
            <a:r>
              <a:rPr lang="en-US" sz="2000">
                <a:latin typeface="Arial Unicode MS" pitchFamily="34" charset="-128"/>
                <a:ea typeface="Arial Unicode MS" pitchFamily="34" charset="-128"/>
                <a:cs typeface="Arial Unicode MS" pitchFamily="34" charset="-128"/>
              </a:rPr>
              <a:t>Chromoplasts</a:t>
            </a:r>
            <a:r>
              <a:rPr lang="ar-SA" sz="2000">
                <a:latin typeface="Arial Unicode MS" pitchFamily="34" charset="-128"/>
                <a:ea typeface="Arial Unicode MS" pitchFamily="34" charset="-128"/>
                <a:cs typeface="Arial Unicode MS" pitchFamily="34" charset="-128"/>
              </a:rPr>
              <a:t>، </a:t>
            </a:r>
            <a:endParaRPr lang="ar-EG"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وبلاستيدات عديمة اللون </a:t>
            </a:r>
            <a:r>
              <a:rPr lang="en-US" sz="2000">
                <a:latin typeface="Arial Unicode MS" pitchFamily="34" charset="-128"/>
                <a:ea typeface="Arial Unicode MS" pitchFamily="34" charset="-128"/>
                <a:cs typeface="Arial Unicode MS" pitchFamily="34" charset="-128"/>
              </a:rPr>
              <a:t>Leucoplasts</a:t>
            </a:r>
            <a:r>
              <a:rPr lang="ar-SA" sz="2000">
                <a:latin typeface="Arial Unicode MS" pitchFamily="34" charset="-128"/>
                <a:ea typeface="Arial Unicode MS" pitchFamily="34" charset="-128"/>
                <a:cs typeface="Arial Unicode MS" pitchFamily="34" charset="-128"/>
              </a:rPr>
              <a:t>.</a:t>
            </a: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1"/>
          <p:cNvSpPr>
            <a:spLocks noChangeArrowheads="1"/>
          </p:cNvSpPr>
          <p:nvPr/>
        </p:nvSpPr>
        <p:spPr bwMode="auto">
          <a:xfrm>
            <a:off x="533400" y="763588"/>
            <a:ext cx="8305800" cy="5478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r>
              <a:rPr lang="ar-SA" sz="2000" b="1">
                <a:solidFill>
                  <a:srgbClr val="FF0000"/>
                </a:solidFill>
                <a:latin typeface="Arial Unicode MS" pitchFamily="34" charset="-128"/>
                <a:ea typeface="Arial Unicode MS" pitchFamily="34" charset="-128"/>
                <a:cs typeface="Arial Unicode MS" pitchFamily="34" charset="-128"/>
              </a:rPr>
              <a:t>1 ـ البلاستيدات </a:t>
            </a:r>
            <a:r>
              <a:rPr lang="ar-EG" sz="2000" b="1">
                <a:solidFill>
                  <a:srgbClr val="FF0000"/>
                </a:solidFill>
                <a:latin typeface="Arial Unicode MS" pitchFamily="34" charset="-128"/>
                <a:ea typeface="Arial Unicode MS" pitchFamily="34" charset="-128"/>
                <a:cs typeface="Arial Unicode MS" pitchFamily="34" charset="-128"/>
              </a:rPr>
              <a:t>الخضر</a:t>
            </a:r>
            <a:r>
              <a:rPr lang="ar-SA" sz="2000" b="1">
                <a:solidFill>
                  <a:srgbClr val="FF0000"/>
                </a:solidFill>
                <a:latin typeface="Arial Unicode MS" pitchFamily="34" charset="-128"/>
                <a:ea typeface="Arial Unicode MS" pitchFamily="34" charset="-128"/>
                <a:cs typeface="Arial Unicode MS" pitchFamily="34" charset="-128"/>
              </a:rPr>
              <a:t> </a:t>
            </a:r>
            <a:r>
              <a:rPr lang="ar-EG" sz="2000" b="1">
                <a:solidFill>
                  <a:srgbClr val="FF0000"/>
                </a:solidFill>
                <a:latin typeface="Arial Unicode MS" pitchFamily="34" charset="-128"/>
                <a:ea typeface="Arial Unicode MS" pitchFamily="34" charset="-128"/>
                <a:cs typeface="Arial Unicode MS" pitchFamily="34" charset="-128"/>
              </a:rPr>
              <a:t>اء   </a:t>
            </a:r>
            <a:r>
              <a:rPr lang="en-US" sz="2000" b="1">
                <a:solidFill>
                  <a:srgbClr val="FF0000"/>
                </a:solidFill>
                <a:latin typeface="Arial Unicode MS" pitchFamily="34" charset="-128"/>
                <a:ea typeface="Arial Unicode MS" pitchFamily="34" charset="-128"/>
                <a:cs typeface="Arial Unicode MS" pitchFamily="34" charset="-128"/>
              </a:rPr>
              <a:t>Chloroplasts</a:t>
            </a:r>
            <a:r>
              <a:rPr lang="ar-SA" sz="2000" b="1">
                <a:solidFill>
                  <a:srgbClr val="FF0000"/>
                </a:solidFill>
                <a:latin typeface="Arial Unicode MS" pitchFamily="34" charset="-128"/>
                <a:ea typeface="Arial Unicode MS" pitchFamily="34" charset="-128"/>
                <a:cs typeface="Arial Unicode MS" pitchFamily="34" charset="-128"/>
              </a:rPr>
              <a:t> </a:t>
            </a:r>
            <a:endParaRPr lang="en-US" sz="2000">
              <a:solidFill>
                <a:srgbClr val="FF0000"/>
              </a:solidFill>
              <a:latin typeface="Arial Unicode MS" pitchFamily="34" charset="-128"/>
              <a:ea typeface="Arial Unicode MS" pitchFamily="34" charset="-128"/>
              <a:cs typeface="Arial Unicode MS" pitchFamily="34" charset="-128"/>
            </a:endParaRP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توجد البلاستيدات الخضراء في الأنسجة التمثيلية والنسيج الوسطى للورقة والأجزاء القريبة من الضوء، ولكنها قد توجد أيضاً في الأنسجة البعيدة عن الضوء كما في الجنين وبرانشيمة الأنسجة الوعائية، والبلاستيدات الخضر</a:t>
            </a:r>
            <a:r>
              <a:rPr lang="ar-EG" sz="2000">
                <a:latin typeface="Arial Unicode MS" pitchFamily="34" charset="-128"/>
                <a:ea typeface="Arial Unicode MS" pitchFamily="34" charset="-128"/>
                <a:cs typeface="Arial Unicode MS" pitchFamily="34" charset="-128"/>
              </a:rPr>
              <a:t>اء </a:t>
            </a:r>
            <a:r>
              <a:rPr lang="ar-SA" sz="2000">
                <a:latin typeface="Arial Unicode MS" pitchFamily="34" charset="-128"/>
                <a:ea typeface="Arial Unicode MS" pitchFamily="34" charset="-128"/>
                <a:cs typeface="Arial Unicode MS" pitchFamily="34" charset="-128"/>
              </a:rPr>
              <a:t> مختلفة الشكل والحجم، ولكن غالباً ما تكون أجساماً قرصية الشكل أو مقعرة كالطبق. ويرجع تلون البلاستيدات باللون الأخضر لسيادة صبغ اليخضور </a:t>
            </a:r>
            <a:r>
              <a:rPr lang="en-US" sz="2000">
                <a:latin typeface="Arial Unicode MS" pitchFamily="34" charset="-128"/>
                <a:ea typeface="Arial Unicode MS" pitchFamily="34" charset="-128"/>
                <a:cs typeface="Arial Unicode MS" pitchFamily="34" charset="-128"/>
              </a:rPr>
              <a:t>Chlorophyll</a:t>
            </a:r>
            <a:r>
              <a:rPr lang="ar-SA" sz="2000">
                <a:latin typeface="Arial Unicode MS" pitchFamily="34" charset="-128"/>
                <a:ea typeface="Arial Unicode MS" pitchFamily="34" charset="-128"/>
                <a:cs typeface="Arial Unicode MS" pitchFamily="34" charset="-128"/>
              </a:rPr>
              <a:t> الموجود بها، وتتركب البلاستيدة الخضراء تحت المجهر الإلكتروني من غشاء مزدوج يسمى بغشاء البلاستيدة </a:t>
            </a:r>
            <a:r>
              <a:rPr lang="en-US" sz="2000">
                <a:latin typeface="Arial Unicode MS" pitchFamily="34" charset="-128"/>
                <a:ea typeface="Arial Unicode MS" pitchFamily="34" charset="-128"/>
                <a:cs typeface="Arial Unicode MS" pitchFamily="34" charset="-128"/>
              </a:rPr>
              <a:t>Chloroplast envelope</a:t>
            </a:r>
            <a:r>
              <a:rPr lang="ar-SA" sz="2000">
                <a:latin typeface="Arial Unicode MS" pitchFamily="34" charset="-128"/>
                <a:ea typeface="Arial Unicode MS" pitchFamily="34" charset="-128"/>
                <a:cs typeface="Arial Unicode MS" pitchFamily="34" charset="-128"/>
              </a:rPr>
              <a:t> يفصلها عن السيتوبلازم ويحيط بمجموعة من الحبيبات البلاستيدية أو الجرانا </a:t>
            </a:r>
            <a:r>
              <a:rPr lang="en-US" sz="2000">
                <a:latin typeface="Arial Unicode MS" pitchFamily="34" charset="-128"/>
                <a:ea typeface="Arial Unicode MS" pitchFamily="34" charset="-128"/>
                <a:cs typeface="Arial Unicode MS" pitchFamily="34" charset="-128"/>
              </a:rPr>
              <a:t>Grana</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ومفردها حبيبة بلاستيدية </a:t>
            </a:r>
            <a:r>
              <a:rPr lang="en-US" sz="2000">
                <a:latin typeface="Arial Unicode MS" pitchFamily="34" charset="-128"/>
                <a:ea typeface="Arial Unicode MS" pitchFamily="34" charset="-128"/>
                <a:cs typeface="Arial Unicode MS" pitchFamily="34" charset="-128"/>
              </a:rPr>
              <a:t>Granum</a:t>
            </a:r>
            <a:r>
              <a:rPr lang="ar-SA" sz="2000">
                <a:latin typeface="Arial Unicode MS" pitchFamily="34" charset="-128"/>
                <a:ea typeface="Arial Unicode MS" pitchFamily="34" charset="-128"/>
                <a:cs typeface="Arial Unicode MS" pitchFamily="34" charset="-128"/>
              </a:rPr>
              <a:t> وهي مكونة من أكياس مفلطحة تشبه الأقراص تسمى صفيحات </a:t>
            </a:r>
            <a:r>
              <a:rPr lang="en-US" sz="2000">
                <a:latin typeface="Arial Unicode MS" pitchFamily="34" charset="-128"/>
                <a:ea typeface="Arial Unicode MS" pitchFamily="34" charset="-128"/>
                <a:cs typeface="Arial Unicode MS" pitchFamily="34" charset="-128"/>
              </a:rPr>
              <a:t>Lamellae</a:t>
            </a:r>
            <a:r>
              <a:rPr lang="ar-SA" sz="2000">
                <a:latin typeface="Arial Unicode MS" pitchFamily="34" charset="-128"/>
                <a:ea typeface="Arial Unicode MS" pitchFamily="34" charset="-128"/>
                <a:cs typeface="Arial Unicode MS" pitchFamily="34" charset="-128"/>
              </a:rPr>
              <a:t> وتتصل الحبيبات مع بعضها البعض على مسافات معينة بصفائح بين حبيبية </a:t>
            </a:r>
            <a:r>
              <a:rPr lang="en-US" sz="2000">
                <a:latin typeface="Arial Unicode MS" pitchFamily="34" charset="-128"/>
                <a:ea typeface="Arial Unicode MS" pitchFamily="34" charset="-128"/>
                <a:cs typeface="Arial Unicode MS" pitchFamily="34" charset="-128"/>
              </a:rPr>
              <a:t>Intergrana-lamellae</a:t>
            </a:r>
            <a:r>
              <a:rPr lang="ar-SA" sz="2000">
                <a:latin typeface="Arial Unicode MS" pitchFamily="34" charset="-128"/>
                <a:ea typeface="Arial Unicode MS" pitchFamily="34" charset="-128"/>
                <a:cs typeface="Arial Unicode MS" pitchFamily="34" charset="-128"/>
              </a:rPr>
              <a:t> وتسمى الحبيبات والصفائح بين الحبيبية بالثيلاكويد</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Thylakoids</a:t>
            </a: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Rectangle 2"/>
          <p:cNvSpPr>
            <a:spLocks noChangeArrowheads="1"/>
          </p:cNvSpPr>
          <p:nvPr/>
        </p:nvSpPr>
        <p:spPr bwMode="auto">
          <a:xfrm>
            <a:off x="381000" y="188913"/>
            <a:ext cx="84582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eaLnBrk="0" hangingPunct="0">
              <a:lnSpc>
                <a:spcPct val="150000"/>
              </a:lnSpc>
            </a:pPr>
            <a:r>
              <a:rPr lang="ar-SA" sz="2000">
                <a:latin typeface="Arial Unicode MS" pitchFamily="34" charset="-128"/>
                <a:ea typeface="Arial Unicode MS" pitchFamily="34" charset="-128"/>
                <a:cs typeface="Arial Unicode MS" pitchFamily="34" charset="-128"/>
              </a:rPr>
              <a:t>وتنغمر جميعها في الحشوة </a:t>
            </a:r>
            <a:r>
              <a:rPr lang="en-US" sz="2000">
                <a:latin typeface="Arial Unicode MS" pitchFamily="34" charset="-128"/>
                <a:ea typeface="Arial Unicode MS" pitchFamily="34" charset="-128"/>
                <a:cs typeface="Arial Unicode MS" pitchFamily="34" charset="-128"/>
              </a:rPr>
              <a:t>Stroma</a:t>
            </a:r>
            <a:r>
              <a:rPr lang="ar-SA" sz="2000">
                <a:latin typeface="Arial Unicode MS" pitchFamily="34" charset="-128"/>
                <a:ea typeface="Arial Unicode MS" pitchFamily="34" charset="-128"/>
                <a:cs typeface="Arial Unicode MS" pitchFamily="34" charset="-128"/>
              </a:rPr>
              <a:t> وتعتبر الحبيبات البلاستيدية أماكن أساسية لتواجد اليخضور، ويعزي تتحول البلاستيدات الخضر إلى عديمة اللون لتحلل الحبيبات وعدم انتظامها، وتحتوي الحشوة على أجسام ريب</a:t>
            </a:r>
            <a:r>
              <a:rPr lang="ar-EG" sz="2000">
                <a:latin typeface="Arial Unicode MS" pitchFamily="34" charset="-128"/>
                <a:ea typeface="Arial Unicode MS" pitchFamily="34" charset="-128"/>
                <a:cs typeface="Arial Unicode MS" pitchFamily="34" charset="-128"/>
              </a:rPr>
              <a:t>وسوم</a:t>
            </a:r>
            <a:r>
              <a:rPr lang="ar-SA" sz="2000">
                <a:latin typeface="Arial Unicode MS" pitchFamily="34" charset="-128"/>
                <a:ea typeface="Arial Unicode MS" pitchFamily="34" charset="-128"/>
                <a:cs typeface="Arial Unicode MS" pitchFamily="34" charset="-128"/>
              </a:rPr>
              <a:t>ية ولويفات من الحمض  النووي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ولكنها تكون أصغر حجماً من تلك الموجودة في السيتوبلازم. </a:t>
            </a:r>
            <a:endParaRPr lang="en-US" sz="2000">
              <a:latin typeface="Arial Unicode MS" pitchFamily="34" charset="-128"/>
              <a:ea typeface="Arial Unicode MS" pitchFamily="34" charset="-128"/>
              <a:cs typeface="Arial Unicode MS" pitchFamily="34" charset="-128"/>
            </a:endParaRPr>
          </a:p>
          <a:p>
            <a:pPr indent="457200" rtl="0" eaLnBrk="0" hangingPunct="0"/>
            <a:endParaRPr lang="en-US"/>
          </a:p>
        </p:txBody>
      </p:sp>
      <p:sp>
        <p:nvSpPr>
          <p:cNvPr id="143363" name="Rectangle 3"/>
          <p:cNvSpPr>
            <a:spLocks noChangeArrowheads="1"/>
          </p:cNvSpPr>
          <p:nvPr/>
        </p:nvSpPr>
        <p:spPr bwMode="auto">
          <a:xfrm>
            <a:off x="228600" y="2030413"/>
            <a:ext cx="8610600" cy="4248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justLow" eaLnBrk="0" hangingPunct="0">
              <a:lnSpc>
                <a:spcPct val="150000"/>
              </a:lnSpc>
            </a:pPr>
            <a:r>
              <a:rPr lang="ar-SA" sz="2000" b="1">
                <a:solidFill>
                  <a:srgbClr val="FF0000"/>
                </a:solidFill>
                <a:latin typeface="Arial Unicode MS" pitchFamily="34" charset="-128"/>
                <a:ea typeface="Arial Unicode MS" pitchFamily="34" charset="-128"/>
                <a:cs typeface="Arial Unicode MS" pitchFamily="34" charset="-128"/>
              </a:rPr>
              <a:t>2</a:t>
            </a:r>
            <a:r>
              <a:rPr lang="ar-SA" sz="2000" b="1">
                <a:latin typeface="Arial Unicode MS" pitchFamily="34" charset="-128"/>
                <a:ea typeface="Arial Unicode MS" pitchFamily="34" charset="-128"/>
                <a:cs typeface="Arial Unicode MS" pitchFamily="34" charset="-128"/>
              </a:rPr>
              <a:t> ـ البلاستيدات الملونة </a:t>
            </a:r>
            <a:r>
              <a:rPr lang="en-US" sz="2000" b="1">
                <a:latin typeface="Arial Unicode MS" pitchFamily="34" charset="-128"/>
                <a:ea typeface="Arial Unicode MS" pitchFamily="34" charset="-128"/>
                <a:cs typeface="Arial Unicode MS" pitchFamily="34" charset="-128"/>
              </a:rPr>
              <a:t>Chromoplasts</a:t>
            </a:r>
            <a:endParaRPr lang="en-US" sz="2000">
              <a:latin typeface="Arial Unicode MS" pitchFamily="34" charset="-128"/>
              <a:ea typeface="Arial Unicode MS" pitchFamily="34" charset="-128"/>
              <a:cs typeface="Arial Unicode MS" pitchFamily="34" charset="-128"/>
            </a:endParaRPr>
          </a:p>
          <a:p>
            <a:pPr indent="457200" algn="justLow" eaLnBrk="0" hangingPunct="0">
              <a:lnSpc>
                <a:spcPct val="150000"/>
              </a:lnSpc>
            </a:pPr>
            <a:r>
              <a:rPr lang="ar-SA" sz="2000">
                <a:latin typeface="Arial Unicode MS" pitchFamily="34" charset="-128"/>
                <a:ea typeface="Arial Unicode MS" pitchFamily="34" charset="-128"/>
                <a:cs typeface="Arial Unicode MS" pitchFamily="34" charset="-128"/>
              </a:rPr>
              <a:t>تختلف أشكال البلاستيدات الملونة فمنها المستطيلة والمفصصة والزاوية والمستديرة وعادة تكون ذات ألوان صفراء أو برتقالية وتتبع الأصباغ المسؤولة عن هذه الألوان إلى أشباه الكاروتينيات وقد تحتوي البلاستيدات الملونة على بلورات أشباه الكاروتين كما في بلاستيدات الجزر وثمرة الطماطم أو تحتوي على حزم من خيوط تحت مجهرية كما في بلاستيدات الفلفل الأحمر ولم يثبت وجود غلاف مزدوج حول هذه البلاستيدات وهي غالباً ما تنشأ من البلاستيدات الخضر اء كما في الثمار، ولكنها قد تنشأ من البلاستيدات الأولية كما في الجزر، كما يمكن للبلاستيدات الملونة أن تتحول إلى بلاستيدات خضر كما في جذر الجزر عندما يتعرض للضوء أو في أجزائه القريبة من الضوء. </a:t>
            </a:r>
          </a:p>
        </p:txBody>
      </p:sp>
    </p:spTree>
  </p:cSld>
  <p:clrMapOvr>
    <a:masterClrMapping/>
  </p:clrMapOvr>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1"/>
          <p:cNvSpPr>
            <a:spLocks noChangeArrowheads="1"/>
          </p:cNvSpPr>
          <p:nvPr/>
        </p:nvSpPr>
        <p:spPr bwMode="auto">
          <a:xfrm>
            <a:off x="457200" y="354013"/>
            <a:ext cx="84582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SA" sz="2000" b="1">
                <a:latin typeface="Arial Unicode MS" pitchFamily="34" charset="-128"/>
                <a:ea typeface="Arial Unicode MS" pitchFamily="34" charset="-128"/>
                <a:cs typeface="Arial Unicode MS" pitchFamily="34" charset="-128"/>
              </a:rPr>
              <a:t>3 ـ البلاستيدات عديمة اللون </a:t>
            </a:r>
            <a:r>
              <a:rPr lang="en-US" sz="2000" b="1">
                <a:latin typeface="Arial Unicode MS" pitchFamily="34" charset="-128"/>
                <a:ea typeface="Arial Unicode MS" pitchFamily="34" charset="-128"/>
                <a:cs typeface="Arial Unicode MS" pitchFamily="34" charset="-128"/>
              </a:rPr>
              <a:t>Leucoplasts</a:t>
            </a:r>
            <a:r>
              <a:rPr lang="ar-SA" sz="2000" b="1">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SA" sz="2000">
                <a:latin typeface="Arial Unicode MS" pitchFamily="34" charset="-128"/>
                <a:ea typeface="Arial Unicode MS" pitchFamily="34" charset="-128"/>
                <a:cs typeface="Arial Unicode MS" pitchFamily="34" charset="-128"/>
              </a:rPr>
              <a:t>هي كتل صغيرة من البروتوبلازم غير واضحة التحديد ومتفاوتة في الحجم وغير ثابتة الشكل وتتجمع عادة قرب النواة وتوجد عادة في الخلايا البالغة البعيدة عن الضوء كنخاع الساق وكثير من أجزاء النبات الأرضية وفي خلايا البشرة، وتعتبر البلاستيدات عديمة اللون أماكن لتجميع النشا وتسمى بلاستيدات نشوية </a:t>
            </a:r>
            <a:r>
              <a:rPr lang="en-US" sz="2000">
                <a:latin typeface="Arial Unicode MS" pitchFamily="34" charset="-128"/>
                <a:ea typeface="Arial Unicode MS" pitchFamily="34" charset="-128"/>
                <a:cs typeface="Arial Unicode MS" pitchFamily="34" charset="-128"/>
              </a:rPr>
              <a:t>Amyloplasts</a:t>
            </a:r>
            <a:r>
              <a:rPr lang="ar-SA" sz="2000">
                <a:latin typeface="Arial Unicode MS" pitchFamily="34" charset="-128"/>
                <a:ea typeface="Arial Unicode MS" pitchFamily="34" charset="-128"/>
                <a:cs typeface="Arial Unicode MS" pitchFamily="34" charset="-128"/>
              </a:rPr>
              <a:t>، أو لتخزين البروتين وتسمى بلاستيدات بروتينية </a:t>
            </a:r>
            <a:r>
              <a:rPr lang="en-US" sz="2000">
                <a:latin typeface="Arial Unicode MS" pitchFamily="34" charset="-128"/>
                <a:ea typeface="Arial Unicode MS" pitchFamily="34" charset="-128"/>
                <a:cs typeface="Arial Unicode MS" pitchFamily="34" charset="-128"/>
              </a:rPr>
              <a:t>Proteinoplasts</a:t>
            </a:r>
            <a:r>
              <a:rPr lang="ar-SA" sz="2000">
                <a:latin typeface="Arial Unicode MS" pitchFamily="34" charset="-128"/>
                <a:ea typeface="Arial Unicode MS" pitchFamily="34" charset="-128"/>
                <a:cs typeface="Arial Unicode MS" pitchFamily="34" charset="-128"/>
              </a:rPr>
              <a:t>، أو لتخزين الدهون فتسمى بلاستيدات دهنية </a:t>
            </a:r>
            <a:r>
              <a:rPr lang="en-US" sz="2000">
                <a:latin typeface="Arial Unicode MS" pitchFamily="34" charset="-128"/>
                <a:ea typeface="Arial Unicode MS" pitchFamily="34" charset="-128"/>
                <a:cs typeface="Arial Unicode MS" pitchFamily="34" charset="-128"/>
              </a:rPr>
              <a:t>Elaioplasts</a:t>
            </a: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0" name="Picture 4" descr="1394um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388" y="260350"/>
            <a:ext cx="8567737" cy="5302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5411" name="Rectangle 2"/>
          <p:cNvSpPr>
            <a:spLocks noChangeArrowheads="1"/>
          </p:cNvSpPr>
          <p:nvPr/>
        </p:nvSpPr>
        <p:spPr bwMode="auto">
          <a:xfrm>
            <a:off x="2660650" y="5876925"/>
            <a:ext cx="396398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latin typeface="Arial Unicode MS" pitchFamily="34" charset="-128"/>
                <a:ea typeface="Arial Unicode MS" pitchFamily="34" charset="-128"/>
                <a:cs typeface="Arial Unicode MS" pitchFamily="34" charset="-128"/>
              </a:rPr>
              <a:t>شكل</a:t>
            </a:r>
            <a:r>
              <a:rPr lang="en-US" b="1">
                <a:latin typeface="Arial Unicode MS" pitchFamily="34" charset="-128"/>
                <a:ea typeface="Arial Unicode MS" pitchFamily="34" charset="-128"/>
                <a:cs typeface="Arial Unicode MS" pitchFamily="34" charset="-128"/>
              </a:rPr>
              <a:t>19</a:t>
            </a:r>
            <a:r>
              <a:rPr lang="ar-SA" b="1">
                <a:latin typeface="Arial Unicode MS" pitchFamily="34" charset="-128"/>
                <a:ea typeface="Arial Unicode MS" pitchFamily="34" charset="-128"/>
                <a:cs typeface="Arial Unicode MS" pitchFamily="34" charset="-128"/>
              </a:rPr>
              <a:t> يوضح تركيب ال</a:t>
            </a:r>
            <a:r>
              <a:rPr lang="ar-EG" b="1">
                <a:latin typeface="Arial Unicode MS" pitchFamily="34" charset="-128"/>
                <a:ea typeface="Arial Unicode MS" pitchFamily="34" charset="-128"/>
                <a:cs typeface="Arial Unicode MS" pitchFamily="34" charset="-128"/>
              </a:rPr>
              <a:t>بلاستيدات </a:t>
            </a:r>
            <a:r>
              <a:rPr lang="ar-SA" b="1">
                <a:latin typeface="Arial Unicode MS" pitchFamily="34" charset="-128"/>
                <a:ea typeface="Arial Unicode MS" pitchFamily="34" charset="-128"/>
                <a:cs typeface="Arial Unicode MS" pitchFamily="34" charset="-128"/>
              </a:rPr>
              <a:t>في الخلية</a:t>
            </a:r>
            <a:endParaRPr lang="en-US"/>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6434" name="Picture 2" descr="559px-Plastids_typ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762000"/>
            <a:ext cx="7772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6435" name="TextBox 2"/>
          <p:cNvSpPr txBox="1">
            <a:spLocks noChangeArrowheads="1"/>
          </p:cNvSpPr>
          <p:nvPr/>
        </p:nvSpPr>
        <p:spPr bwMode="auto">
          <a:xfrm>
            <a:off x="1981200" y="4953000"/>
            <a:ext cx="4679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شكل 20: الأنواع المختلفة للبلاستيدات</a:t>
            </a:r>
            <a:endParaRPr lang="en-US" sz="2000">
              <a:latin typeface="Arial Unicode MS" pitchFamily="34" charset="-128"/>
              <a:ea typeface="Arial Unicode MS" pitchFamily="34" charset="-128"/>
              <a:cs typeface="Arial Unicode MS" pitchFamily="34" charset="-128"/>
            </a:endParaRPr>
          </a:p>
        </p:txBody>
      </p:sp>
      <p:sp>
        <p:nvSpPr>
          <p:cNvPr id="146436" name="TextBox 3"/>
          <p:cNvSpPr txBox="1">
            <a:spLocks noChangeArrowheads="1"/>
          </p:cNvSpPr>
          <p:nvPr/>
        </p:nvSpPr>
        <p:spPr bwMode="auto">
          <a:xfrm>
            <a:off x="2667000" y="533400"/>
            <a:ext cx="1143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البلاستيدات</a:t>
            </a:r>
            <a:endParaRPr lang="en-US" b="1"/>
          </a:p>
        </p:txBody>
      </p:sp>
      <p:sp>
        <p:nvSpPr>
          <p:cNvPr id="146437" name="TextBox 4"/>
          <p:cNvSpPr txBox="1">
            <a:spLocks noChangeArrowheads="1"/>
          </p:cNvSpPr>
          <p:nvPr/>
        </p:nvSpPr>
        <p:spPr bwMode="auto">
          <a:xfrm>
            <a:off x="7391400" y="990600"/>
            <a:ext cx="1295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بلاستيدة اولية</a:t>
            </a:r>
            <a:endParaRPr lang="en-US" b="1"/>
          </a:p>
        </p:txBody>
      </p:sp>
      <p:sp>
        <p:nvSpPr>
          <p:cNvPr id="146438" name="TextBox 5"/>
          <p:cNvSpPr txBox="1">
            <a:spLocks noChangeArrowheads="1"/>
          </p:cNvSpPr>
          <p:nvPr/>
        </p:nvSpPr>
        <p:spPr bwMode="auto">
          <a:xfrm>
            <a:off x="990600" y="2743200"/>
            <a:ext cx="1828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بلاستيدة ملونة</a:t>
            </a:r>
            <a:endParaRPr lang="en-US" b="1"/>
          </a:p>
        </p:txBody>
      </p:sp>
      <p:sp>
        <p:nvSpPr>
          <p:cNvPr id="146439" name="TextBox 7"/>
          <p:cNvSpPr txBox="1">
            <a:spLocks noChangeArrowheads="1"/>
          </p:cNvSpPr>
          <p:nvPr/>
        </p:nvSpPr>
        <p:spPr bwMode="auto">
          <a:xfrm>
            <a:off x="3581400" y="2667000"/>
            <a:ext cx="1676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بلاستيدة خضراء</a:t>
            </a:r>
            <a:endParaRPr lang="en-US"/>
          </a:p>
        </p:txBody>
      </p:sp>
      <p:sp>
        <p:nvSpPr>
          <p:cNvPr id="146440" name="TextBox 8"/>
          <p:cNvSpPr txBox="1">
            <a:spLocks noChangeArrowheads="1"/>
          </p:cNvSpPr>
          <p:nvPr/>
        </p:nvSpPr>
        <p:spPr bwMode="auto">
          <a:xfrm>
            <a:off x="5715000" y="2743200"/>
            <a:ext cx="1828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بلاستيدة عديمة اللون</a:t>
            </a:r>
            <a:endParaRPr lang="en-US"/>
          </a:p>
        </p:txBody>
      </p:sp>
      <p:sp>
        <p:nvSpPr>
          <p:cNvPr id="146441" name="TextBox 9"/>
          <p:cNvSpPr txBox="1">
            <a:spLocks noChangeArrowheads="1"/>
          </p:cNvSpPr>
          <p:nvPr/>
        </p:nvSpPr>
        <p:spPr bwMode="auto">
          <a:xfrm>
            <a:off x="6400800" y="39624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بلاستيدة بروتينية</a:t>
            </a:r>
            <a:endParaRPr lang="en-US"/>
          </a:p>
        </p:txBody>
      </p:sp>
      <p:sp>
        <p:nvSpPr>
          <p:cNvPr id="146442" name="Rectangle 11"/>
          <p:cNvSpPr>
            <a:spLocks noChangeArrowheads="1"/>
          </p:cNvSpPr>
          <p:nvPr/>
        </p:nvSpPr>
        <p:spPr bwMode="auto">
          <a:xfrm>
            <a:off x="4800600" y="3962400"/>
            <a:ext cx="14684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t>بلاستيدة دهنية </a:t>
            </a:r>
            <a:endParaRPr lang="en-US"/>
          </a:p>
        </p:txBody>
      </p:sp>
      <p:sp>
        <p:nvSpPr>
          <p:cNvPr id="146443" name="TextBox 13"/>
          <p:cNvSpPr txBox="1">
            <a:spLocks noChangeArrowheads="1"/>
          </p:cNvSpPr>
          <p:nvPr/>
        </p:nvSpPr>
        <p:spPr bwMode="auto">
          <a:xfrm>
            <a:off x="990600" y="3352800"/>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بلاستيدة نشوية</a:t>
            </a:r>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2" name="Picture 4" descr="ch11_micelles"/>
          <p:cNvPicPr>
            <a:picLocks noChangeAspect="1" noChangeArrowheads="1"/>
          </p:cNvPicPr>
          <p:nvPr/>
        </p:nvPicPr>
        <p:blipFill>
          <a:blip r:embed="rId2"/>
          <a:srcRect/>
          <a:stretch>
            <a:fillRect/>
          </a:stretch>
        </p:blipFill>
        <p:spPr bwMode="auto">
          <a:xfrm>
            <a:off x="304800" y="381000"/>
            <a:ext cx="2895600" cy="624840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pic>
      <p:pic>
        <p:nvPicPr>
          <p:cNvPr id="18435" name="Picture 5" descr="schematic diagram of a micell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0" y="2590800"/>
            <a:ext cx="4800600" cy="3657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6" name="Rectangle 6"/>
          <p:cNvSpPr>
            <a:spLocks noChangeArrowheads="1"/>
          </p:cNvSpPr>
          <p:nvPr/>
        </p:nvSpPr>
        <p:spPr bwMode="auto">
          <a:xfrm>
            <a:off x="3048000" y="533400"/>
            <a:ext cx="5638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r>
              <a:rPr lang="ar-SA" sz="2000">
                <a:latin typeface="Arial Unicode MS" pitchFamily="34" charset="-128"/>
                <a:ea typeface="Arial Unicode MS" pitchFamily="34" charset="-128"/>
                <a:cs typeface="Arial Unicode MS" pitchFamily="34" charset="-128"/>
              </a:rPr>
              <a:t>فى المحاليل المتعادلة </a:t>
            </a:r>
            <a:r>
              <a:rPr lang="ar-EG" sz="2000">
                <a:latin typeface="Arial Unicode MS" pitchFamily="34" charset="-128"/>
                <a:ea typeface="Arial Unicode MS" pitchFamily="34" charset="-128"/>
                <a:cs typeface="Arial Unicode MS" pitchFamily="34" charset="-128"/>
              </a:rPr>
              <a:t>تكون الأحماض الدهنية ما يعرف بال</a:t>
            </a:r>
            <a:r>
              <a:rPr lang="ar-SA" sz="2000">
                <a:latin typeface="Arial Unicode MS" pitchFamily="34" charset="-128"/>
                <a:ea typeface="Arial Unicode MS" pitchFamily="34" charset="-128"/>
                <a:cs typeface="Arial Unicode MS" pitchFamily="34" charset="-128"/>
              </a:rPr>
              <a:t>مذيالات</a:t>
            </a:r>
            <a:r>
              <a:rPr lang="en-US" sz="2000">
                <a:solidFill>
                  <a:srgbClr val="C00000"/>
                </a:solidFill>
                <a:latin typeface="Arial Unicode MS" pitchFamily="34" charset="-128"/>
                <a:ea typeface="Arial Unicode MS" pitchFamily="34" charset="-128"/>
                <a:cs typeface="Arial Unicode MS" pitchFamily="34" charset="-128"/>
              </a:rPr>
              <a:t> </a:t>
            </a:r>
            <a:r>
              <a:rPr lang="en-US" sz="2000" u="sng">
                <a:solidFill>
                  <a:srgbClr val="C00000"/>
                </a:solidFill>
                <a:latin typeface="Arial Unicode MS" pitchFamily="34" charset="-128"/>
                <a:ea typeface="Arial Unicode MS" pitchFamily="34" charset="-128"/>
                <a:cs typeface="Arial Unicode MS" pitchFamily="34" charset="-128"/>
              </a:rPr>
              <a:t>Micelles</a:t>
            </a:r>
            <a:r>
              <a:rPr lang="en-US" sz="2000">
                <a:solidFill>
                  <a:srgbClr val="C00000"/>
                </a:solidFill>
                <a:latin typeface="Arial Unicode MS" pitchFamily="34" charset="-128"/>
                <a:ea typeface="Arial Unicode MS" pitchFamily="34" charset="-128"/>
                <a:cs typeface="Arial Unicode MS" pitchFamily="34" charset="-128"/>
              </a:rPr>
              <a:t> </a:t>
            </a:r>
            <a:endParaRPr lang="ar-EG" sz="2000">
              <a:solidFill>
                <a:srgbClr val="C00000"/>
              </a:solidFill>
              <a:latin typeface="Arial Unicode MS" pitchFamily="34" charset="-128"/>
              <a:ea typeface="Arial Unicode MS" pitchFamily="34" charset="-128"/>
              <a:cs typeface="Arial Unicode MS" pitchFamily="34" charset="-128"/>
            </a:endParaRPr>
          </a:p>
          <a:p>
            <a:pPr marL="342900" indent="-342900"/>
            <a:r>
              <a:rPr lang="ar-EG" sz="2000">
                <a:latin typeface="Arial Unicode MS" pitchFamily="34" charset="-128"/>
                <a:ea typeface="Arial Unicode MS" pitchFamily="34" charset="-128"/>
                <a:cs typeface="Arial Unicode MS" pitchFamily="34" charset="-128"/>
              </a:rPr>
              <a:t>املاح الأحماض الدهنية تحتوي علي رأس متأين محب للماء وذيل غير متأين كاره للماء تسمى</a:t>
            </a:r>
            <a:r>
              <a:rPr lang="fr-FR"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ب</a:t>
            </a:r>
            <a:r>
              <a:rPr lang="fr-FR"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Amphipatic </a:t>
            </a:r>
            <a:r>
              <a:rPr lang="fr-FR" sz="2000">
                <a:latin typeface="Arial Unicode MS" pitchFamily="34" charset="-128"/>
                <a:ea typeface="Arial Unicode MS" pitchFamily="34" charset="-128"/>
                <a:cs typeface="Arial Unicode MS" pitchFamily="34" charset="-128"/>
              </a:rPr>
              <a:t>molecules</a:t>
            </a:r>
            <a:r>
              <a:rPr lang="ar-EG" sz="2000">
                <a:latin typeface="Arial Unicode MS" pitchFamily="34" charset="-128"/>
                <a:ea typeface="Arial Unicode MS" pitchFamily="34" charset="-128"/>
                <a:cs typeface="Arial Unicode MS" pitchFamily="34" charset="-128"/>
              </a:rPr>
              <a:t> وذلك لاحتوائها على جزء مستقطب وأخر غير مستقطب</a:t>
            </a:r>
            <a:endParaRPr lang="en-US" sz="2000">
              <a:latin typeface="Arial Unicode MS" pitchFamily="34" charset="-128"/>
              <a:ea typeface="Arial Unicode MS" pitchFamily="34" charset="-128"/>
              <a:cs typeface="Arial Unicode MS" pitchFamily="34" charset="-128"/>
            </a:endParaRPr>
          </a:p>
        </p:txBody>
      </p:sp>
      <p:sp>
        <p:nvSpPr>
          <p:cNvPr id="18437" name="TextBox 4"/>
          <p:cNvSpPr txBox="1">
            <a:spLocks noChangeArrowheads="1"/>
          </p:cNvSpPr>
          <p:nvPr/>
        </p:nvSpPr>
        <p:spPr bwMode="auto">
          <a:xfrm>
            <a:off x="609600" y="320040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حمض دهني متجمع</a:t>
            </a:r>
            <a:endParaRPr lang="en-US" b="1"/>
          </a:p>
        </p:txBody>
      </p:sp>
      <p:sp>
        <p:nvSpPr>
          <p:cNvPr id="18438" name="TextBox 6"/>
          <p:cNvSpPr txBox="1">
            <a:spLocks noChangeArrowheads="1"/>
          </p:cNvSpPr>
          <p:nvPr/>
        </p:nvSpPr>
        <p:spPr bwMode="auto">
          <a:xfrm>
            <a:off x="2057400" y="22860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b="1">
                <a:latin typeface="Arial" pitchFamily="34" charset="0"/>
                <a:ea typeface="Arial Unicode MS" pitchFamily="34" charset="-128"/>
                <a:cs typeface="Arial Unicode MS" pitchFamily="34" charset="-128"/>
              </a:rPr>
              <a:t>ال</a:t>
            </a:r>
            <a:r>
              <a:rPr lang="ar-SA" b="1">
                <a:latin typeface="Arial" pitchFamily="34" charset="0"/>
                <a:ea typeface="Arial Unicode MS" pitchFamily="34" charset="-128"/>
                <a:cs typeface="Arial Unicode MS" pitchFamily="34" charset="-128"/>
              </a:rPr>
              <a:t>مذيالات</a:t>
            </a:r>
            <a:endParaRPr lang="en-US" b="1">
              <a:latin typeface="Arial" pitchFamily="34" charset="0"/>
            </a:endParaRPr>
          </a:p>
        </p:txBody>
      </p:sp>
      <p:sp>
        <p:nvSpPr>
          <p:cNvPr id="18439" name="TextBox 8"/>
          <p:cNvSpPr txBox="1">
            <a:spLocks noChangeArrowheads="1"/>
          </p:cNvSpPr>
          <p:nvPr/>
        </p:nvSpPr>
        <p:spPr bwMode="auto">
          <a:xfrm>
            <a:off x="3505200" y="2895600"/>
            <a:ext cx="2590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b="1">
                <a:latin typeface="Arial" pitchFamily="34" charset="0"/>
                <a:ea typeface="Arial Unicode MS" pitchFamily="34" charset="-128"/>
                <a:cs typeface="Arial Unicode MS" pitchFamily="34" charset="-128"/>
              </a:rPr>
              <a:t>رأس متأين محب للماء</a:t>
            </a:r>
            <a:endParaRPr lang="en-US" b="1">
              <a:latin typeface="Arial" pitchFamily="34" charset="0"/>
            </a:endParaRPr>
          </a:p>
        </p:txBody>
      </p:sp>
      <p:sp>
        <p:nvSpPr>
          <p:cNvPr id="18440" name="TextBox 9"/>
          <p:cNvSpPr txBox="1">
            <a:spLocks noChangeArrowheads="1"/>
          </p:cNvSpPr>
          <p:nvPr/>
        </p:nvSpPr>
        <p:spPr bwMode="auto">
          <a:xfrm>
            <a:off x="3276600" y="3886200"/>
            <a:ext cx="236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b="1">
                <a:latin typeface="Arial" pitchFamily="34" charset="0"/>
                <a:ea typeface="Arial Unicode MS" pitchFamily="34" charset="-128"/>
                <a:cs typeface="Arial Unicode MS" pitchFamily="34" charset="-128"/>
              </a:rPr>
              <a:t>وذيل غير متأين كاره للماء</a:t>
            </a:r>
            <a:endParaRPr lang="en-US" b="1">
              <a:latin typeface="Arial" pitchFamily="34" charset="0"/>
            </a:endParaRPr>
          </a:p>
        </p:txBody>
      </p:sp>
    </p:spTree>
  </p:cSld>
  <p:clrMapOvr>
    <a:masterClrMapping/>
  </p:clrMapOvr>
  <p:timing>
    <p:tnLst>
      <p:par>
        <p:cTn id="1" dur="indefinite" restart="never" nodeType="tmRoot"/>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1"/>
          <p:cNvSpPr>
            <a:spLocks noChangeArrowheads="1"/>
          </p:cNvSpPr>
          <p:nvPr/>
        </p:nvSpPr>
        <p:spPr bwMode="auto">
          <a:xfrm>
            <a:off x="1371600" y="304800"/>
            <a:ext cx="746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400" b="1" u="sng"/>
              <a:t>الشبكة الإندوبلازمية </a:t>
            </a:r>
            <a:r>
              <a:rPr lang="en-US" sz="2400" b="1" u="sng"/>
              <a:t>Endoplasmic Reticulum</a:t>
            </a:r>
            <a:endParaRPr lang="en-US" sz="2400" u="sng"/>
          </a:p>
        </p:txBody>
      </p:sp>
      <p:sp>
        <p:nvSpPr>
          <p:cNvPr id="147459" name="Rectangle 3"/>
          <p:cNvSpPr>
            <a:spLocks noChangeArrowheads="1"/>
          </p:cNvSpPr>
          <p:nvPr/>
        </p:nvSpPr>
        <p:spPr bwMode="auto">
          <a:xfrm>
            <a:off x="609600" y="1109663"/>
            <a:ext cx="8153400" cy="163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r>
              <a:rPr lang="ar-EG" sz="2000">
                <a:latin typeface="Arial Unicode MS" pitchFamily="34" charset="-128"/>
                <a:ea typeface="Arial Unicode MS" pitchFamily="34" charset="-128"/>
                <a:cs typeface="Arial Unicode MS" pitchFamily="34" charset="-128"/>
              </a:rPr>
              <a:t>هي نظام غشائي أو أنبوبي يمتد في السيتوبلازم، مكوناً شكلاً شبكياً بحيث يقسم السيتوبلازم إلى حجيرات وفجوات شبه مستقلة تساعد على الفصل بين الإنزيمات المتخصصة في أماكن تسمح لها بالنشاط الأيضي، حيث تصل إليها مواد التفاعل في سهولة ويسر، وحتى لا يحدث اختلاط بين هذه التفاعلات مما قد يؤدي إلى تعارض في المسارات الأيضية </a:t>
            </a:r>
            <a:r>
              <a:rPr lang="en-US" sz="2000">
                <a:latin typeface="Arial Unicode MS" pitchFamily="34" charset="-128"/>
                <a:ea typeface="Arial Unicode MS" pitchFamily="34" charset="-128"/>
                <a:cs typeface="Arial Unicode MS" pitchFamily="34" charset="-128"/>
              </a:rPr>
              <a:t>Metabolic pathways</a:t>
            </a:r>
            <a:r>
              <a:rPr lang="ar-EG" sz="2000">
                <a:latin typeface="Arial Unicode MS" pitchFamily="34" charset="-128"/>
                <a:ea typeface="Arial Unicode MS" pitchFamily="34" charset="-128"/>
                <a:cs typeface="Arial Unicode MS" pitchFamily="34" charset="-128"/>
              </a:rPr>
              <a:t>.</a:t>
            </a:r>
          </a:p>
        </p:txBody>
      </p:sp>
      <p:sp>
        <p:nvSpPr>
          <p:cNvPr id="147460" name="Rectangle 5"/>
          <p:cNvSpPr>
            <a:spLocks noChangeArrowheads="1"/>
          </p:cNvSpPr>
          <p:nvPr/>
        </p:nvSpPr>
        <p:spPr bwMode="auto">
          <a:xfrm>
            <a:off x="990600" y="2895600"/>
            <a:ext cx="76962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وتعتبر الشبكة الإندوبلازمية جزءاً من النظام الفجوي الموجود في الخلية (والذي يشمل جهاز جولجى والميتوكوندريا والليسوسومات) حيث يكون كل منها محدداً بغشاء داخل الخلية فجوي بمعنى أن الأغشية المحيطة بالشبكة الإندوبلازمية يكون لها جانب مواجه للسيتوبلازم وجانب آخر مواجه لتجويف الشبكة وقد تكون الشبكة الإندوبلازمية على اتصال بالغشاء البلازمي من جهة، ومع الغشاء الخارجي للغلاف النووي من جهة أخرى.</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1"/>
          <p:cNvSpPr>
            <a:spLocks noChangeArrowheads="1"/>
          </p:cNvSpPr>
          <p:nvPr/>
        </p:nvSpPr>
        <p:spPr bwMode="auto">
          <a:xfrm>
            <a:off x="381000" y="457200"/>
            <a:ext cx="80772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بفضل هذا النظام الغشائي أمكن تقسيم سيتوبلازم الخلية المميزة النواة بطريقة تسمح لمواد التفاعل بالانتشار السريع </a:t>
            </a:r>
            <a:r>
              <a:rPr lang="ar-SA" sz="2000">
                <a:latin typeface="Arial Unicode MS" pitchFamily="34" charset="-128"/>
                <a:ea typeface="Arial Unicode MS" pitchFamily="34" charset="-128"/>
                <a:cs typeface="Arial Unicode MS" pitchFamily="34" charset="-128"/>
              </a:rPr>
              <a:t>ل</a:t>
            </a:r>
            <a:r>
              <a:rPr lang="ar-EG" sz="2000">
                <a:latin typeface="Arial Unicode MS" pitchFamily="34" charset="-128"/>
                <a:ea typeface="Arial Unicode MS" pitchFamily="34" charset="-128"/>
                <a:cs typeface="Arial Unicode MS" pitchFamily="34" charset="-128"/>
              </a:rPr>
              <a:t>لإنزيمات الخاصة بها عند الاحتياج، كما يمكن توزيع نواتج التفاعلات والتخلص من نفايات الخلية، حتى لا تتراكم وتصبح سامة للخلية. كما تمد الشبكة الإندوبلازمية الخلية بنظام دوران أو شبكة مواصلات داخلية تساعد على سرعة نقل نواتج التفاعلات أو الإشارات الكهروكيميائية أو الهرمونية أو العصبية في أنحاء الخلية.</a:t>
            </a:r>
            <a:endParaRPr lang="en-US" sz="2000">
              <a:latin typeface="Arial Unicode MS" pitchFamily="34" charset="-128"/>
              <a:ea typeface="Arial Unicode MS" pitchFamily="34" charset="-128"/>
              <a:cs typeface="Arial Unicode MS" pitchFamily="34" charset="-128"/>
            </a:endParaRPr>
          </a:p>
        </p:txBody>
      </p:sp>
      <p:sp>
        <p:nvSpPr>
          <p:cNvPr id="148483" name="Rectangle 1"/>
          <p:cNvSpPr>
            <a:spLocks noChangeArrowheads="1"/>
          </p:cNvSpPr>
          <p:nvPr/>
        </p:nvSpPr>
        <p:spPr bwMode="auto">
          <a:xfrm>
            <a:off x="1295400" y="3505200"/>
            <a:ext cx="7620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b="1">
                <a:latin typeface="Arial Unicode MS" pitchFamily="34" charset="-128"/>
                <a:ea typeface="Arial Unicode MS" pitchFamily="34" charset="-128"/>
                <a:cs typeface="Arial Unicode MS" pitchFamily="34" charset="-128"/>
              </a:rPr>
              <a:t>أنواع الشبكة الإندوبلازمية:</a:t>
            </a:r>
            <a:endParaRPr lang="ar-EG" sz="2000">
              <a:latin typeface="Arial Unicode MS" pitchFamily="34" charset="-128"/>
              <a:ea typeface="Arial Unicode MS" pitchFamily="34" charset="-128"/>
              <a:cs typeface="Arial Unicode MS" pitchFamily="34" charset="-128"/>
            </a:endParaRPr>
          </a:p>
          <a:p>
            <a:pPr rtl="0" eaLnBrk="0" hangingPunct="0"/>
            <a:r>
              <a:rPr lang="ar-EG" sz="2000">
                <a:latin typeface="Arial Unicode MS" pitchFamily="34" charset="-128"/>
                <a:ea typeface="Arial Unicode MS" pitchFamily="34" charset="-128"/>
                <a:cs typeface="Arial Unicode MS" pitchFamily="34" charset="-128"/>
              </a:rPr>
              <a:t>	</a:t>
            </a:r>
            <a:endParaRPr lang="ar-EG" sz="2000"/>
          </a:p>
        </p:txBody>
      </p:sp>
      <p:sp>
        <p:nvSpPr>
          <p:cNvPr id="148484" name="Rectangle 2"/>
          <p:cNvSpPr>
            <a:spLocks noChangeArrowheads="1"/>
          </p:cNvSpPr>
          <p:nvPr/>
        </p:nvSpPr>
        <p:spPr bwMode="auto">
          <a:xfrm>
            <a:off x="838200" y="4038600"/>
            <a:ext cx="80772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buFontTx/>
              <a:buChar char="•"/>
            </a:pPr>
            <a:r>
              <a:rPr lang="ar-SA" sz="2000">
                <a:latin typeface="Arial Unicode MS" pitchFamily="34" charset="-128"/>
                <a:ea typeface="Arial Unicode MS" pitchFamily="34" charset="-128"/>
                <a:cs typeface="Arial Unicode MS" pitchFamily="34" charset="-128"/>
              </a:rPr>
              <a:t>شبكة أندوبلازمية خشنة: لديها مستقبلات للريبوزومات في غشائها ولذا تحمل عدد كبير من الريبوزومات في الغشاء مما يعطيها مظهراً خشناً.</a:t>
            </a:r>
            <a:endParaRPr lang="en-US" sz="2000">
              <a:latin typeface="Arial Unicode MS" pitchFamily="34" charset="-128"/>
              <a:ea typeface="Arial Unicode MS" pitchFamily="34" charset="-128"/>
              <a:cs typeface="Arial Unicode MS" pitchFamily="34" charset="-128"/>
            </a:endParaRPr>
          </a:p>
          <a:p>
            <a:pPr eaLnBrk="0" hangingPunct="0">
              <a:lnSpc>
                <a:spcPct val="150000"/>
              </a:lnSpc>
              <a:buFontTx/>
              <a:buChar char="•"/>
            </a:pPr>
            <a:r>
              <a:rPr lang="ar-SA" sz="2000">
                <a:latin typeface="Arial Unicode MS" pitchFamily="34" charset="-128"/>
                <a:ea typeface="Arial Unicode MS" pitchFamily="34" charset="-128"/>
                <a:cs typeface="Arial Unicode MS" pitchFamily="34" charset="-128"/>
              </a:rPr>
              <a:t>شبكة أندوبلازمية ناعمة (ملساء): لا توجد ريبوزومات علي غشائها وتكثر في الخلايا المنتجة للمواد الدهنية والخلايا المسؤولة عن معادلة السموم.</a:t>
            </a:r>
            <a:endParaRPr lang="en-US" sz="2000">
              <a:latin typeface="Arial Unicode MS" pitchFamily="34" charset="-128"/>
              <a:ea typeface="Arial Unicode MS" pitchFamily="34" charset="-128"/>
              <a:cs typeface="Arial Unicode MS" pitchFamily="34" charset="-128"/>
            </a:endParaRPr>
          </a:p>
          <a:p>
            <a:pPr eaLnBrk="0" hangingPunct="0">
              <a:lnSpc>
                <a:spcPct val="150000"/>
              </a:lnSpc>
              <a:buFontTx/>
              <a:buChar char="•"/>
            </a:pPr>
            <a:r>
              <a:rPr lang="ar-SA" sz="2000">
                <a:latin typeface="Arial Unicode MS" pitchFamily="34" charset="-128"/>
                <a:ea typeface="Arial Unicode MS" pitchFamily="34" charset="-128"/>
                <a:cs typeface="Arial Unicode MS" pitchFamily="34" charset="-128"/>
              </a:rPr>
              <a:t>الشبكتان الخشنة والناعمة متصلتان مع بعضهما البعض.  </a:t>
            </a: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506" name="Rectangle 1"/>
          <p:cNvSpPr>
            <a:spLocks noChangeArrowheads="1"/>
          </p:cNvSpPr>
          <p:nvPr/>
        </p:nvSpPr>
        <p:spPr bwMode="auto">
          <a:xfrm>
            <a:off x="228600" y="228600"/>
            <a:ext cx="8686800"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وعادة ما يوجد كل من نوعي الشبكة في الخلية الواحدة، ولو أن التخصص الوظيفي للخلية يملى زيادة في كثافة نوع على آخر فمثلاً في خلية الكبد نجد أن كلاً من النوعين موجودين نظراً لأن معظم </a:t>
            </a:r>
            <a:r>
              <a:rPr lang="ar-SA" sz="2000">
                <a:latin typeface="Arial Unicode MS" pitchFamily="34" charset="-128"/>
                <a:ea typeface="Arial Unicode MS" pitchFamily="34" charset="-128"/>
                <a:cs typeface="Arial Unicode MS" pitchFamily="34" charset="-128"/>
              </a:rPr>
              <a:t>ال</a:t>
            </a:r>
            <a:r>
              <a:rPr lang="ar-EG" sz="2000">
                <a:latin typeface="Arial Unicode MS" pitchFamily="34" charset="-128"/>
                <a:ea typeface="Arial Unicode MS" pitchFamily="34" charset="-128"/>
                <a:cs typeface="Arial Unicode MS" pitchFamily="34" charset="-128"/>
              </a:rPr>
              <a:t>تفاعلات الأيضية الوسطية </a:t>
            </a:r>
            <a:r>
              <a:rPr lang="en-US" sz="2000">
                <a:latin typeface="Arial Unicode MS" pitchFamily="34" charset="-128"/>
                <a:ea typeface="Arial Unicode MS" pitchFamily="34" charset="-128"/>
                <a:cs typeface="Arial Unicode MS" pitchFamily="34" charset="-128"/>
              </a:rPr>
              <a:t>Intermediary Metabolism</a:t>
            </a:r>
            <a:r>
              <a:rPr lang="ar-EG" sz="2000">
                <a:latin typeface="Arial Unicode MS" pitchFamily="34" charset="-128"/>
                <a:ea typeface="Arial Unicode MS" pitchFamily="34" charset="-128"/>
                <a:cs typeface="Arial Unicode MS" pitchFamily="34" charset="-128"/>
              </a:rPr>
              <a:t> تتم في الكبد. ويتم تقسيم هذه التفاعلات بين نوعي الشبكة الإندوبلازمية لخلية الكبد. من جهة أخرى نجد أن الأنواع المختلفة من الخلايا تختلف فيها نسب وجود نوعي الشبكة، إذ نجد أن الخلايا النشطة في الإنتاج الغزير للبروتينات الإفرازية مثل البنكرياس، أو خلايا البلازما المتخصصة في إنتاج الأجسام المضادة تسود فيها الشبكة الإندوبلازمية الخشنة، حيث تكون الخلية مزدحمة بأعداد هائلة من هذا النوع من الشبكة لكي تفي بالمطلوب من البروتينات الإفرازية.</a:t>
            </a: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0530" name="Rectangle 1"/>
          <p:cNvSpPr>
            <a:spLocks noChangeArrowheads="1"/>
          </p:cNvSpPr>
          <p:nvPr/>
        </p:nvSpPr>
        <p:spPr bwMode="auto">
          <a:xfrm>
            <a:off x="228600" y="304800"/>
            <a:ext cx="86106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a:t> </a:t>
            </a:r>
            <a:r>
              <a:rPr lang="ar-EG" sz="2000">
                <a:latin typeface="Arial Unicode MS" pitchFamily="34" charset="-128"/>
                <a:ea typeface="Arial Unicode MS" pitchFamily="34" charset="-128"/>
                <a:cs typeface="Arial Unicode MS" pitchFamily="34" charset="-128"/>
              </a:rPr>
              <a:t>على الجانب الأخر نجد أن الخلايا المتخصصة أساساً في إنتاج المركبات الأستيرودية مثل خلايا قشرة الغدة الجار كلوية </a:t>
            </a:r>
            <a:r>
              <a:rPr lang="en-US" sz="2000">
                <a:latin typeface="Arial Unicode MS" pitchFamily="34" charset="-128"/>
                <a:ea typeface="Arial Unicode MS" pitchFamily="34" charset="-128"/>
                <a:cs typeface="Arial Unicode MS" pitchFamily="34" charset="-128"/>
              </a:rPr>
              <a:t>Adrenal cortex</a:t>
            </a:r>
            <a:r>
              <a:rPr lang="ar-EG" sz="2000">
                <a:latin typeface="Arial Unicode MS" pitchFamily="34" charset="-128"/>
                <a:ea typeface="Arial Unicode MS" pitchFamily="34" charset="-128"/>
                <a:cs typeface="Arial Unicode MS" pitchFamily="34" charset="-128"/>
              </a:rPr>
              <a:t> يكون معظم الشبكة الأندوبلازمية فيها من نوع الشبكة الملساء حيث يتم بناء الكولسترول في هذا النوع من الشبكة بالإضافة إلى حدوث التفاعلات التي تؤدي إلى تعديل الأستيرودات لتكوين البروجستيرون والكورتيزون كما تنتشر الشبكة الملساء في الخلايا البينية للخصية.</a:t>
            </a:r>
            <a:endParaRPr lang="en-US" sz="2000">
              <a:latin typeface="Arial Unicode MS" pitchFamily="34" charset="-128"/>
              <a:ea typeface="Arial Unicode MS" pitchFamily="34" charset="-128"/>
              <a:cs typeface="Arial Unicode MS" pitchFamily="34" charset="-128"/>
            </a:endParaRPr>
          </a:p>
        </p:txBody>
      </p:sp>
      <p:pic>
        <p:nvPicPr>
          <p:cNvPr id="150531" name="Picture 2" descr="endoplasmic_reticulums type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2819400"/>
            <a:ext cx="7848600"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0532" name="Rectangle 3"/>
          <p:cNvSpPr>
            <a:spLocks noChangeArrowheads="1"/>
          </p:cNvSpPr>
          <p:nvPr/>
        </p:nvSpPr>
        <p:spPr bwMode="auto">
          <a:xfrm>
            <a:off x="1746250" y="5867400"/>
            <a:ext cx="48371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000">
                <a:latin typeface="Arial Unicode MS" pitchFamily="34" charset="-128"/>
                <a:ea typeface="Arial Unicode MS" pitchFamily="34" charset="-128"/>
                <a:cs typeface="Arial Unicode MS" pitchFamily="34" charset="-128"/>
              </a:rPr>
              <a:t>شكل تخطيطى يوضح </a:t>
            </a:r>
            <a:r>
              <a:rPr lang="ar-EG" sz="2000" b="1">
                <a:latin typeface="Arial Unicode MS" pitchFamily="34" charset="-128"/>
                <a:ea typeface="Arial Unicode MS" pitchFamily="34" charset="-128"/>
                <a:cs typeface="Arial Unicode MS" pitchFamily="34" charset="-128"/>
              </a:rPr>
              <a:t>أنواع الشبكة الإندوبلازمية</a:t>
            </a:r>
            <a:r>
              <a:rPr lang="ar-EG"/>
              <a:t>.</a:t>
            </a:r>
            <a:endParaRPr lang="en-US"/>
          </a:p>
        </p:txBody>
      </p:sp>
      <p:sp>
        <p:nvSpPr>
          <p:cNvPr id="150533" name="TextBox 4"/>
          <p:cNvSpPr txBox="1">
            <a:spLocks noChangeArrowheads="1"/>
          </p:cNvSpPr>
          <p:nvPr/>
        </p:nvSpPr>
        <p:spPr bwMode="auto">
          <a:xfrm>
            <a:off x="228600" y="281940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شبكة اندوبلازمية خشنة</a:t>
            </a:r>
            <a:endParaRPr lang="en-US" b="1"/>
          </a:p>
        </p:txBody>
      </p:sp>
      <p:sp>
        <p:nvSpPr>
          <p:cNvPr id="150534" name="TextBox 5"/>
          <p:cNvSpPr txBox="1">
            <a:spLocks noChangeArrowheads="1"/>
          </p:cNvSpPr>
          <p:nvPr/>
        </p:nvSpPr>
        <p:spPr bwMode="auto">
          <a:xfrm>
            <a:off x="7391400" y="3200400"/>
            <a:ext cx="121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ريبوسومات</a:t>
            </a:r>
            <a:endParaRPr lang="en-US" b="1"/>
          </a:p>
        </p:txBody>
      </p:sp>
      <p:sp>
        <p:nvSpPr>
          <p:cNvPr id="150535" name="TextBox 7"/>
          <p:cNvSpPr txBox="1">
            <a:spLocks noChangeArrowheads="1"/>
          </p:cNvSpPr>
          <p:nvPr/>
        </p:nvSpPr>
        <p:spPr bwMode="auto">
          <a:xfrm>
            <a:off x="0" y="45720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شبكة اندوبلازمية ملساء</a:t>
            </a:r>
            <a:endParaRPr lang="en-US"/>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1554" name="Rectangle 1"/>
          <p:cNvSpPr>
            <a:spLocks noChangeArrowheads="1"/>
          </p:cNvSpPr>
          <p:nvPr/>
        </p:nvSpPr>
        <p:spPr bwMode="auto">
          <a:xfrm>
            <a:off x="762000" y="307975"/>
            <a:ext cx="8001000" cy="480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400" b="1" u="sng">
                <a:latin typeface="Arial Unicode MS" pitchFamily="34" charset="-128"/>
                <a:ea typeface="Arial Unicode MS" pitchFamily="34" charset="-128"/>
                <a:cs typeface="Arial Unicode MS" pitchFamily="34" charset="-128"/>
              </a:rPr>
              <a:t>أشكال الشبكة الإندوبلازمية</a:t>
            </a:r>
            <a:r>
              <a:rPr lang="ar-EG" sz="2000" b="1">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توجد ثلاثة أشكال فيزيائية للشبكة الإندوبلازمية بنوعيها في الخلية فنجد أن الشبكة الخشنة غالباً ما تأخذ شكلاً صفائحياً أو غشائياً ولا يعنى ذلك أن هذا النوع يتكون من طبقات من صفائح الأغشية ولكنه عبارة عن مجموعات من الأكياس الغشائية المنضغطة، والدليل على ذلك أنها بالقرب من نهاياتها، وعند أماكن اتصالها بالريبوسومات تنتفخ قليلاً لتأخذ شكلاً صهريجياً.</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أما الشكل الثاني فهو الشكل </a:t>
            </a:r>
            <a:r>
              <a:rPr lang="ar-SA" sz="2000">
                <a:latin typeface="Arial Unicode MS" pitchFamily="34" charset="-128"/>
                <a:ea typeface="Arial Unicode MS" pitchFamily="34" charset="-128"/>
                <a:cs typeface="Arial Unicode MS" pitchFamily="34" charset="-128"/>
              </a:rPr>
              <a:t>الحوصلي </a:t>
            </a:r>
            <a:r>
              <a:rPr lang="ar-EG" sz="2000">
                <a:latin typeface="Arial Unicode MS" pitchFamily="34" charset="-128"/>
                <a:ea typeface="Arial Unicode MS" pitchFamily="34" charset="-128"/>
                <a:cs typeface="Arial Unicode MS" pitchFamily="34" charset="-128"/>
              </a:rPr>
              <a:t>وهو الأكثر شيوعاً في الشبكة الملساء، حيث تميل الأغشية لتكوين الحويصلات، كما في الشبكة الملساء</a:t>
            </a:r>
          </a:p>
          <a:p>
            <a:pPr rtl="0" eaLnBrk="0" hangingPunct="0">
              <a:lnSpc>
                <a:spcPct val="150000"/>
              </a:lnSpc>
            </a:pPr>
            <a:r>
              <a:rPr lang="ar-EG" sz="2000">
                <a:latin typeface="Arial Unicode MS" pitchFamily="34" charset="-128"/>
                <a:ea typeface="Arial Unicode MS" pitchFamily="34" charset="-128"/>
                <a:cs typeface="Arial Unicode MS" pitchFamily="34" charset="-128"/>
              </a:rPr>
              <a:t> وأيضاً الشكل  الثالث وهو الشكل الأنبوبي للشبكة وقد يرتبط ذلك الشكل بحركة الأغشية والتحامها وانقسامها</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2578" name="Rectangle 1"/>
          <p:cNvSpPr>
            <a:spLocks noChangeArrowheads="1"/>
          </p:cNvSpPr>
          <p:nvPr/>
        </p:nvSpPr>
        <p:spPr bwMode="auto">
          <a:xfrm>
            <a:off x="457200" y="381000"/>
            <a:ext cx="8382000" cy="501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b="1">
                <a:latin typeface="Arial Unicode MS" pitchFamily="34" charset="-128"/>
                <a:ea typeface="Arial Unicode MS" pitchFamily="34" charset="-128"/>
                <a:cs typeface="Arial Unicode MS" pitchFamily="34" charset="-128"/>
              </a:rPr>
              <a:t>وظائف الشبكة الإندوبلازمية الخشنة:</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en-US" sz="2000">
                <a:latin typeface="Arial Unicode MS" pitchFamily="34" charset="-128"/>
                <a:ea typeface="Arial Unicode MS" pitchFamily="34" charset="-128"/>
                <a:cs typeface="Arial Unicode MS" pitchFamily="34" charset="-128"/>
              </a:rPr>
              <a:t>1</a:t>
            </a:r>
            <a:r>
              <a:rPr lang="ar-EG" sz="2000">
                <a:latin typeface="Arial Unicode MS" pitchFamily="34" charset="-128"/>
                <a:ea typeface="Arial Unicode MS" pitchFamily="34" charset="-128"/>
                <a:cs typeface="Arial Unicode MS" pitchFamily="34" charset="-128"/>
              </a:rPr>
              <a:t>- بناء البروتين:</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تعد الشبكة الإندوبلازمية الخشنة بما تحويه من ريبوسومات المركز الرئيسي لإنتاج البروتينات الإفرازية وبروتينات الأغشية المتكاملة والسطحية.</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2- معالجة وتعديل البروتينات:</a:t>
            </a:r>
          </a:p>
          <a:p>
            <a:pPr rtl="0" eaLnBrk="0" hangingPunct="0">
              <a:lnSpc>
                <a:spcPct val="150000"/>
              </a:lnSpc>
            </a:pPr>
            <a:r>
              <a:rPr lang="ar-EG" sz="2000">
                <a:latin typeface="Arial Unicode MS" pitchFamily="34" charset="-128"/>
                <a:ea typeface="Arial Unicode MS" pitchFamily="34" charset="-128"/>
                <a:cs typeface="Arial Unicode MS" pitchFamily="34" charset="-128"/>
              </a:rPr>
              <a:t>	تقوم الشبكة الإندوبلازمية الخشنة بتحوير وتعديل بعض البروتينات الإفرازية الأولية إلى الصورة المعقدة الثالثية الفعالة وذلك بإضافة روابط كبريتيدية. كما تقوم بعملية إضافة سكريات إلى البروتينات للقيام بوظائف محددة. ويتم أيضاً بعض التحليل الجزئي بسلاسل متعدد البيتيد حتى يكون الناتج النهائي الفعال بالطول المناسب لنشاطه كما يحدث في بعض الهرمونات حيث يكون بادئ الهرمون أكثر طولاً من الهرمون النهائي ويتم التخلص من الزيادة ب</a:t>
            </a:r>
            <a:r>
              <a:rPr lang="ar-SA" sz="2000">
                <a:latin typeface="Arial Unicode MS" pitchFamily="34" charset="-128"/>
                <a:ea typeface="Arial Unicode MS" pitchFamily="34" charset="-128"/>
                <a:cs typeface="Arial Unicode MS" pitchFamily="34" charset="-128"/>
              </a:rPr>
              <a:t>ب</a:t>
            </a:r>
            <a:r>
              <a:rPr lang="ar-EG" sz="2000">
                <a:latin typeface="Arial Unicode MS" pitchFamily="34" charset="-128"/>
                <a:ea typeface="Arial Unicode MS" pitchFamily="34" charset="-128"/>
                <a:cs typeface="Arial Unicode MS" pitchFamily="34" charset="-128"/>
              </a:rPr>
              <a:t>عض الإنزيمات المحللة</a:t>
            </a:r>
            <a:r>
              <a:rPr lang="ar-EG" sz="1400">
                <a:latin typeface="Simplified Arabic" pitchFamily="18" charset="-78"/>
                <a:cs typeface="Times New Roman" pitchFamily="18" charset="0"/>
              </a:rPr>
              <a:t>.</a:t>
            </a:r>
            <a:r>
              <a:rPr lang="en-US" sz="900"/>
              <a:t> </a:t>
            </a:r>
            <a:endParaRPr lang="en-US"/>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Rectangle 1"/>
          <p:cNvSpPr>
            <a:spLocks noChangeArrowheads="1"/>
          </p:cNvSpPr>
          <p:nvPr/>
        </p:nvSpPr>
        <p:spPr bwMode="auto">
          <a:xfrm>
            <a:off x="381000" y="304800"/>
            <a:ext cx="8458200"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r>
              <a:rPr lang="ar-EG" sz="2000" b="1" u="sng">
                <a:latin typeface="Arial Unicode MS" pitchFamily="34" charset="-128"/>
                <a:ea typeface="Arial Unicode MS" pitchFamily="34" charset="-128"/>
                <a:cs typeface="Arial Unicode MS" pitchFamily="34" charset="-128"/>
              </a:rPr>
              <a:t>وظائف الشبكة الإندوبلازمية الملساء:</a:t>
            </a:r>
            <a:endParaRPr lang="en-US" sz="2000" b="1" u="sng">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1- </a:t>
            </a:r>
            <a:r>
              <a:rPr lang="ar-SA" sz="2000">
                <a:latin typeface="Arial Unicode MS" pitchFamily="34" charset="-128"/>
                <a:ea typeface="Arial Unicode MS" pitchFamily="34" charset="-128"/>
                <a:cs typeface="Arial Unicode MS" pitchFamily="34" charset="-128"/>
              </a:rPr>
              <a:t>بناء </a:t>
            </a:r>
            <a:r>
              <a:rPr lang="ar-EG" sz="2000">
                <a:latin typeface="Arial Unicode MS" pitchFamily="34" charset="-128"/>
                <a:ea typeface="Arial Unicode MS" pitchFamily="34" charset="-128"/>
                <a:cs typeface="Arial Unicode MS" pitchFamily="34" charset="-128"/>
              </a:rPr>
              <a:t>الدهون</a:t>
            </a:r>
            <a:r>
              <a:rPr lang="en-US" sz="2000">
                <a:latin typeface="Arial Unicode MS" pitchFamily="34" charset="-128"/>
                <a:ea typeface="Arial Unicode MS" pitchFamily="34" charset="-128"/>
                <a:cs typeface="Arial Unicode MS" pitchFamily="34" charset="-128"/>
              </a:rPr>
              <a:t>    Lipid Synthesis </a:t>
            </a: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إن المسئولية الرئيسية للشبكة الملساء هي بناء الدهون ونقلها بالرغم أن الشبكة الخشنة قد تشارك في هذه الوظيفة.</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2- </a:t>
            </a:r>
            <a:r>
              <a:rPr lang="ar-SA" sz="2000">
                <a:latin typeface="Arial Unicode MS" pitchFamily="34" charset="-128"/>
                <a:ea typeface="Arial Unicode MS" pitchFamily="34" charset="-128"/>
                <a:cs typeface="Arial Unicode MS" pitchFamily="34" charset="-128"/>
              </a:rPr>
              <a:t>بناء</a:t>
            </a:r>
            <a:r>
              <a:rPr lang="ar-EG" sz="2000">
                <a:latin typeface="Arial Unicode MS" pitchFamily="34" charset="-128"/>
                <a:ea typeface="Arial Unicode MS" pitchFamily="34" charset="-128"/>
                <a:cs typeface="Arial Unicode MS" pitchFamily="34" charset="-128"/>
              </a:rPr>
              <a:t> الأستيرودات:</a:t>
            </a:r>
            <a:r>
              <a:rPr lang="en-US" sz="2000">
                <a:latin typeface="Arial Unicode MS" pitchFamily="34" charset="-128"/>
                <a:ea typeface="Arial Unicode MS" pitchFamily="34" charset="-128"/>
                <a:cs typeface="Arial Unicode MS" pitchFamily="34" charset="-128"/>
              </a:rPr>
              <a:t> Steroids Synthesis</a:t>
            </a: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حيث يتم بناء الكوليسترول والأسيترودات المختلفة كما يتم تحويلها إلى الهرمونات الأستيرودية الفعالة مثل البروجستيرون والكورتيزونات بأنواعها.</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3- إزالة السمية</a:t>
            </a:r>
            <a:r>
              <a:rPr lang="en-US" sz="2000">
                <a:latin typeface="Arial Unicode MS" pitchFamily="34" charset="-128"/>
                <a:ea typeface="Arial Unicode MS" pitchFamily="34" charset="-128"/>
                <a:cs typeface="Arial Unicode MS" pitchFamily="34" charset="-128"/>
              </a:rPr>
              <a:t> Dtoxification </a:t>
            </a: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تتميز خلايا الكبد باحتوائها على نسبة كبيرة من الشبكة الملساء والتى تقوم بإزالة العقاقير وغيرها من السموم الكيميائية مثل المبيدات حيث تشارك في التحليل أو في التعديل الكيميائي للمواد السامة الممتصة خلال الغشاء البلازمي وتحويلها إلى نواتج غير سامة إلا أنه في بعض الأحيان قد تكون هذه النواتج نفسها ذات تأثير ضار ومتلف لخلايا الكبد.</a:t>
            </a: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4626" name="Rectangle 1"/>
          <p:cNvSpPr>
            <a:spLocks noChangeArrowheads="1"/>
          </p:cNvSpPr>
          <p:nvPr/>
        </p:nvSpPr>
        <p:spPr bwMode="auto">
          <a:xfrm>
            <a:off x="533400" y="228600"/>
            <a:ext cx="83058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4- إنتاج الصفائح الدموية </a:t>
            </a:r>
            <a:r>
              <a:rPr lang="en-US" sz="2000">
                <a:latin typeface="Arial Unicode MS" pitchFamily="34" charset="-128"/>
                <a:ea typeface="Arial Unicode MS" pitchFamily="34" charset="-128"/>
                <a:cs typeface="Arial Unicode MS" pitchFamily="34" charset="-128"/>
              </a:rPr>
              <a:t>Blood Platelets</a:t>
            </a:r>
            <a:r>
              <a:rPr lang="ar-EG" sz="2000">
                <a:latin typeface="Arial Unicode MS" pitchFamily="34" charset="-128"/>
                <a:ea typeface="Arial Unicode MS" pitchFamily="34" charset="-128"/>
                <a:cs typeface="Arial Unicode MS" pitchFamily="34" charset="-128"/>
              </a:rPr>
              <a:t>:</a:t>
            </a:r>
          </a:p>
          <a:p>
            <a:pPr rtl="0" eaLnBrk="0" hangingPunct="0">
              <a:lnSpc>
                <a:spcPct val="150000"/>
              </a:lnSpc>
            </a:pPr>
            <a:r>
              <a:rPr lang="ar-EG" sz="2000">
                <a:latin typeface="Arial Unicode MS" pitchFamily="34" charset="-128"/>
                <a:ea typeface="Arial Unicode MS" pitchFamily="34" charset="-128"/>
                <a:cs typeface="Arial Unicode MS" pitchFamily="34" charset="-128"/>
              </a:rPr>
              <a:t>	حيث تعمل الشبكة الإندوبلازمية الملساء على تجزئة نوع معين من الخلايا في نخاع العظام تسمى الخلايا الضخمة النواة حيث تتميز باحتوائها على نواة كبيرة متضاعفة العدد الكروموسومي وتقوم الشبكة الملساء باختراق هذه الخلايا العملاقة بأن تتحلل حويصلات الشبكة بسيتوبلازم الخلية مما يؤدي إلى سهولة تقطيعها وتجزئتها </a:t>
            </a:r>
            <a:r>
              <a:rPr lang="en-US" sz="2000">
                <a:latin typeface="Arial Unicode MS" pitchFamily="34" charset="-128"/>
                <a:ea typeface="Arial Unicode MS" pitchFamily="34" charset="-128"/>
                <a:cs typeface="Arial Unicode MS" pitchFamily="34" charset="-128"/>
              </a:rPr>
              <a:t>.</a:t>
            </a:r>
            <a:r>
              <a:rPr lang="ar-EG" sz="2000">
                <a:latin typeface="Arial Unicode MS" pitchFamily="34" charset="-128"/>
                <a:ea typeface="Arial Unicode MS" pitchFamily="34" charset="-128"/>
                <a:cs typeface="Arial Unicode MS" pitchFamily="34" charset="-128"/>
              </a:rPr>
              <a:t>إلى الصفائح الدموية</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Rectangle 2"/>
          <p:cNvSpPr>
            <a:spLocks noChangeArrowheads="1"/>
          </p:cNvSpPr>
          <p:nvPr/>
        </p:nvSpPr>
        <p:spPr bwMode="auto">
          <a:xfrm>
            <a:off x="533400" y="304800"/>
            <a:ext cx="8305800" cy="4878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400" b="1" u="sng">
                <a:latin typeface="Arial Unicode MS" pitchFamily="34" charset="-128"/>
                <a:ea typeface="Arial Unicode MS" pitchFamily="34" charset="-128"/>
                <a:cs typeface="Arial Unicode MS" pitchFamily="34" charset="-128"/>
              </a:rPr>
              <a:t>جهاز جولجي </a:t>
            </a:r>
            <a:r>
              <a:rPr lang="en-US" sz="2400" b="1" u="sng">
                <a:latin typeface="Arial Unicode MS" pitchFamily="34" charset="-128"/>
                <a:ea typeface="Arial Unicode MS" pitchFamily="34" charset="-128"/>
                <a:cs typeface="Arial Unicode MS" pitchFamily="34" charset="-128"/>
              </a:rPr>
              <a:t>Golgi apparatus</a:t>
            </a:r>
          </a:p>
          <a:p>
            <a:pPr eaLnBrk="0" hangingPunct="0"/>
            <a:endParaRPr lang="ar-EG"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سميت هذه العضية السيتوبلازمية بهذا الاسم نسبة إلى مكتشفها كاميلو جولجى عام 1873 حيث لاحظ وجود جسيمات سيتوبلازمية شبكية في خلايا المخ الرمادية؛ تأخذ صبغة كرومات الفضية بشدة. وقد ظلت الشكوك تحوم حول حقيقة وجود هذه ال</a:t>
            </a:r>
            <a:r>
              <a:rPr lang="ar-SA" sz="2000">
                <a:latin typeface="Arial Unicode MS" pitchFamily="34" charset="-128"/>
                <a:ea typeface="Arial Unicode MS" pitchFamily="34" charset="-128"/>
                <a:cs typeface="Arial Unicode MS" pitchFamily="34" charset="-128"/>
              </a:rPr>
              <a:t>ع</a:t>
            </a:r>
            <a:r>
              <a:rPr lang="ar-EG" sz="2000">
                <a:latin typeface="Arial Unicode MS" pitchFamily="34" charset="-128"/>
                <a:ea typeface="Arial Unicode MS" pitchFamily="34" charset="-128"/>
                <a:cs typeface="Arial Unicode MS" pitchFamily="34" charset="-128"/>
              </a:rPr>
              <a:t>ضية واعتقد كثير من الباحثين أنها مجرد بقع ناتجة عن أخطاء في الصبغ، إلى أن أثبتت نتائج الفحص بالمجهر الإلكتروني، وكذلك التجارب الهستوكيميائية وجود هذا الجهاز بالفعل عام 1960 إذ أمكن التعرف على التركيب الدقيق للجهاز وعلى كثير من وظائفه في الخلية، ومازالت الأبحاث جارية للكشف عن مزيد من الوظائف التي يقوم بها هذا الجهاز.</a:t>
            </a:r>
            <a:endParaRPr lang="en-US" sz="2000">
              <a:latin typeface="Arial Unicode MS" pitchFamily="34" charset="-128"/>
              <a:ea typeface="Arial Unicode MS" pitchFamily="34" charset="-128"/>
              <a:cs typeface="Arial Unicode MS" pitchFamily="34" charset="-128"/>
            </a:endParaRPr>
          </a:p>
          <a:p>
            <a:pPr algn="l" rtl="0" eaLnBrk="0" hangingPunct="0">
              <a:lnSpc>
                <a:spcPct val="150000"/>
              </a:lnSpc>
            </a:pPr>
            <a:endParaRPr lang="en-US"/>
          </a:p>
        </p:txBody>
      </p:sp>
      <p:sp>
        <p:nvSpPr>
          <p:cNvPr id="155651" name="Rectangle 3"/>
          <p:cNvSpPr>
            <a:spLocks noChangeArrowheads="1"/>
          </p:cNvSpPr>
          <p:nvPr/>
        </p:nvSpPr>
        <p:spPr bwMode="auto">
          <a:xfrm>
            <a:off x="685800" y="4724400"/>
            <a:ext cx="80772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b="1" u="sng">
                <a:latin typeface="Arial Unicode MS" pitchFamily="34" charset="-128"/>
                <a:ea typeface="Arial Unicode MS" pitchFamily="34" charset="-128"/>
                <a:cs typeface="Arial Unicode MS" pitchFamily="34" charset="-128"/>
              </a:rPr>
              <a:t>تركيب ومكونات جهاز جولجي</a:t>
            </a:r>
            <a:r>
              <a:rPr lang="ar-EG" sz="2000">
                <a:latin typeface="Arial Unicode MS" pitchFamily="34" charset="-128"/>
                <a:ea typeface="Arial Unicode MS" pitchFamily="34" charset="-128"/>
                <a:cs typeface="Arial Unicode MS" pitchFamily="34" charset="-128"/>
              </a:rPr>
              <a:t>:</a:t>
            </a:r>
          </a:p>
          <a:p>
            <a:pPr rtl="0" eaLnBrk="0" hangingPunct="0"/>
            <a:r>
              <a:rPr lang="ar-EG" sz="2000">
                <a:latin typeface="Arial Unicode MS" pitchFamily="34" charset="-128"/>
                <a:ea typeface="Arial Unicode MS" pitchFamily="34" charset="-128"/>
                <a:cs typeface="Arial Unicode MS" pitchFamily="34" charset="-128"/>
              </a:rPr>
              <a:t>	يختلف شكل جهاز جولجى حسب نوع الخلية، فقد يبدو في بعض الخلايا مندمجاً ومحدوداً وبينما يظهر في خلايا أخرى شبكياً وممتداً. وقد يمثل مكاناً محدداً ومميزاً فوق قمة النواة أو قد يحيط بها، أو يكون منتشراً في السيتوبلازم. وقد يتراوح في العدد من جهاز واحد إلى مئات الأجهزة في الخلية الواحدة.</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1"/>
          <p:cNvSpPr>
            <a:spLocks noChangeArrowheads="1"/>
          </p:cNvSpPr>
          <p:nvPr/>
        </p:nvSpPr>
        <p:spPr bwMode="auto">
          <a:xfrm>
            <a:off x="381000" y="509588"/>
            <a:ext cx="8382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ويمكن افتراض شكل نموذجي </a:t>
            </a:r>
            <a:r>
              <a:rPr lang="ar-SA" sz="2000">
                <a:latin typeface="Arial Unicode MS" pitchFamily="34" charset="-128"/>
                <a:ea typeface="Arial Unicode MS" pitchFamily="34" charset="-128"/>
                <a:cs typeface="Arial Unicode MS" pitchFamily="34" charset="-128"/>
              </a:rPr>
              <a:t>لت</a:t>
            </a:r>
            <a:r>
              <a:rPr lang="ar-EG" sz="2000">
                <a:latin typeface="Arial Unicode MS" pitchFamily="34" charset="-128"/>
                <a:ea typeface="Arial Unicode MS" pitchFamily="34" charset="-128"/>
                <a:cs typeface="Arial Unicode MS" pitchFamily="34" charset="-128"/>
              </a:rPr>
              <a:t>ركيب جهاز جولجى حيث يسمى كل كيس مفلطح بالحويصلة أو الصهريج ويطلق أحياناً على رصة الصفائح اسم الجسيمات الشبكية أو الدكتيوسومات </a:t>
            </a:r>
            <a:r>
              <a:rPr lang="en-US" sz="2000">
                <a:latin typeface="Arial Unicode MS" pitchFamily="34" charset="-128"/>
                <a:ea typeface="Arial Unicode MS" pitchFamily="34" charset="-128"/>
                <a:cs typeface="Arial Unicode MS" pitchFamily="34" charset="-128"/>
              </a:rPr>
              <a:t>Dictyosomes</a:t>
            </a:r>
            <a:r>
              <a:rPr lang="ar-EG" sz="2000">
                <a:latin typeface="Arial Unicode MS" pitchFamily="34" charset="-128"/>
                <a:ea typeface="Arial Unicode MS" pitchFamily="34" charset="-128"/>
                <a:cs typeface="Arial Unicode MS" pitchFamily="34" charset="-128"/>
              </a:rPr>
              <a:t> وهو مصطلح يطلق على جهاز جولجى بأكمله في الخلايا النباتية. وتفصل بين وحدات الدكتيوسوم مسافة قدرها </a:t>
            </a:r>
            <a:r>
              <a:rPr lang="en-US" sz="2000">
                <a:latin typeface="Arial Unicode MS" pitchFamily="34" charset="-128"/>
                <a:ea typeface="Arial Unicode MS" pitchFamily="34" charset="-128"/>
                <a:cs typeface="Arial Unicode MS" pitchFamily="34" charset="-128"/>
              </a:rPr>
              <a:t>20nm</a:t>
            </a:r>
            <a:r>
              <a:rPr lang="ar-EG" sz="2000">
                <a:latin typeface="Arial Unicode MS" pitchFamily="34" charset="-128"/>
                <a:ea typeface="Arial Unicode MS" pitchFamily="34" charset="-128"/>
                <a:cs typeface="Arial Unicode MS" pitchFamily="34" charset="-128"/>
              </a:rPr>
              <a:t>، ويحيط بالجسم الرئيسي (الدكتيوسوم) ويرتبط به عدد من الحويصلات والأشكال الأنبوبية المختلفة وقد تكون تلك التراكيب الجانبية منفصلة تماماً عن الدكتيوسوم الرئيسي ويمكن تقع في مجاله وقد يظهر عدد من الثقوب المتخللة لجميع صفائح الدكتيوسومات</a:t>
            </a:r>
            <a:r>
              <a:rPr lang="ar-EG" sz="1400">
                <a:latin typeface="Simplified Arabic" pitchFamily="18" charset="-78"/>
                <a:cs typeface="Times New Roman" pitchFamily="18" charset="0"/>
              </a:rPr>
              <a:t>.</a:t>
            </a:r>
            <a:endParaRPr lang="ar-EG"/>
          </a:p>
        </p:txBody>
      </p:sp>
      <p:sp>
        <p:nvSpPr>
          <p:cNvPr id="156675" name="Rectangle 2"/>
          <p:cNvSpPr>
            <a:spLocks noChangeArrowheads="1"/>
          </p:cNvSpPr>
          <p:nvPr/>
        </p:nvSpPr>
        <p:spPr bwMode="auto">
          <a:xfrm>
            <a:off x="381000" y="3886200"/>
            <a:ext cx="85344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يأخذ الدكتيوسوم شكل رصة من الأطباق، أو الصفائح  التي تكون مفلطحة أو عميقة نسبياً حسب نوع الخلية ولهذه الانحناءات أهمية خاصة في وظائف الجهاز ففي الخلايا الإفرازية مثلاً يكون جهاز جولجى بمثابة حلقة اتصال وظيفية مركزية في السلسلة الإفرازية كالآتي:</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274638"/>
            <a:ext cx="8229600" cy="849312"/>
          </a:xfrm>
        </p:spPr>
        <p:txBody>
          <a:bodyPr/>
          <a:lstStyle/>
          <a:p>
            <a:pPr algn="r" eaLnBrk="1" hangingPunct="1"/>
            <a:r>
              <a:rPr lang="en-GB" sz="2400" u="sng" smtClean="0">
                <a:solidFill>
                  <a:schemeClr val="tx1"/>
                </a:solidFill>
                <a:latin typeface="Arial Unicode MS" pitchFamily="34" charset="-128"/>
                <a:ea typeface="Arial Unicode MS" pitchFamily="34" charset="-128"/>
                <a:cs typeface="Arial Unicode MS" pitchFamily="34" charset="-128"/>
              </a:rPr>
              <a:t>Neutral fats </a:t>
            </a:r>
            <a:r>
              <a:rPr lang="ar-SA" sz="2400" u="sng" smtClean="0">
                <a:solidFill>
                  <a:schemeClr val="tx1"/>
                </a:solidFill>
                <a:latin typeface="Times New Roman" pitchFamily="18" charset="0"/>
                <a:cs typeface="Times New Roman" pitchFamily="18" charset="0"/>
              </a:rPr>
              <a:t>2-</a:t>
            </a:r>
            <a:r>
              <a:rPr lang="ar-SA" sz="2400" u="sng" smtClean="0">
                <a:solidFill>
                  <a:schemeClr val="tx1"/>
                </a:solidFill>
                <a:latin typeface="Arial Unicode MS" pitchFamily="34" charset="-128"/>
                <a:ea typeface="Arial Unicode MS" pitchFamily="34" charset="-128"/>
                <a:cs typeface="Arial Unicode MS" pitchFamily="34" charset="-128"/>
              </a:rPr>
              <a:t> الدهون المتعادلة</a:t>
            </a:r>
            <a:r>
              <a:rPr lang="fr-FR" sz="2400" u="sng" smtClean="0">
                <a:solidFill>
                  <a:schemeClr val="tx1"/>
                </a:solidFill>
                <a:latin typeface="Arial Unicode MS" pitchFamily="34" charset="-128"/>
                <a:ea typeface="Arial Unicode MS" pitchFamily="34" charset="-128"/>
                <a:cs typeface="Arial Unicode MS" pitchFamily="34" charset="-128"/>
              </a:rPr>
              <a:t>      </a:t>
            </a:r>
          </a:p>
        </p:txBody>
      </p:sp>
      <p:sp>
        <p:nvSpPr>
          <p:cNvPr id="19459" name="Rectangle 3"/>
          <p:cNvSpPr>
            <a:spLocks noGrp="1" noChangeArrowheads="1"/>
          </p:cNvSpPr>
          <p:nvPr>
            <p:ph idx="1"/>
          </p:nvPr>
        </p:nvSpPr>
        <p:spPr>
          <a:xfrm>
            <a:off x="457200" y="1295400"/>
            <a:ext cx="8229600" cy="685800"/>
          </a:xfrm>
        </p:spPr>
        <p:txBody>
          <a:bodyPr/>
          <a:lstStyle/>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تمتاز الدهون المتعادلة بأنها لا تحمل شحنات على مجموعاتها الكيميائية في الأس الهيدروجيني الفسيولوجي للخلية.</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ينتمي إلى هذه الطبقة الدهون الحيوانية والزيوت النباتية.</a:t>
            </a:r>
            <a:endParaRPr lang="fr-FR"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اكثر الدهون المخزونة </a:t>
            </a:r>
            <a:endParaRPr lang="fr-FR"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a:t>
            </a:r>
            <a:r>
              <a:rPr lang="en-US" sz="2000" smtClean="0">
                <a:latin typeface="Arial Unicode MS" pitchFamily="34" charset="-128"/>
                <a:ea typeface="Arial Unicode MS" pitchFamily="34" charset="-128"/>
                <a:cs typeface="Arial Unicode MS" pitchFamily="34" charset="-128"/>
              </a:rPr>
              <a:t>Glycerol</a:t>
            </a:r>
            <a:r>
              <a:rPr lang="ar-SA" sz="2000" smtClean="0">
                <a:latin typeface="Arial Unicode MS" pitchFamily="34" charset="-128"/>
                <a:ea typeface="Arial Unicode MS" pitchFamily="34" charset="-128"/>
                <a:cs typeface="Arial Unicode MS" pitchFamily="34" charset="-128"/>
              </a:rPr>
              <a:t>) يتكون الدهن الحقيقي من جزيء واحد من الجليسرين وثلاث جزيئات من الأحماض الدهنية. التركيب الجزيئي للجليسرين هو كالتالي:</a:t>
            </a:r>
            <a:r>
              <a:rPr lang="en-US" sz="2000" smtClean="0">
                <a:latin typeface="Arial Unicode MS" pitchFamily="34" charset="-128"/>
                <a:ea typeface="Arial Unicode MS" pitchFamily="34" charset="-128"/>
                <a:cs typeface="Arial Unicode MS" pitchFamily="34" charset="-128"/>
              </a:rPr>
              <a:t> </a:t>
            </a:r>
            <a:endParaRPr lang="fr-FR" sz="2000" smtClean="0">
              <a:latin typeface="Arial Unicode MS" pitchFamily="34" charset="-128"/>
              <a:ea typeface="Arial Unicode MS" pitchFamily="34" charset="-128"/>
              <a:cs typeface="Arial Unicode MS" pitchFamily="34" charset="-128"/>
            </a:endParaRPr>
          </a:p>
        </p:txBody>
      </p:sp>
      <p:pic>
        <p:nvPicPr>
          <p:cNvPr id="19460"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3200400"/>
            <a:ext cx="7315200" cy="335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1" name="TextBox 4"/>
          <p:cNvSpPr txBox="1">
            <a:spLocks noChangeArrowheads="1"/>
          </p:cNvSpPr>
          <p:nvPr/>
        </p:nvSpPr>
        <p:spPr bwMode="auto">
          <a:xfrm>
            <a:off x="533400" y="4876800"/>
            <a:ext cx="990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جليسرول</a:t>
            </a:r>
            <a:endParaRPr lang="en-US" b="1"/>
          </a:p>
        </p:txBody>
      </p:sp>
      <p:sp>
        <p:nvSpPr>
          <p:cNvPr id="19462" name="TextBox 5"/>
          <p:cNvSpPr txBox="1">
            <a:spLocks noChangeArrowheads="1"/>
          </p:cNvSpPr>
          <p:nvPr/>
        </p:nvSpPr>
        <p:spPr bwMode="auto">
          <a:xfrm>
            <a:off x="6781800" y="49530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أحماض دهنية</a:t>
            </a:r>
            <a:endParaRPr lang="en-US" b="1"/>
          </a:p>
        </p:txBody>
      </p:sp>
      <p:cxnSp>
        <p:nvCxnSpPr>
          <p:cNvPr id="34" name="Elbow Connector 33"/>
          <p:cNvCxnSpPr/>
          <p:nvPr/>
        </p:nvCxnSpPr>
        <p:spPr>
          <a:xfrm>
            <a:off x="5867400" y="4343400"/>
            <a:ext cx="990600" cy="838200"/>
          </a:xfrm>
          <a:prstGeom prst="bentConnector3">
            <a:avLst>
              <a:gd name="adj1" fmla="val 48622"/>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flipV="1">
            <a:off x="5943600" y="5181600"/>
            <a:ext cx="1219200" cy="8382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6248400" y="5181600"/>
            <a:ext cx="990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9466" name="TextBox 47"/>
          <p:cNvSpPr txBox="1">
            <a:spLocks noChangeArrowheads="1"/>
          </p:cNvSpPr>
          <p:nvPr/>
        </p:nvSpPr>
        <p:spPr bwMode="auto">
          <a:xfrm>
            <a:off x="1143000" y="3810000"/>
            <a:ext cx="57150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800" b="1"/>
              <a:t>تركيب ثلاثي الجيليسريد</a:t>
            </a:r>
            <a:endParaRPr lang="en-US" sz="2800" b="1"/>
          </a:p>
        </p:txBody>
      </p:sp>
    </p:spTree>
  </p:cSld>
  <p:clrMapOvr>
    <a:masterClrMapping/>
  </p:clrMapOvr>
  <p:transition/>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Rectangle 1"/>
          <p:cNvSpPr>
            <a:spLocks noChangeArrowheads="1"/>
          </p:cNvSpPr>
          <p:nvPr/>
        </p:nvSpPr>
        <p:spPr bwMode="auto">
          <a:xfrm>
            <a:off x="457200" y="838200"/>
            <a:ext cx="8153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b="1" i="1"/>
              <a:t> </a:t>
            </a:r>
            <a:r>
              <a:rPr lang="ar-EG" sz="2000">
                <a:latin typeface="Arial Unicode MS" pitchFamily="34" charset="-128"/>
                <a:ea typeface="Arial Unicode MS" pitchFamily="34" charset="-128"/>
                <a:cs typeface="Arial Unicode MS" pitchFamily="34" charset="-128"/>
              </a:rPr>
              <a:t>الشبكة الإندوبلازمية ← جهاز جولجى ← الحويصلات الإفرازية ← الغشاء البلازمي</a:t>
            </a:r>
            <a:r>
              <a:rPr lang="ar-EG" b="1" i="1"/>
              <a:t>. </a:t>
            </a:r>
            <a:endParaRPr lang="en-US"/>
          </a:p>
        </p:txBody>
      </p:sp>
      <p:sp>
        <p:nvSpPr>
          <p:cNvPr id="157699" name="Rectangle 1"/>
          <p:cNvSpPr>
            <a:spLocks noChangeArrowheads="1"/>
          </p:cNvSpPr>
          <p:nvPr/>
        </p:nvSpPr>
        <p:spPr bwMode="auto">
          <a:xfrm>
            <a:off x="381000" y="1500188"/>
            <a:ext cx="8382000" cy="3322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ولجهاز جولجى وجه محدب متجه نحو الشبكة الإندوبلازمية الخشنة ويطلق على الوجه المكون، بينما يكون الوجه المقعر والذي يسمى </a:t>
            </a:r>
            <a:r>
              <a:rPr lang="ar-SA" sz="2000">
                <a:latin typeface="Arial Unicode MS" pitchFamily="34" charset="-128"/>
                <a:ea typeface="Arial Unicode MS" pitchFamily="34" charset="-128"/>
                <a:cs typeface="Arial Unicode MS" pitchFamily="34" charset="-128"/>
              </a:rPr>
              <a:t>ب</a:t>
            </a:r>
            <a:r>
              <a:rPr lang="ar-EG" sz="2000">
                <a:latin typeface="Arial Unicode MS" pitchFamily="34" charset="-128"/>
                <a:ea typeface="Arial Unicode MS" pitchFamily="34" charset="-128"/>
                <a:cs typeface="Arial Unicode MS" pitchFamily="34" charset="-128"/>
              </a:rPr>
              <a:t>وجه النضج في اتجاه سطح الخلية. أثناء عملية الإفراز تنتج الشبكة الإندوبلازمية الخشنة الحبيبات الإفرازية الانتقالية (الأولية) وتمر هذه بدورها من خلال الوجه المكون للجهاز وتتحرك داخل طبقات الجهاز حتى تصل إلى سطح النضج و</a:t>
            </a:r>
            <a:r>
              <a:rPr lang="ar-SA" sz="2000">
                <a:latin typeface="Arial Unicode MS" pitchFamily="34" charset="-128"/>
                <a:ea typeface="Arial Unicode MS" pitchFamily="34" charset="-128"/>
                <a:cs typeface="Arial Unicode MS" pitchFamily="34" charset="-128"/>
              </a:rPr>
              <a:t>يت</a:t>
            </a:r>
            <a:r>
              <a:rPr lang="ar-EG" sz="2000">
                <a:latin typeface="Arial Unicode MS" pitchFamily="34" charset="-128"/>
                <a:ea typeface="Arial Unicode MS" pitchFamily="34" charset="-128"/>
                <a:cs typeface="Arial Unicode MS" pitchFamily="34" charset="-128"/>
              </a:rPr>
              <a:t>م أثناء ذلك عملية تركيزها وتجهيزها وتعبئتها في حويصلة إفرازية ناضجة تتجه إلى المنطقة المحددة في الخلية وينتهي بها المطاف إلى سطح الخلية حيث تنطلق بعملية التخلص الخارجي إلى مجرى الدم.</a:t>
            </a: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8722" name="il_fi" descr="http://4.bp.blogspot.com/_JFHJnBI1uL8/S-pcMLlb4LI/AAAAAAAAAC8/7nD0bsRa9rQ/s1600/اجسام+جولجي.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79248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9746" name="Rectangle 1"/>
          <p:cNvSpPr>
            <a:spLocks noChangeArrowheads="1"/>
          </p:cNvSpPr>
          <p:nvPr/>
        </p:nvSpPr>
        <p:spPr bwMode="auto">
          <a:xfrm>
            <a:off x="381000" y="303213"/>
            <a:ext cx="8458200" cy="6246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r>
              <a:rPr lang="ar-EG" sz="2000" b="1" u="sng">
                <a:latin typeface="Arial Unicode MS" pitchFamily="34" charset="-128"/>
                <a:ea typeface="Arial Unicode MS" pitchFamily="34" charset="-128"/>
                <a:cs typeface="Arial Unicode MS" pitchFamily="34" charset="-128"/>
              </a:rPr>
              <a:t>وظائف جهاز جولجى:</a:t>
            </a:r>
            <a:endParaRPr lang="en-US" sz="2000" b="1" u="sng">
              <a:latin typeface="Arial Unicode MS" pitchFamily="34" charset="-128"/>
              <a:ea typeface="Arial Unicode MS" pitchFamily="34" charset="-128"/>
              <a:cs typeface="Arial Unicode MS" pitchFamily="34" charset="-128"/>
            </a:endParaRPr>
          </a:p>
          <a:p>
            <a:pPr algn="justLow" eaLnBrk="0" hangingPunct="0"/>
            <a:endParaRPr lang="ar-SA"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1- إضافة السكريات إلى البروتينات واللبيدات حيث يقوم بدور مهم في </a:t>
            </a:r>
            <a:r>
              <a:rPr lang="ar-SA" sz="2000">
                <a:latin typeface="Arial Unicode MS" pitchFamily="34" charset="-128"/>
                <a:ea typeface="Arial Unicode MS" pitchFamily="34" charset="-128"/>
                <a:cs typeface="Arial Unicode MS" pitchFamily="34" charset="-128"/>
              </a:rPr>
              <a:t>ال</a:t>
            </a:r>
            <a:r>
              <a:rPr lang="ar-EG" sz="2000">
                <a:latin typeface="Arial Unicode MS" pitchFamily="34" charset="-128"/>
                <a:ea typeface="Arial Unicode MS" pitchFamily="34" charset="-128"/>
                <a:cs typeface="Arial Unicode MS" pitchFamily="34" charset="-128"/>
              </a:rPr>
              <a:t>تخليق الحيوي للجليكوبروتينات والجليكوليبدات.</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2- التخليق الحيوي للسوائل المخاطية.</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3- تخليق جليكوبروتينات الغشاء البلازمي.</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4- تركيز النواتج الإفرازية.</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5- تكوين جدار الخلية النباتية.</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6- إنتاج الليسوسوم الأولي والأكروسوم</a:t>
            </a:r>
            <a:r>
              <a:rPr lang="ar-SA" sz="2000">
                <a:latin typeface="Arial Unicode MS" pitchFamily="34" charset="-128"/>
                <a:ea typeface="Arial Unicode MS" pitchFamily="34" charset="-128"/>
                <a:cs typeface="Arial Unicode MS" pitchFamily="34" charset="-128"/>
              </a:rPr>
              <a:t> حيث تنقل إنزيمات التحلل المائي إلى قمة الحيوان المنوي و تملأ رأس الأكروسوم </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7- حركة الأغشية خلال جهاز جولجى حيث تتكون الصفائح المثقبة في الوجه المكون عندما تندمج الحويصلات الانتقالية الآتية من الشبكة الإندوبلازمية في صفيحة متصلة تتحرك داخل الصهاريج المتراصة لجهاز جولجى كلما زاد بناء البروتين وتظل إلى الانتقال إلى الوجه فتتم تجزئتها لتكوين حويصلات غشائية.</a:t>
            </a: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0770" name="Rectangle 1"/>
          <p:cNvSpPr>
            <a:spLocks noChangeArrowheads="1"/>
          </p:cNvSpPr>
          <p:nvPr/>
        </p:nvSpPr>
        <p:spPr bwMode="auto">
          <a:xfrm>
            <a:off x="1295400" y="762000"/>
            <a:ext cx="55721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400" b="1" u="sng">
                <a:latin typeface="Arial Unicode MS" pitchFamily="34" charset="-128"/>
                <a:ea typeface="Arial Unicode MS" pitchFamily="34" charset="-128"/>
                <a:cs typeface="Arial Unicode MS" pitchFamily="34" charset="-128"/>
              </a:rPr>
              <a:t>الليسوسومات (الأجسام الحالة) </a:t>
            </a:r>
            <a:r>
              <a:rPr lang="en-US" sz="2400" b="1" u="sng">
                <a:latin typeface="Arial Unicode MS" pitchFamily="34" charset="-128"/>
                <a:ea typeface="Arial Unicode MS" pitchFamily="34" charset="-128"/>
                <a:cs typeface="Arial Unicode MS" pitchFamily="34" charset="-128"/>
              </a:rPr>
              <a:t>(Lysosomes)</a:t>
            </a:r>
          </a:p>
        </p:txBody>
      </p:sp>
      <p:sp>
        <p:nvSpPr>
          <p:cNvPr id="160771" name="Rectangle 1"/>
          <p:cNvSpPr>
            <a:spLocks noChangeArrowheads="1"/>
          </p:cNvSpPr>
          <p:nvPr/>
        </p:nvSpPr>
        <p:spPr bwMode="auto">
          <a:xfrm>
            <a:off x="457200" y="1217613"/>
            <a:ext cx="84582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b="1" u="sng">
                <a:latin typeface="Arial Unicode MS" pitchFamily="34" charset="-128"/>
                <a:ea typeface="Arial Unicode MS" pitchFamily="34" charset="-128"/>
                <a:cs typeface="Arial Unicode MS" pitchFamily="34" charset="-128"/>
              </a:rPr>
              <a:t>الليسوسومات (الأجسام الحالة) </a:t>
            </a:r>
            <a:r>
              <a:rPr lang="en-US" sz="2000" b="1" u="sng">
                <a:latin typeface="Arial Unicode MS" pitchFamily="34" charset="-128"/>
                <a:ea typeface="Arial Unicode MS" pitchFamily="34" charset="-128"/>
                <a:cs typeface="Arial Unicode MS" pitchFamily="34" charset="-128"/>
              </a:rPr>
              <a:t>(Lysosomes) </a:t>
            </a:r>
          </a:p>
          <a:p>
            <a:pPr eaLnBrk="0" hangingPunct="0"/>
            <a:endParaRPr lang="en-US" sz="2000">
              <a:latin typeface="Arial Unicode MS" pitchFamily="34" charset="-128"/>
              <a:ea typeface="Arial Unicode MS" pitchFamily="34" charset="-128"/>
              <a:cs typeface="Arial Unicode MS" pitchFamily="34" charset="-128"/>
            </a:endParaRPr>
          </a:p>
          <a:p>
            <a:pPr algn="ctr" eaLnBrk="0" hangingPunct="0"/>
            <a:r>
              <a:rPr lang="ar-EG" sz="2000">
                <a:latin typeface="Arial Unicode MS" pitchFamily="34" charset="-128"/>
                <a:ea typeface="Arial Unicode MS" pitchFamily="34" charset="-128"/>
                <a:cs typeface="Arial Unicode MS" pitchFamily="34" charset="-128"/>
              </a:rPr>
              <a:t>وهي عبارة عن أجسام فجوية محاطة بغشاء ومتعددة الأشكال والأحجام وتتميز باحتوائها على عدد كبير من إنزيمات التحليل المائي، والتي قد تصل إلى أكثر من 50 إنزيماً مثل إنزيمات التحليل المائي للكربوهيدرات والسكريات والدهون والبروتينات وغيرها والوظيفة الأساسية لليسوسومات هي القيام بعمليات الهضم داخل الخلية </a:t>
            </a:r>
            <a:r>
              <a:rPr lang="en-US" sz="2000">
                <a:latin typeface="Arial Unicode MS" pitchFamily="34" charset="-128"/>
                <a:ea typeface="Arial Unicode MS" pitchFamily="34" charset="-128"/>
                <a:cs typeface="Arial Unicode MS" pitchFamily="34" charset="-128"/>
              </a:rPr>
              <a:t>Intercellular digestion</a:t>
            </a:r>
            <a:r>
              <a:rPr lang="ar-EG" sz="2000">
                <a:latin typeface="Arial Unicode MS" pitchFamily="34" charset="-128"/>
                <a:ea typeface="Arial Unicode MS" pitchFamily="34" charset="-128"/>
                <a:cs typeface="Arial Unicode MS" pitchFamily="34" charset="-128"/>
              </a:rPr>
              <a:t> وتحتاج في نشاطها إلى وسط حامضى </a:t>
            </a:r>
            <a:r>
              <a:rPr lang="en-US" sz="2000">
                <a:latin typeface="Arial Unicode MS" pitchFamily="34" charset="-128"/>
                <a:ea typeface="Arial Unicode MS" pitchFamily="34" charset="-128"/>
                <a:cs typeface="Arial Unicode MS" pitchFamily="34" charset="-128"/>
              </a:rPr>
              <a:t>(pH5)</a:t>
            </a:r>
            <a:r>
              <a:rPr lang="ar-EG" sz="2000">
                <a:latin typeface="Arial Unicode MS" pitchFamily="34" charset="-128"/>
                <a:ea typeface="Arial Unicode MS" pitchFamily="34" charset="-128"/>
                <a:cs typeface="Arial Unicode MS" pitchFamily="34" charset="-128"/>
              </a:rPr>
              <a:t>.	تنتشر الليسوسومات في معظم أنسجة الثدييات وتزداد أعدادها بصفة خاصة في الكبد والكلى كما تتركز بشكل واضح في الخلايا البلعمية المنتشرة في الجسم، إلا أن خلايا الدم الحمراء الناضجة هي الوحيدة التي تخلو من الليسوسومات.</a:t>
            </a:r>
            <a:endParaRPr lang="en-US" sz="2000">
              <a:latin typeface="Arial Unicode MS" pitchFamily="34" charset="-128"/>
              <a:ea typeface="Arial Unicode MS" pitchFamily="34" charset="-128"/>
              <a:cs typeface="Arial Unicode MS" pitchFamily="34" charset="-128"/>
            </a:endParaRPr>
          </a:p>
          <a:p>
            <a:pPr eaLnBrk="0" hangingPunct="0"/>
            <a:r>
              <a:rPr lang="ar-EG" sz="2000">
                <a:latin typeface="Arial Unicode MS" pitchFamily="34" charset="-128"/>
                <a:ea typeface="Arial Unicode MS" pitchFamily="34" charset="-128"/>
                <a:cs typeface="Arial Unicode MS" pitchFamily="34" charset="-128"/>
              </a:rPr>
              <a:t>و يجب أن تتوفر بعض الخواص المميزة في العضية السيتوبلازمية حتى يمكن أن تسمى ليسوسوم وأهمها:</a:t>
            </a:r>
            <a:endParaRPr lang="en-US" sz="2000">
              <a:latin typeface="Arial Unicode MS" pitchFamily="34" charset="-128"/>
              <a:ea typeface="Arial Unicode MS" pitchFamily="34" charset="-128"/>
              <a:cs typeface="Arial Unicode MS" pitchFamily="34" charset="-128"/>
            </a:endParaRPr>
          </a:p>
          <a:p>
            <a:pPr eaLnBrk="0" hangingPunct="0"/>
            <a:r>
              <a:rPr lang="ar-EG" sz="2000">
                <a:latin typeface="Arial Unicode MS" pitchFamily="34" charset="-128"/>
                <a:ea typeface="Arial Unicode MS" pitchFamily="34" charset="-128"/>
                <a:cs typeface="Arial Unicode MS" pitchFamily="34" charset="-128"/>
              </a:rPr>
              <a:t>أ- أن يكون محدداً بغشاء.</a:t>
            </a:r>
            <a:endParaRPr lang="en-US" sz="2000">
              <a:latin typeface="Arial Unicode MS" pitchFamily="34" charset="-128"/>
              <a:ea typeface="Arial Unicode MS" pitchFamily="34" charset="-128"/>
              <a:cs typeface="Arial Unicode MS" pitchFamily="34" charset="-128"/>
            </a:endParaRPr>
          </a:p>
          <a:p>
            <a:pPr eaLnBrk="0" hangingPunct="0"/>
            <a:r>
              <a:rPr lang="ar-EG" sz="2000">
                <a:latin typeface="Arial Unicode MS" pitchFamily="34" charset="-128"/>
                <a:ea typeface="Arial Unicode MS" pitchFamily="34" charset="-128"/>
                <a:cs typeface="Arial Unicode MS" pitchFamily="34" charset="-128"/>
              </a:rPr>
              <a:t>ب- أن يحتوي على أكثر من إنزيمي تحليل مائي حامضى.</a:t>
            </a:r>
          </a:p>
          <a:p>
            <a:pPr rtl="0" eaLnBrk="0" hangingPunct="0"/>
            <a:r>
              <a:rPr lang="ar-EG" sz="2000">
                <a:latin typeface="Arial Unicode MS" pitchFamily="34" charset="-128"/>
                <a:ea typeface="Arial Unicode MS" pitchFamily="34" charset="-128"/>
                <a:cs typeface="Arial Unicode MS" pitchFamily="34" charset="-128"/>
              </a:rPr>
              <a:t>جـ- أن يتميز بالكمون الإنزيمي أي تأخير تكوين المحتوى الإنزيمي.</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794" name="Rectangle 1"/>
          <p:cNvSpPr>
            <a:spLocks noChangeArrowheads="1"/>
          </p:cNvSpPr>
          <p:nvPr/>
        </p:nvSpPr>
        <p:spPr bwMode="auto">
          <a:xfrm>
            <a:off x="304800" y="123825"/>
            <a:ext cx="8534400" cy="6094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b="1" u="sng">
                <a:solidFill>
                  <a:srgbClr val="C00000"/>
                </a:solidFill>
                <a:latin typeface="Arial Unicode MS" pitchFamily="34" charset="-128"/>
                <a:ea typeface="Arial Unicode MS" pitchFamily="34" charset="-128"/>
                <a:cs typeface="Arial Unicode MS" pitchFamily="34" charset="-128"/>
              </a:rPr>
              <a:t>أنواع الليسوسومات:</a:t>
            </a:r>
            <a:endParaRPr lang="en-US" sz="2000" b="1" u="sng">
              <a:solidFill>
                <a:srgbClr val="C00000"/>
              </a:solidFill>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b="1" u="sng">
                <a:solidFill>
                  <a:srgbClr val="C00000"/>
                </a:solidFill>
                <a:latin typeface="Arial Unicode MS" pitchFamily="34" charset="-128"/>
                <a:ea typeface="Arial Unicode MS" pitchFamily="34" charset="-128"/>
                <a:cs typeface="Arial Unicode MS" pitchFamily="34" charset="-128"/>
              </a:rPr>
              <a:t>أ- الليسوسوم الأولي </a:t>
            </a:r>
            <a:r>
              <a:rPr lang="en-US" sz="2000" b="1" u="sng">
                <a:solidFill>
                  <a:srgbClr val="C00000"/>
                </a:solidFill>
                <a:latin typeface="Arial Unicode MS" pitchFamily="34" charset="-128"/>
                <a:ea typeface="Arial Unicode MS" pitchFamily="34" charset="-128"/>
                <a:cs typeface="Arial Unicode MS" pitchFamily="34" charset="-128"/>
              </a:rPr>
              <a:t>Primary Lysosome</a:t>
            </a:r>
            <a:r>
              <a:rPr lang="ar-EG"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جسيمات حديثة التشكل تحتوي على إنزيمات التحلل المائي لم تشارك في أي نشاط فسيولوجي بالخلية، بحيث يكون محتواه من الإنزيمات كاملاً ولم يستهلك بعد.تنشأ من الشبكة الإندوبلازمية الخشنة ومن أجسام جولجي</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b="1" u="sng">
                <a:solidFill>
                  <a:srgbClr val="C00000"/>
                </a:solidFill>
                <a:latin typeface="Arial Unicode MS" pitchFamily="34" charset="-128"/>
                <a:ea typeface="Arial Unicode MS" pitchFamily="34" charset="-128"/>
                <a:cs typeface="Arial Unicode MS" pitchFamily="34" charset="-128"/>
              </a:rPr>
              <a:t>ب- الليسوسوم الثانوي </a:t>
            </a:r>
            <a:r>
              <a:rPr lang="en-US" sz="2000" b="1" u="sng">
                <a:solidFill>
                  <a:srgbClr val="C00000"/>
                </a:solidFill>
                <a:latin typeface="Arial Unicode MS" pitchFamily="34" charset="-128"/>
                <a:ea typeface="Arial Unicode MS" pitchFamily="34" charset="-128"/>
                <a:cs typeface="Arial Unicode MS" pitchFamily="34" charset="-128"/>
              </a:rPr>
              <a:t>Secondary Lysosome</a:t>
            </a:r>
            <a:r>
              <a:rPr lang="ar-EG"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وهو الذي اشترك في نشاط هضمي داخل الخلية ويمكن تقسيمه إلى نوعين في الليسوسوم المختلط </a:t>
            </a:r>
            <a:r>
              <a:rPr lang="en-US" sz="2000">
                <a:latin typeface="Arial Unicode MS" pitchFamily="34" charset="-128"/>
                <a:ea typeface="Arial Unicode MS" pitchFamily="34" charset="-128"/>
                <a:cs typeface="Arial Unicode MS" pitchFamily="34" charset="-128"/>
              </a:rPr>
              <a:t>Heterolysosome</a:t>
            </a:r>
            <a:r>
              <a:rPr lang="ar-EG" sz="2000">
                <a:latin typeface="Arial Unicode MS" pitchFamily="34" charset="-128"/>
                <a:ea typeface="Arial Unicode MS" pitchFamily="34" charset="-128"/>
                <a:cs typeface="Arial Unicode MS" pitchFamily="34" charset="-128"/>
              </a:rPr>
              <a:t> ويطلق عليه أيضاً فجوة هاضمة </a:t>
            </a:r>
            <a:r>
              <a:rPr lang="en-US" sz="2000">
                <a:latin typeface="Arial Unicode MS" pitchFamily="34" charset="-128"/>
                <a:ea typeface="Arial Unicode MS" pitchFamily="34" charset="-128"/>
                <a:cs typeface="Arial Unicode MS" pitchFamily="34" charset="-128"/>
              </a:rPr>
              <a:t>Digestive vacuole</a:t>
            </a:r>
            <a:r>
              <a:rPr lang="ar-EG" sz="2000">
                <a:latin typeface="Arial Unicode MS" pitchFamily="34" charset="-128"/>
                <a:ea typeface="Arial Unicode MS" pitchFamily="34" charset="-128"/>
                <a:cs typeface="Arial Unicode MS" pitchFamily="34" charset="-128"/>
              </a:rPr>
              <a:t> وينتج ذلك إذا اندمج الليسوسوم الأولي مع جسم بلعمي </a:t>
            </a:r>
            <a:r>
              <a:rPr lang="en-US" sz="2000">
                <a:latin typeface="Arial Unicode MS" pitchFamily="34" charset="-128"/>
                <a:ea typeface="Arial Unicode MS" pitchFamily="34" charset="-128"/>
                <a:cs typeface="Arial Unicode MS" pitchFamily="34" charset="-128"/>
              </a:rPr>
              <a:t>Phagosome</a:t>
            </a:r>
            <a:r>
              <a:rPr lang="ar-EG" sz="2000">
                <a:latin typeface="Arial Unicode MS" pitchFamily="34" charset="-128"/>
                <a:ea typeface="Arial Unicode MS" pitchFamily="34" charset="-128"/>
                <a:cs typeface="Arial Unicode MS" pitchFamily="34" charset="-128"/>
              </a:rPr>
              <a:t> مصدره من الخارج ودخل إليها بعملية النقل الداخلي.</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 أما النوع الثاني فيطلق عليه الليسوسوم الذاتي </a:t>
            </a:r>
            <a:r>
              <a:rPr lang="en-US" sz="2000">
                <a:latin typeface="Arial Unicode MS" pitchFamily="34" charset="-128"/>
                <a:ea typeface="Arial Unicode MS" pitchFamily="34" charset="-128"/>
                <a:cs typeface="Arial Unicode MS" pitchFamily="34" charset="-128"/>
              </a:rPr>
              <a:t>Autolysosome</a:t>
            </a:r>
            <a:r>
              <a:rPr lang="ar-EG" sz="2000">
                <a:latin typeface="Arial Unicode MS" pitchFamily="34" charset="-128"/>
                <a:ea typeface="Arial Unicode MS" pitchFamily="34" charset="-128"/>
                <a:cs typeface="Arial Unicode MS" pitchFamily="34" charset="-128"/>
              </a:rPr>
              <a:t> أو الفجوة البلعمية الذاتية </a:t>
            </a:r>
            <a:r>
              <a:rPr lang="en-US" sz="2000">
                <a:latin typeface="Arial Unicode MS" pitchFamily="34" charset="-128"/>
                <a:ea typeface="Arial Unicode MS" pitchFamily="34" charset="-128"/>
                <a:cs typeface="Arial Unicode MS" pitchFamily="34" charset="-128"/>
              </a:rPr>
              <a:t>Autophogic vacuole</a:t>
            </a:r>
            <a:r>
              <a:rPr lang="ar-EG" sz="2000">
                <a:latin typeface="Arial Unicode MS" pitchFamily="34" charset="-128"/>
                <a:ea typeface="Arial Unicode MS" pitchFamily="34" charset="-128"/>
                <a:cs typeface="Arial Unicode MS" pitchFamily="34" charset="-128"/>
              </a:rPr>
              <a:t> عندما يندمج الليسوسوم الأولي مع مكونات الخلية الداخلية بغرض هضمها مثل الميتوكوندريا الهرمة ,فيخلص الخلية منها .</a:t>
            </a: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818" name="Rectangle 1"/>
          <p:cNvSpPr>
            <a:spLocks noChangeArrowheads="1"/>
          </p:cNvSpPr>
          <p:nvPr/>
        </p:nvSpPr>
        <p:spPr bwMode="auto">
          <a:xfrm>
            <a:off x="457200" y="73025"/>
            <a:ext cx="8382000" cy="267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جـ- الأجسام المتبقية </a:t>
            </a:r>
            <a:r>
              <a:rPr lang="en-US" sz="2000">
                <a:latin typeface="Arial Unicode MS" pitchFamily="34" charset="-128"/>
                <a:ea typeface="Arial Unicode MS" pitchFamily="34" charset="-128"/>
                <a:cs typeface="Arial Unicode MS" pitchFamily="34" charset="-128"/>
              </a:rPr>
              <a:t>Residual Bodies</a:t>
            </a:r>
            <a:r>
              <a:rPr lang="ar-EG"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وهي ما يتبقى من مواد غير مهضومة داخل الغشاء الليسوسومى بعد توقف النشاط الإنزيمي. وقد تبقى هذه الأجسام لمدة طويلة داخل الخلية، مما قد يسبب بعض الأعراض المرضية، نتيجة تراكمها في الخلايا، أو قد تلفظ إلى خارج الخلية فيما يعرف بالإخراج  الخارجي.</a:t>
            </a:r>
            <a:endParaRPr lang="en-US" sz="2000">
              <a:latin typeface="Arial Unicode MS" pitchFamily="34" charset="-128"/>
              <a:ea typeface="Arial Unicode MS" pitchFamily="34" charset="-128"/>
              <a:cs typeface="Arial Unicode MS" pitchFamily="34" charset="-128"/>
            </a:endParaRPr>
          </a:p>
          <a:p>
            <a:pPr algn="l" rtl="0" eaLnBrk="0" hangingPunct="0"/>
            <a:endParaRPr lang="en-US"/>
          </a:p>
        </p:txBody>
      </p:sp>
      <p:sp>
        <p:nvSpPr>
          <p:cNvPr id="162819" name="Rectangle 2"/>
          <p:cNvSpPr>
            <a:spLocks noChangeArrowheads="1"/>
          </p:cNvSpPr>
          <p:nvPr/>
        </p:nvSpPr>
        <p:spPr bwMode="auto">
          <a:xfrm>
            <a:off x="457200" y="2508250"/>
            <a:ext cx="8229600" cy="3800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b="1" u="sng">
                <a:latin typeface="Arial Unicode MS" pitchFamily="34" charset="-128"/>
                <a:ea typeface="Arial Unicode MS" pitchFamily="34" charset="-128"/>
                <a:cs typeface="Arial Unicode MS" pitchFamily="34" charset="-128"/>
              </a:rPr>
              <a:t>منشأ الليسوسوم الأولي </a:t>
            </a:r>
            <a:r>
              <a:rPr lang="en-US" sz="2000" b="1" u="sng">
                <a:latin typeface="Arial Unicode MS" pitchFamily="34" charset="-128"/>
                <a:ea typeface="Arial Unicode MS" pitchFamily="34" charset="-128"/>
                <a:cs typeface="Arial Unicode MS" pitchFamily="34" charset="-128"/>
              </a:rPr>
              <a:t>Formation of primary lysosome</a:t>
            </a:r>
            <a:r>
              <a:rPr lang="ar-EG" sz="2000" b="1" u="sng">
                <a:latin typeface="Arial Unicode MS" pitchFamily="34" charset="-128"/>
                <a:ea typeface="Arial Unicode MS" pitchFamily="34" charset="-128"/>
                <a:cs typeface="Arial Unicode MS" pitchFamily="34" charset="-128"/>
              </a:rPr>
              <a:t>:</a:t>
            </a:r>
          </a:p>
          <a:p>
            <a:pPr eaLnBrk="0" hangingPunct="0"/>
            <a:endParaRPr lang="ar-EG"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عند متابعة منشأ الليسوسوم الأولي يجب أن نأخذ في الاعتبار أصل المكونين الرئيسين له وهما الغشاء المحدد والمحتوى الإنزيمي. وهناك فرضيتان لمنشأ الليسوسوم:</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أ- من الشبكة الإندوبلازمية الناعمة: حيث يفترض أن إنزيمات التحليل المائي (البروتينات) تتكون أولاً على الشبكة الإندوبلازمية الخشنة ثم تنطلق منها دون أن تمر على جهاز جولجي لتصل إلى بعض مناطق متخصصة من الشبكة الإندوبلازمية الناعمة حيث يتم فيها تغليف الإنزيمات وإحاطتها بالغشاء الليسوسومي.</a:t>
            </a:r>
          </a:p>
          <a:p>
            <a:pPr rtl="0" eaLnBrk="0" hangingPunct="0">
              <a:lnSpc>
                <a:spcPct val="150000"/>
              </a:lnSpc>
            </a:pPr>
            <a:r>
              <a:rPr lang="ar-EG" sz="1400">
                <a:latin typeface="Simplified Arabic" pitchFamily="18" charset="-78"/>
                <a:cs typeface="Times New Roman" pitchFamily="18" charset="0"/>
              </a:rPr>
              <a:t>.</a:t>
            </a:r>
            <a:r>
              <a:rPr lang="en-US" sz="900"/>
              <a:t> </a:t>
            </a:r>
            <a:endParaRPr lang="en-US"/>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42" name="Rectangle 1"/>
          <p:cNvSpPr>
            <a:spLocks noChangeArrowheads="1"/>
          </p:cNvSpPr>
          <p:nvPr/>
        </p:nvSpPr>
        <p:spPr bwMode="auto">
          <a:xfrm>
            <a:off x="381000" y="228600"/>
            <a:ext cx="83058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ب- من جهاز جولجي: وتكون البداية أيضاً من الشبكة الإندوبلازمية الخشنة، حيث تتكون الإنزيمات المطلوبة، ثم تمر في شكل حبيبة إفرازية أولية لتصل إلى السطح المكون من جهاز جولجى، حيث تتم معالجتها وتغليفها بغشاء ثم تنطلق من سطح النضج لجهاز جولجى على صورة ليسوسوم أولي وتؤيد معظم الأدلة الفرض الثاني لمنشأ الليسوسوم الأولي</a:t>
            </a:r>
            <a:endParaRPr lang="en-US" sz="2000"/>
          </a:p>
        </p:txBody>
      </p:sp>
      <p:sp>
        <p:nvSpPr>
          <p:cNvPr id="163843" name="Rectangle 1"/>
          <p:cNvSpPr>
            <a:spLocks noChangeArrowheads="1"/>
          </p:cNvSpPr>
          <p:nvPr/>
        </p:nvSpPr>
        <p:spPr bwMode="auto">
          <a:xfrm>
            <a:off x="533400" y="2487613"/>
            <a:ext cx="84582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مصير الليسوسوم الأولي:</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يتحرك الليسوسوم الأولي بعد تكوينه في اتجاه الجسم البلعمي، يندمج معه مكوناً فجوة هاضمة ويتحدد مصير هذه الفجوات حسب نوع الخلية والحالة الفسيولوجية إلى الآتي:</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أ- قد تفرغ محتوياتها إلى خارج الخلية بعملية النقل الخارجي.</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ب- قد تبقى الفجوة وبها محتويات غير مهضومة لتكون جسماً متبقياً خالياً من إنزيمات التحليل المائي حيث تظل في الخلية مدة غير محددة.</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جـ- قد يتم التحليل المائي الكامل لجميع مواد الفجوة إلى مواد بسيطة ذات أوزان جزئية منخفضة وتمر بالانتشار البسيط إلى السيتوبلازم لتستفيد منه الخلية.</a:t>
            </a: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866" name="Rectangle 1"/>
          <p:cNvSpPr>
            <a:spLocks noChangeArrowheads="1"/>
          </p:cNvSpPr>
          <p:nvPr/>
        </p:nvSpPr>
        <p:spPr bwMode="auto">
          <a:xfrm>
            <a:off x="609600" y="228600"/>
            <a:ext cx="8077200" cy="363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يتميز غشاء الليسوسوم وكذلك إنزيماته بمقاومتها للتحليل الإنزيمي المائي الذاتي وقد يعزى ذلك إلى وجود طبقة مبطنة من الداخل من البروتينات السكرية العالية الشحنة تقوم بوقاية الغشاء من التحليل الذاتي. إلا أن الأمر يختلف في حالة حدوث بعض الأمراض، مما قد ينشأ عنه ضعف في الغشاء وتحلله ذاتياً أو تمزقه بحيث تنطلق الأنزيمات إلى سيتوبلازم الخلية وتقوم بتحليل مكوناته. ويؤدي ذلك في النهاية إلى موت الخلية وتلاشيها فيما يعرف بالتحلل الذاتي </a:t>
            </a:r>
            <a:r>
              <a:rPr lang="en-US" sz="2000">
                <a:latin typeface="Arial Unicode MS" pitchFamily="34" charset="-128"/>
                <a:ea typeface="Arial Unicode MS" pitchFamily="34" charset="-128"/>
                <a:cs typeface="Arial Unicode MS" pitchFamily="34" charset="-128"/>
              </a:rPr>
              <a:t>Autolysis</a:t>
            </a:r>
            <a:r>
              <a:rPr lang="ar-EG" sz="2000">
                <a:latin typeface="Arial Unicode MS" pitchFamily="34" charset="-128"/>
                <a:ea typeface="Arial Unicode MS" pitchFamily="34" charset="-128"/>
                <a:cs typeface="Arial Unicode MS" pitchFamily="34" charset="-128"/>
              </a:rPr>
              <a:t> إلا أن ذلك قد يحدث أيضاً في حالات غير مرضية كوسيلة لتمايز الخلايا.</a:t>
            </a:r>
            <a:endParaRPr lang="en-US" sz="2000">
              <a:latin typeface="Arial Unicode MS" pitchFamily="34" charset="-128"/>
              <a:ea typeface="Arial Unicode MS" pitchFamily="34" charset="-128"/>
              <a:cs typeface="Arial Unicode MS" pitchFamily="34" charset="-128"/>
            </a:endParaRPr>
          </a:p>
          <a:p>
            <a:pPr rtl="0" eaLnBrk="0" hangingPunct="0"/>
            <a:endParaRPr lang="en-US" sz="2000">
              <a:latin typeface="Arial Unicode MS" pitchFamily="34" charset="-128"/>
              <a:ea typeface="Arial Unicode MS" pitchFamily="34" charset="-128"/>
              <a:cs typeface="Arial Unicode MS" pitchFamily="34" charset="-128"/>
            </a:endParaRPr>
          </a:p>
        </p:txBody>
      </p:sp>
      <p:sp>
        <p:nvSpPr>
          <p:cNvPr id="164867" name="Rectangle 3"/>
          <p:cNvSpPr>
            <a:spLocks noChangeArrowheads="1"/>
          </p:cNvSpPr>
          <p:nvPr/>
        </p:nvSpPr>
        <p:spPr bwMode="auto">
          <a:xfrm>
            <a:off x="457200" y="3429000"/>
            <a:ext cx="83058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r>
              <a:rPr lang="ar-EG" sz="2000" b="1">
                <a:latin typeface="Arial Unicode MS" pitchFamily="34" charset="-128"/>
                <a:ea typeface="Arial Unicode MS" pitchFamily="34" charset="-128"/>
                <a:cs typeface="Arial Unicode MS" pitchFamily="34" charset="-128"/>
              </a:rPr>
              <a:t>وظائف الليوسومات:</a:t>
            </a:r>
            <a:endParaRPr lang="en-US" sz="2000">
              <a:latin typeface="Arial Unicode MS" pitchFamily="34" charset="-128"/>
              <a:ea typeface="Arial Unicode MS" pitchFamily="34" charset="-128"/>
              <a:cs typeface="Arial Unicode MS" pitchFamily="34" charset="-128"/>
            </a:endParaRPr>
          </a:p>
          <a:p>
            <a:pPr algn="justLow" eaLnBrk="0" hangingPunct="0"/>
            <a:r>
              <a:rPr lang="ar-EG" sz="2000">
                <a:latin typeface="Arial Unicode MS" pitchFamily="34" charset="-128"/>
                <a:ea typeface="Arial Unicode MS" pitchFamily="34" charset="-128"/>
                <a:cs typeface="Arial Unicode MS" pitchFamily="34" charset="-128"/>
              </a:rPr>
              <a:t>1- </a:t>
            </a:r>
            <a:r>
              <a:rPr lang="ar-EG" sz="2000" b="1">
                <a:latin typeface="Arial Unicode MS" pitchFamily="34" charset="-128"/>
                <a:ea typeface="Arial Unicode MS" pitchFamily="34" charset="-128"/>
                <a:cs typeface="Arial Unicode MS" pitchFamily="34" charset="-128"/>
              </a:rPr>
              <a:t>دور الليسوسومات في الهضم داخل الخلية:</a:t>
            </a:r>
            <a:endParaRPr lang="en-US" sz="2000" b="1">
              <a:latin typeface="Arial Unicode MS" pitchFamily="34" charset="-128"/>
              <a:ea typeface="Arial Unicode MS" pitchFamily="34" charset="-128"/>
              <a:cs typeface="Arial Unicode MS" pitchFamily="34" charset="-128"/>
            </a:endParaRPr>
          </a:p>
          <a:p>
            <a:pPr algn="justLow" eaLnBrk="0" hangingPunct="0"/>
            <a:r>
              <a:rPr lang="ar-EG" sz="2000">
                <a:latin typeface="Arial Unicode MS" pitchFamily="34" charset="-128"/>
                <a:ea typeface="Arial Unicode MS" pitchFamily="34" charset="-128"/>
                <a:cs typeface="Arial Unicode MS" pitchFamily="34" charset="-128"/>
              </a:rPr>
              <a:t>تقوم الليسوسومات بدور رئيسي في عمليات الهضم الداخلي للخلية ويطلق على هضم المواد الخارجية المصدر (الهضم المختلط </a:t>
            </a:r>
            <a:r>
              <a:rPr lang="en-US" sz="2000">
                <a:latin typeface="Arial Unicode MS" pitchFamily="34" charset="-128"/>
                <a:ea typeface="Arial Unicode MS" pitchFamily="34" charset="-128"/>
                <a:cs typeface="Arial Unicode MS" pitchFamily="34" charset="-128"/>
              </a:rPr>
              <a:t>(Heterophagy</a:t>
            </a:r>
            <a:r>
              <a:rPr lang="ar-EG" sz="2000">
                <a:latin typeface="Arial Unicode MS" pitchFamily="34" charset="-128"/>
                <a:ea typeface="Arial Unicode MS" pitchFamily="34" charset="-128"/>
                <a:cs typeface="Arial Unicode MS" pitchFamily="34" charset="-128"/>
              </a:rPr>
              <a:t> بينما يسمى هضم بعض المكونات الداخلية للخلية نفسها الهضم الذاتي </a:t>
            </a:r>
            <a:r>
              <a:rPr lang="en-US" sz="2000">
                <a:latin typeface="Arial Unicode MS" pitchFamily="34" charset="-128"/>
                <a:ea typeface="Arial Unicode MS" pitchFamily="34" charset="-128"/>
                <a:cs typeface="Arial Unicode MS" pitchFamily="34" charset="-128"/>
              </a:rPr>
              <a:t>Autophogy</a:t>
            </a:r>
            <a:r>
              <a:rPr lang="ar-EG" sz="2000">
                <a:latin typeface="Arial Unicode MS" pitchFamily="34" charset="-128"/>
                <a:ea typeface="Arial Unicode MS" pitchFamily="34" charset="-128"/>
                <a:cs typeface="Arial Unicode MS" pitchFamily="34" charset="-128"/>
              </a:rPr>
              <a:t> وهي عملية مهمة في إعادة تشكيل الخلية </a:t>
            </a:r>
            <a:r>
              <a:rPr lang="en-US" sz="2000">
                <a:latin typeface="Arial Unicode MS" pitchFamily="34" charset="-128"/>
                <a:ea typeface="Arial Unicode MS" pitchFamily="34" charset="-128"/>
                <a:cs typeface="Arial Unicode MS" pitchFamily="34" charset="-128"/>
              </a:rPr>
              <a:t>Remodeling</a:t>
            </a:r>
            <a:r>
              <a:rPr lang="ar-EG" sz="2000">
                <a:latin typeface="Arial Unicode MS" pitchFamily="34" charset="-128"/>
                <a:ea typeface="Arial Unicode MS" pitchFamily="34" charset="-128"/>
                <a:cs typeface="Arial Unicode MS" pitchFamily="34" charset="-128"/>
              </a:rPr>
              <a:t> أو في تجدد الخلايا أو قد تحدث نتيجة لظروف غير عادية، تمر بها الخلية مثل الإجهاد البيئي أو المجاعة.</a:t>
            </a:r>
            <a:endParaRPr lang="en-US" sz="2000">
              <a:latin typeface="Arial Unicode MS" pitchFamily="34" charset="-128"/>
              <a:ea typeface="Arial Unicode MS" pitchFamily="34" charset="-128"/>
              <a:cs typeface="Arial Unicode MS" pitchFamily="34" charset="-128"/>
            </a:endParaRPr>
          </a:p>
          <a:p>
            <a:pPr algn="justLow" eaLnBrk="0" hangingPunct="0"/>
            <a:r>
              <a:rPr lang="ar-EG" sz="2000">
                <a:latin typeface="Arial Unicode MS" pitchFamily="34" charset="-128"/>
                <a:ea typeface="Arial Unicode MS" pitchFamily="34" charset="-128"/>
                <a:cs typeface="Arial Unicode MS" pitchFamily="34" charset="-128"/>
              </a:rPr>
              <a:t>2- </a:t>
            </a:r>
            <a:r>
              <a:rPr lang="ar-EG" sz="2000" b="1">
                <a:latin typeface="Arial Unicode MS" pitchFamily="34" charset="-128"/>
                <a:ea typeface="Arial Unicode MS" pitchFamily="34" charset="-128"/>
                <a:cs typeface="Arial Unicode MS" pitchFamily="34" charset="-128"/>
              </a:rPr>
              <a:t>دور الليسوسومات في الإفراز:</a:t>
            </a:r>
            <a:endParaRPr lang="en-US" sz="2000" b="1">
              <a:latin typeface="Arial Unicode MS" pitchFamily="34" charset="-128"/>
              <a:ea typeface="Arial Unicode MS" pitchFamily="34" charset="-128"/>
              <a:cs typeface="Arial Unicode MS" pitchFamily="34" charset="-128"/>
            </a:endParaRPr>
          </a:p>
          <a:p>
            <a:pPr algn="justLow" eaLnBrk="0" hangingPunct="0"/>
            <a:r>
              <a:rPr lang="ar-EG" sz="2000">
                <a:latin typeface="Arial Unicode MS" pitchFamily="34" charset="-128"/>
                <a:ea typeface="Arial Unicode MS" pitchFamily="34" charset="-128"/>
                <a:cs typeface="Arial Unicode MS" pitchFamily="34" charset="-128"/>
              </a:rPr>
              <a:t>تلعب الليسوسومات دوراً بارزاً في إفراز بعض الهرمونات مثل هرمونات الغدة النخامية والدرقية.</a:t>
            </a:r>
          </a:p>
        </p:txBody>
      </p:sp>
    </p:spTree>
  </p:cSld>
  <p:clrMapOvr>
    <a:masterClrMapping/>
  </p:clrMapOvr>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5890" name="Picture 2" descr="phagocyto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685800"/>
            <a:ext cx="76962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5891" name="Rectangle 1"/>
          <p:cNvSpPr>
            <a:spLocks noChangeArrowheads="1"/>
          </p:cNvSpPr>
          <p:nvPr/>
        </p:nvSpPr>
        <p:spPr bwMode="auto">
          <a:xfrm>
            <a:off x="2438400" y="5562600"/>
            <a:ext cx="53721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ar-EG" sz="2000">
                <a:cs typeface="Times New Roman" pitchFamily="18" charset="0"/>
              </a:rPr>
              <a:t>شكل تخطيطى يوضح </a:t>
            </a:r>
            <a:r>
              <a:rPr lang="ar-EG" sz="2000">
                <a:latin typeface="Simplified Arabic" pitchFamily="18" charset="-78"/>
                <a:cs typeface="Times New Roman" pitchFamily="18" charset="0"/>
              </a:rPr>
              <a:t>دور الليسوسومات في الهضم داخل الخلية</a:t>
            </a:r>
            <a:r>
              <a:rPr lang="ar-EG" sz="1500">
                <a:cs typeface="Times New Roman" pitchFamily="18" charset="0"/>
              </a:rPr>
              <a:t>.</a:t>
            </a:r>
            <a:endParaRPr lang="ar-EG"/>
          </a:p>
        </p:txBody>
      </p:sp>
    </p:spTree>
  </p:cSld>
  <p:clrMapOvr>
    <a:masterClrMapping/>
  </p:clrMapOvr>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6914" name="Rectangle 1"/>
          <p:cNvSpPr>
            <a:spLocks noChangeArrowheads="1"/>
          </p:cNvSpPr>
          <p:nvPr/>
        </p:nvSpPr>
        <p:spPr bwMode="auto">
          <a:xfrm>
            <a:off x="533400" y="457200"/>
            <a:ext cx="82296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3- </a:t>
            </a:r>
            <a:r>
              <a:rPr lang="ar-EG" sz="2000" b="1">
                <a:latin typeface="Arial Unicode MS" pitchFamily="34" charset="-128"/>
                <a:ea typeface="Arial Unicode MS" pitchFamily="34" charset="-128"/>
                <a:cs typeface="Arial Unicode MS" pitchFamily="34" charset="-128"/>
              </a:rPr>
              <a:t>دور الليسوسوم في الانسلاخ </a:t>
            </a:r>
            <a:r>
              <a:rPr lang="en-US" sz="2000" b="1">
                <a:latin typeface="Arial Unicode MS" pitchFamily="34" charset="-128"/>
                <a:ea typeface="Arial Unicode MS" pitchFamily="34" charset="-128"/>
                <a:cs typeface="Arial Unicode MS" pitchFamily="34" charset="-128"/>
              </a:rPr>
              <a:t>Metamorphosis</a:t>
            </a:r>
            <a:r>
              <a:rPr lang="ar-EG"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إن الدور الذي يقوم به الليسوسومات في تحلل واختفاء ذيل الضفدعة يعتبر نموذجاً متميزاً للتغذية الذاتية </a:t>
            </a:r>
            <a:r>
              <a:rPr lang="en-US" sz="2000">
                <a:latin typeface="Arial Unicode MS" pitchFamily="34" charset="-128"/>
                <a:ea typeface="Arial Unicode MS" pitchFamily="34" charset="-128"/>
                <a:cs typeface="Arial Unicode MS" pitchFamily="34" charset="-128"/>
              </a:rPr>
              <a:t>Autophogy</a:t>
            </a:r>
            <a:r>
              <a:rPr lang="ar-EG" sz="2000">
                <a:latin typeface="Arial Unicode MS" pitchFamily="34" charset="-128"/>
                <a:ea typeface="Arial Unicode MS" pitchFamily="34" charset="-128"/>
                <a:cs typeface="Arial Unicode MS" pitchFamily="34" charset="-128"/>
              </a:rPr>
              <a:t> وقد تمت دراسة هذه العملية بالتفصيل في ذيل أبو ذنبيه بتجربة عملية حيث أمكن حفظ ومتابعة نسيج الذيل في مزرعة أنسجة وقد تنشط عملية تلاشي الخلايا وضمورها بإضافة هرمون كما تبين أن عملية ذوبان وهضم الخلايا يصاحبها ارتفاع كبير في النشاط الليسوسومي وزيادة ملحوظة في نشاط إنزيمات التحلل المائي وارتفاع في الخلايا البلعمية.</a:t>
            </a:r>
          </a:p>
        </p:txBody>
      </p:sp>
      <p:sp>
        <p:nvSpPr>
          <p:cNvPr id="166915" name="Rectangle 3"/>
          <p:cNvSpPr>
            <a:spLocks noChangeArrowheads="1"/>
          </p:cNvSpPr>
          <p:nvPr/>
        </p:nvSpPr>
        <p:spPr bwMode="auto">
          <a:xfrm>
            <a:off x="381000" y="4013200"/>
            <a:ext cx="8382000" cy="2401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4- دور الليسوسومات في الإخصاب في الثدييات:</a:t>
            </a:r>
          </a:p>
          <a:p>
            <a:pPr rtl="0" eaLnBrk="0" hangingPunct="0">
              <a:lnSpc>
                <a:spcPct val="150000"/>
              </a:lnSpc>
            </a:pPr>
            <a:r>
              <a:rPr lang="ar-EG" sz="2000">
                <a:latin typeface="Arial Unicode MS" pitchFamily="34" charset="-128"/>
                <a:ea typeface="Arial Unicode MS" pitchFamily="34" charset="-128"/>
                <a:cs typeface="Arial Unicode MS" pitchFamily="34" charset="-128"/>
              </a:rPr>
              <a:t>إن اتحاد نواة الحيوان المنوي بنواة البويضة في الثدييات لا يتم إلا بعد أن ينجح الحيوان المنوي في اختراق طبقات متعددة من الأغلفة الواقية التي تحيط بالبويضة لذلك يتسلح الحيوان المنوي برأس الحربة مخصصة لهذه المهمة وذلك في صورة ليسوسوم متحور يسمى الأكروسوم والذي يحيط بمقدمة رأس الحيوان المنوي</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6"/>
          <p:cNvSpPr>
            <a:spLocks noChangeArrowheads="1"/>
          </p:cNvSpPr>
          <p:nvPr/>
        </p:nvSpPr>
        <p:spPr bwMode="auto">
          <a:xfrm>
            <a:off x="609600" y="236538"/>
            <a:ext cx="7924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en-GB" sz="2400" b="1" u="sng">
                <a:latin typeface="Arial Unicode MS" pitchFamily="34" charset="-128"/>
                <a:ea typeface="Arial Unicode MS" pitchFamily="34" charset="-128"/>
                <a:cs typeface="Arial Unicode MS" pitchFamily="34" charset="-128"/>
              </a:rPr>
              <a:t>Phospholipids (Glycerophosphatides) </a:t>
            </a:r>
            <a:r>
              <a:rPr lang="ar-SA" sz="2400" b="1" u="sng">
                <a:latin typeface="Arial Unicode MS" pitchFamily="34" charset="-128"/>
                <a:ea typeface="Arial Unicode MS" pitchFamily="34" charset="-128"/>
                <a:cs typeface="Arial Unicode MS" pitchFamily="34" charset="-128"/>
              </a:rPr>
              <a:t>الفوسفوليبيدات</a:t>
            </a:r>
            <a:r>
              <a:rPr lang="en-US" sz="2400" b="1" u="sng">
                <a:latin typeface="Arial Unicode MS" pitchFamily="34" charset="-128"/>
                <a:ea typeface="Arial Unicode MS" pitchFamily="34" charset="-128"/>
                <a:cs typeface="Arial Unicode MS" pitchFamily="34" charset="-128"/>
              </a:rPr>
              <a:t> </a:t>
            </a:r>
            <a:r>
              <a:rPr lang="en-GB" sz="2400" b="1" u="sng">
                <a:latin typeface="Times New Roman" pitchFamily="18" charset="0"/>
                <a:cs typeface="Times New Roman" pitchFamily="18" charset="0"/>
              </a:rPr>
              <a:t>-3</a:t>
            </a:r>
          </a:p>
        </p:txBody>
      </p:sp>
      <p:sp>
        <p:nvSpPr>
          <p:cNvPr id="29703" name="Rectangle 7"/>
          <p:cNvSpPr>
            <a:spLocks noChangeArrowheads="1"/>
          </p:cNvSpPr>
          <p:nvPr/>
        </p:nvSpPr>
        <p:spPr bwMode="auto">
          <a:xfrm>
            <a:off x="304800" y="914400"/>
            <a:ext cx="8610600" cy="1631950"/>
          </a:xfrm>
          <a:prstGeom prst="rect">
            <a:avLst/>
          </a:prstGeom>
          <a:noFill/>
          <a:ln w="9525">
            <a:noFill/>
            <a:miter lim="800000"/>
            <a:headEnd/>
            <a:tailEnd/>
          </a:ln>
          <a:effectLst/>
        </p:spPr>
        <p:txBody>
          <a:bodyPr>
            <a:spAutoFit/>
          </a:bodyPr>
          <a:lstStyle/>
          <a:p>
            <a:pPr marL="111125" indent="-111125">
              <a:buFontTx/>
              <a:buChar char="•"/>
              <a:defRPr/>
            </a:pPr>
            <a:r>
              <a:rPr lang="ar-SA" sz="2000" dirty="0">
                <a:latin typeface="Arial Unicode MS" pitchFamily="34" charset="-128"/>
                <a:ea typeface="Arial Unicode MS" pitchFamily="34" charset="-128"/>
                <a:cs typeface="Arial Unicode MS" pitchFamily="34" charset="-128"/>
              </a:rPr>
              <a:t>هي ذات أهمية بالغة في تركيب الأغشية الخلوية</a:t>
            </a:r>
            <a:r>
              <a:rPr lang="ar-EG" sz="2000" dirty="0">
                <a:latin typeface="Arial Unicode MS" pitchFamily="34" charset="-128"/>
                <a:ea typeface="Arial Unicode MS" pitchFamily="34" charset="-128"/>
                <a:cs typeface="Arial Unicode MS" pitchFamily="34" charset="-128"/>
              </a:rPr>
              <a:t> حيث يندر وجود  </a:t>
            </a:r>
            <a:r>
              <a:rPr lang="fr-FR" sz="2000" dirty="0">
                <a:latin typeface="Arial Unicode MS" pitchFamily="34" charset="-128"/>
                <a:ea typeface="Arial Unicode MS" pitchFamily="34" charset="-128"/>
                <a:cs typeface="Arial Unicode MS" pitchFamily="34" charset="-128"/>
              </a:rPr>
              <a:t> </a:t>
            </a:r>
            <a:r>
              <a:rPr lang="fr-FR" sz="2000" dirty="0" err="1">
                <a:latin typeface="Arial Unicode MS" pitchFamily="34" charset="-128"/>
                <a:ea typeface="Arial Unicode MS" pitchFamily="34" charset="-128"/>
                <a:cs typeface="Arial Unicode MS" pitchFamily="34" charset="-128"/>
              </a:rPr>
              <a:t>Triglycerides</a:t>
            </a:r>
            <a:endParaRPr lang="fr-FR" sz="2000" dirty="0">
              <a:latin typeface="Arial Unicode MS" pitchFamily="34" charset="-128"/>
              <a:ea typeface="Arial Unicode MS" pitchFamily="34" charset="-128"/>
              <a:cs typeface="Arial Unicode MS" pitchFamily="34" charset="-128"/>
            </a:endParaRPr>
          </a:p>
          <a:p>
            <a:pPr marL="111125" indent="-111125">
              <a:buFontTx/>
              <a:buChar char="•"/>
              <a:defRPr/>
            </a:pPr>
            <a:r>
              <a:rPr lang="fr-FR"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وهي عبارة عن مجموعة من الجزيئات المحتوية على الفوسفات.</a:t>
            </a:r>
            <a:endParaRPr lang="fr-FR" sz="2000" dirty="0">
              <a:latin typeface="Arial Unicode MS" pitchFamily="34" charset="-128"/>
              <a:ea typeface="Arial Unicode MS" pitchFamily="34" charset="-128"/>
              <a:cs typeface="Arial Unicode MS" pitchFamily="34" charset="-128"/>
            </a:endParaRPr>
          </a:p>
          <a:p>
            <a:pPr marL="111125" indent="-111125">
              <a:buFontTx/>
              <a:buChar char="•"/>
              <a:defRPr/>
            </a:pPr>
            <a:r>
              <a:rPr lang="fr-FR"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r>
              <a:rPr lang="ar-SA"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تشبه الدهون الحقيقية </a:t>
            </a:r>
            <a:r>
              <a:rPr lang="en-US"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triglycerides </a:t>
            </a:r>
            <a:r>
              <a:rPr lang="ar-SA"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إلا أن أحد الأحماض الدهنية يحل محله مركب فسفوري (الفوسفات).</a:t>
            </a:r>
          </a:p>
          <a:p>
            <a:pPr marL="111125" indent="-111125" rtl="0">
              <a:defRPr/>
            </a:pPr>
            <a:endParaRPr lang="en-GB" sz="2000" dirty="0">
              <a:latin typeface="Times New Roman" pitchFamily="18" charset="0"/>
              <a:cs typeface="Times New Roman" pitchFamily="18" charset="0"/>
            </a:endParaRPr>
          </a:p>
        </p:txBody>
      </p:sp>
      <p:pic>
        <p:nvPicPr>
          <p:cNvPr id="20484" name="Picture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5800" y="2590800"/>
            <a:ext cx="77724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85" name="TextBox 4"/>
          <p:cNvSpPr txBox="1">
            <a:spLocks noChangeArrowheads="1"/>
          </p:cNvSpPr>
          <p:nvPr/>
        </p:nvSpPr>
        <p:spPr bwMode="auto">
          <a:xfrm>
            <a:off x="3276600" y="2438400"/>
            <a:ext cx="1828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مجموعة فوسفات</a:t>
            </a:r>
            <a:endParaRPr lang="en-US" b="1"/>
          </a:p>
        </p:txBody>
      </p:sp>
      <p:sp>
        <p:nvSpPr>
          <p:cNvPr id="20486" name="TextBox 5"/>
          <p:cNvSpPr txBox="1">
            <a:spLocks noChangeArrowheads="1"/>
          </p:cNvSpPr>
          <p:nvPr/>
        </p:nvSpPr>
        <p:spPr bwMode="auto">
          <a:xfrm>
            <a:off x="533400" y="4419600"/>
            <a:ext cx="1600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كولين</a:t>
            </a:r>
            <a:endParaRPr lang="en-US" b="1"/>
          </a:p>
        </p:txBody>
      </p:sp>
      <p:sp>
        <p:nvSpPr>
          <p:cNvPr id="20487" name="TextBox 6"/>
          <p:cNvSpPr txBox="1">
            <a:spLocks noChangeArrowheads="1"/>
          </p:cNvSpPr>
          <p:nvPr/>
        </p:nvSpPr>
        <p:spPr bwMode="auto">
          <a:xfrm>
            <a:off x="990600" y="53340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رأس متأين</a:t>
            </a:r>
            <a:endParaRPr lang="en-US" b="1"/>
          </a:p>
        </p:txBody>
      </p:sp>
      <p:sp>
        <p:nvSpPr>
          <p:cNvPr id="20488" name="TextBox 7"/>
          <p:cNvSpPr txBox="1">
            <a:spLocks noChangeArrowheads="1"/>
          </p:cNvSpPr>
          <p:nvPr/>
        </p:nvSpPr>
        <p:spPr bwMode="auto">
          <a:xfrm>
            <a:off x="4648200" y="5334000"/>
            <a:ext cx="21336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سلسلة أحماض دهنيه</a:t>
            </a:r>
            <a:endParaRPr lang="en-US" b="1"/>
          </a:p>
        </p:txBody>
      </p:sp>
      <p:sp>
        <p:nvSpPr>
          <p:cNvPr id="20489" name="TextBox 8"/>
          <p:cNvSpPr txBox="1">
            <a:spLocks noChangeArrowheads="1"/>
          </p:cNvSpPr>
          <p:nvPr/>
        </p:nvSpPr>
        <p:spPr bwMode="auto">
          <a:xfrm>
            <a:off x="2743200" y="5334000"/>
            <a:ext cx="1066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جليسرول</a:t>
            </a:r>
            <a:endParaRPr lang="en-US" b="1"/>
          </a:p>
        </p:txBody>
      </p:sp>
    </p:spTree>
  </p:cSld>
  <p:clrMapOvr>
    <a:masterClrMapping/>
  </p:clrMapOvr>
  <p:transition/>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7938" name="Rectangle 1"/>
          <p:cNvSpPr>
            <a:spLocks noChangeArrowheads="1"/>
          </p:cNvSpPr>
          <p:nvPr/>
        </p:nvSpPr>
        <p:spPr bwMode="auto">
          <a:xfrm>
            <a:off x="457200" y="381000"/>
            <a:ext cx="83058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ويحتوي الأكروسوم على عدد كبير من إنزيمات التحلل المائي المتخصصة وذلك بالإضافة إلى وجود إنزيم فائق التخصص لا يوجد إلا في الأكروسوم ويسمى أكروسين </a:t>
            </a:r>
            <a:r>
              <a:rPr lang="en-US" sz="2000">
                <a:latin typeface="Arial Unicode MS" pitchFamily="34" charset="-128"/>
                <a:ea typeface="Arial Unicode MS" pitchFamily="34" charset="-128"/>
                <a:cs typeface="Arial Unicode MS" pitchFamily="34" charset="-128"/>
              </a:rPr>
              <a:t>Acrosin</a:t>
            </a:r>
            <a:r>
              <a:rPr lang="ar-EG" sz="2000">
                <a:latin typeface="Arial Unicode MS" pitchFamily="34" charset="-128"/>
                <a:ea typeface="Arial Unicode MS" pitchFamily="34" charset="-128"/>
                <a:cs typeface="Arial Unicode MS" pitchFamily="34" charset="-128"/>
              </a:rPr>
              <a:t> وهو الإنزيم الوحيد القادر على التحليل المائي للطبقة الداخلية المغلفة للبويضة، وذلك بعد أن يكون الأكروسوم قد أطلق موجات متتالية من أنزيمات التحلل المائي لتحليل الطبقات الخارجية للبويضة.</a:t>
            </a:r>
            <a:endParaRPr lang="en-US" sz="2000">
              <a:latin typeface="Arial Unicode MS" pitchFamily="34" charset="-128"/>
              <a:ea typeface="Arial Unicode MS" pitchFamily="34" charset="-128"/>
              <a:cs typeface="Arial Unicode MS" pitchFamily="34" charset="-128"/>
            </a:endParaRPr>
          </a:p>
        </p:txBody>
      </p:sp>
      <p:sp>
        <p:nvSpPr>
          <p:cNvPr id="167939" name="Rectangle 1"/>
          <p:cNvSpPr>
            <a:spLocks noChangeArrowheads="1"/>
          </p:cNvSpPr>
          <p:nvPr/>
        </p:nvSpPr>
        <p:spPr bwMode="auto">
          <a:xfrm>
            <a:off x="228600" y="2895600"/>
            <a:ext cx="86868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5- الليسوسوم وعلاقته بالرحم والغدد اللبنية</a:t>
            </a:r>
            <a:r>
              <a:rPr lang="ar-EG" sz="2000" i="1">
                <a:latin typeface="Arial Unicode MS" pitchFamily="34" charset="-128"/>
                <a:ea typeface="Arial Unicode MS" pitchFamily="34" charset="-128"/>
                <a:cs typeface="Arial Unicode MS" pitchFamily="34" charset="-128"/>
              </a:rPr>
              <a:t>:</a:t>
            </a:r>
            <a:endParaRPr lang="ar-EG" sz="2000">
              <a:latin typeface="Arial Unicode MS" pitchFamily="34" charset="-128"/>
              <a:ea typeface="Arial Unicode MS" pitchFamily="34" charset="-128"/>
              <a:cs typeface="Arial Unicode MS" pitchFamily="34" charset="-128"/>
            </a:endParaRPr>
          </a:p>
          <a:p>
            <a:pPr rtl="0" eaLnBrk="0" hangingPunct="0">
              <a:lnSpc>
                <a:spcPct val="150000"/>
              </a:lnSpc>
            </a:pPr>
            <a:r>
              <a:rPr lang="ar-EG" sz="2000">
                <a:latin typeface="Arial Unicode MS" pitchFamily="34" charset="-128"/>
                <a:ea typeface="Arial Unicode MS" pitchFamily="34" charset="-128"/>
                <a:cs typeface="Arial Unicode MS" pitchFamily="34" charset="-128"/>
              </a:rPr>
              <a:t>تحدث تغيرات مهمة في أنسجة الرحم أثناء فترة الطمث الشهرية كما تحدث تغيرات مهمة في الرحم وفي الغدد اللبنية أثناء التكاثر وعلى الرغم من أن هذه التغيرات معقدة إلا أنه يبدو أنها تتم تحت سيطرة هرمونية، كما أنها تستفيد من النشاط الإنزيمي لليسوسومات أثناء عملية ضمور الأنسجة. </a:t>
            </a: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8962" name="Rectangle 1"/>
          <p:cNvSpPr>
            <a:spLocks noChangeArrowheads="1"/>
          </p:cNvSpPr>
          <p:nvPr/>
        </p:nvSpPr>
        <p:spPr bwMode="auto">
          <a:xfrm>
            <a:off x="533400" y="277813"/>
            <a:ext cx="83058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6</a:t>
            </a:r>
            <a:r>
              <a:rPr lang="ar-EG" sz="2000" b="1" u="sng">
                <a:latin typeface="Arial Unicode MS" pitchFamily="34" charset="-128"/>
                <a:ea typeface="Arial Unicode MS" pitchFamily="34" charset="-128"/>
                <a:cs typeface="Arial Unicode MS" pitchFamily="34" charset="-128"/>
              </a:rPr>
              <a:t>- دور الليسوسومات في إنبات البذور:</a:t>
            </a:r>
            <a:endParaRPr lang="en-US" sz="2000" b="1" u="sng">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في حبوب الشعير وجد أن إنزيمات التحليل المائي لليسوسومات تلعب دوراً رئيسياً في عملية إنبات الحبة وذلك تحت سيطرة هرمون النمو النباتي المسمى بحامض الجيريليك </a:t>
            </a:r>
            <a:r>
              <a:rPr lang="en-US" sz="2000" i="1">
                <a:latin typeface="Arial Unicode MS" pitchFamily="34" charset="-128"/>
                <a:ea typeface="Arial Unicode MS" pitchFamily="34" charset="-128"/>
                <a:cs typeface="Arial Unicode MS" pitchFamily="34" charset="-128"/>
              </a:rPr>
              <a:t>Gibberelic acid</a:t>
            </a:r>
            <a:r>
              <a:rPr lang="ar-EG" sz="2000">
                <a:latin typeface="Arial Unicode MS" pitchFamily="34" charset="-128"/>
                <a:ea typeface="Arial Unicode MS" pitchFamily="34" charset="-128"/>
                <a:cs typeface="Arial Unicode MS" pitchFamily="34" charset="-128"/>
              </a:rPr>
              <a:t> وملخص ذلك أنه عند تنبيه البذرة للإنبات بفعل الرطوبة والحرارة وغيرها فإن الجنين يفرز هرمون الجبريلين والذي يمر بدوره إلى طبقة الأليرون حيث يحدث تحفيز لإنتاج إنزيمات التحليل المائي والتي تمر إلى طبقة الإندروسبرم الغنية بالمواد الغذائية المخزونة وتقوم بتكسيرها وتحليلها مائياً إلى مركبات بسيطة ذات أوزان جزيئية منخفضة والتي تمر إلى الجنين لكي يتغذى عليها وتنمو.</a:t>
            </a: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9986" name="Picture 2" descr="lysosom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52400"/>
            <a:ext cx="84582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9987" name="Rectangle 3"/>
          <p:cNvSpPr>
            <a:spLocks noChangeArrowheads="1"/>
          </p:cNvSpPr>
          <p:nvPr/>
        </p:nvSpPr>
        <p:spPr bwMode="auto">
          <a:xfrm>
            <a:off x="134938" y="5486400"/>
            <a:ext cx="83502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p>
            <a:pPr eaLnBrk="0" hangingPunct="0"/>
            <a:r>
              <a:rPr lang="ar-EG" sz="2000">
                <a:latin typeface="Arial Unicode MS" pitchFamily="34" charset="-128"/>
                <a:ea typeface="Arial Unicode MS" pitchFamily="34" charset="-128"/>
                <a:cs typeface="Arial Unicode MS" pitchFamily="34" charset="-128"/>
              </a:rPr>
              <a:t>شكل22: تخطيطى يوضح علاقة الليسوسومات و جهاز جولجي في الهضم داخل الخلية.</a:t>
            </a:r>
          </a:p>
        </p:txBody>
      </p:sp>
      <p:sp>
        <p:nvSpPr>
          <p:cNvPr id="169988" name="TextBox 3"/>
          <p:cNvSpPr txBox="1">
            <a:spLocks noChangeArrowheads="1"/>
          </p:cNvSpPr>
          <p:nvPr/>
        </p:nvSpPr>
        <p:spPr bwMode="auto">
          <a:xfrm>
            <a:off x="4495800" y="2667000"/>
            <a:ext cx="3079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ليسووم اولي</a:t>
            </a:r>
            <a:endParaRPr lang="en-US" sz="2000">
              <a:latin typeface="Arial Unicode MS" pitchFamily="34" charset="-128"/>
              <a:ea typeface="Arial Unicode MS" pitchFamily="34" charset="-128"/>
              <a:cs typeface="Arial Unicode MS" pitchFamily="34" charset="-128"/>
            </a:endParaRPr>
          </a:p>
        </p:txBody>
      </p:sp>
      <p:sp>
        <p:nvSpPr>
          <p:cNvPr id="169989" name="TextBox 4"/>
          <p:cNvSpPr txBox="1">
            <a:spLocks noChangeArrowheads="1"/>
          </p:cNvSpPr>
          <p:nvPr/>
        </p:nvSpPr>
        <p:spPr bwMode="auto">
          <a:xfrm>
            <a:off x="5105400" y="1676400"/>
            <a:ext cx="2622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ليسوسوم ثانوي</a:t>
            </a:r>
            <a:endParaRPr lang="en-US" sz="2000">
              <a:latin typeface="Arial Unicode MS" pitchFamily="34" charset="-128"/>
              <a:ea typeface="Arial Unicode MS" pitchFamily="34" charset="-128"/>
              <a:cs typeface="Arial Unicode MS" pitchFamily="34" charset="-128"/>
            </a:endParaRPr>
          </a:p>
        </p:txBody>
      </p:sp>
      <p:sp>
        <p:nvSpPr>
          <p:cNvPr id="169990" name="TextBox 5"/>
          <p:cNvSpPr txBox="1">
            <a:spLocks noChangeArrowheads="1"/>
          </p:cNvSpPr>
          <p:nvPr/>
        </p:nvSpPr>
        <p:spPr bwMode="auto">
          <a:xfrm>
            <a:off x="6096000" y="4495800"/>
            <a:ext cx="2165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جهاز جولجي</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1010" name="Rectangle 1"/>
          <p:cNvSpPr>
            <a:spLocks noChangeArrowheads="1"/>
          </p:cNvSpPr>
          <p:nvPr/>
        </p:nvSpPr>
        <p:spPr bwMode="auto">
          <a:xfrm>
            <a:off x="2582863" y="609600"/>
            <a:ext cx="32607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400" b="1" u="sng">
                <a:solidFill>
                  <a:srgbClr val="FF0000"/>
                </a:solidFill>
              </a:rPr>
              <a:t>الريبوسومات </a:t>
            </a:r>
            <a:r>
              <a:rPr lang="en-US" sz="2400" b="1" u="sng">
                <a:solidFill>
                  <a:srgbClr val="FF0000"/>
                </a:solidFill>
              </a:rPr>
              <a:t>Ribosomes</a:t>
            </a:r>
          </a:p>
        </p:txBody>
      </p:sp>
      <p:sp>
        <p:nvSpPr>
          <p:cNvPr id="171011" name="Rectangle 2"/>
          <p:cNvSpPr>
            <a:spLocks noChangeArrowheads="1"/>
          </p:cNvSpPr>
          <p:nvPr/>
        </p:nvSpPr>
        <p:spPr bwMode="auto">
          <a:xfrm>
            <a:off x="304800" y="1219200"/>
            <a:ext cx="85344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تظهر الريبوسومات بالمجهر الالكتروني على هيئة جسيمات دقيقة مستديرة توجد على سطح الشبكة الإندوبلازمية. وتوجد الريبوسومات أيضاً منتشرة أو سابحة بالسيتوبلازم ولقد ثبت وجودها أيضاً كما توجد بكل من الميتوكوندريا والبلاستيدات. وتظهر الريبوسومات في بعض الأحيان على هيئة مجموعات متصلة بخيط رفيع مختلف الطول وهو حامض ريبونيوكليك الرسول </a:t>
            </a:r>
            <a:r>
              <a:rPr lang="en-US" sz="2000">
                <a:latin typeface="Arial Unicode MS" pitchFamily="34" charset="-128"/>
                <a:ea typeface="Arial Unicode MS" pitchFamily="34" charset="-128"/>
                <a:cs typeface="Arial Unicode MS" pitchFamily="34" charset="-128"/>
              </a:rPr>
              <a:t>mRNA </a:t>
            </a:r>
            <a:r>
              <a:rPr lang="ar-EG" sz="2000">
                <a:latin typeface="Arial Unicode MS" pitchFamily="34" charset="-128"/>
                <a:ea typeface="Arial Unicode MS" pitchFamily="34" charset="-128"/>
                <a:cs typeface="Arial Unicode MS" pitchFamily="34" charset="-128"/>
              </a:rPr>
              <a:t>ويعرف هذا التركيب بعديد الريبوسوم </a:t>
            </a:r>
            <a:r>
              <a:rPr lang="en-US" sz="2000" i="1">
                <a:latin typeface="Arial Unicode MS" pitchFamily="34" charset="-128"/>
                <a:ea typeface="Arial Unicode MS" pitchFamily="34" charset="-128"/>
                <a:cs typeface="Arial Unicode MS" pitchFamily="34" charset="-128"/>
              </a:rPr>
              <a:t>Polyribosomes</a:t>
            </a:r>
            <a:r>
              <a:rPr lang="en-US" sz="2000">
                <a:latin typeface="Arial Unicode MS" pitchFamily="34" charset="-128"/>
                <a:ea typeface="Arial Unicode MS" pitchFamily="34" charset="-128"/>
                <a:cs typeface="Arial Unicode MS" pitchFamily="34" charset="-128"/>
              </a:rPr>
              <a:t> or </a:t>
            </a:r>
            <a:r>
              <a:rPr lang="en-US" sz="2000" i="1">
                <a:latin typeface="Arial Unicode MS" pitchFamily="34" charset="-128"/>
                <a:ea typeface="Arial Unicode MS" pitchFamily="34" charset="-128"/>
                <a:cs typeface="Arial Unicode MS" pitchFamily="34" charset="-128"/>
              </a:rPr>
              <a:t>polysomes</a:t>
            </a:r>
            <a:r>
              <a:rPr lang="ar-EG"/>
              <a:t>.</a:t>
            </a:r>
            <a:endParaRPr lang="en-US"/>
          </a:p>
        </p:txBody>
      </p:sp>
      <p:sp>
        <p:nvSpPr>
          <p:cNvPr id="171012" name="Rectangle 1"/>
          <p:cNvSpPr>
            <a:spLocks noChangeArrowheads="1"/>
          </p:cNvSpPr>
          <p:nvPr/>
        </p:nvSpPr>
        <p:spPr bwMode="auto">
          <a:xfrm>
            <a:off x="533400" y="3962400"/>
            <a:ext cx="8382000" cy="14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وتتركب الريبوسومات من حامض الريبونيوكليك الريبوسومي </a:t>
            </a:r>
            <a:r>
              <a:rPr lang="en-US" sz="2000">
                <a:latin typeface="Arial Unicode MS" pitchFamily="34" charset="-128"/>
                <a:ea typeface="Arial Unicode MS" pitchFamily="34" charset="-128"/>
                <a:cs typeface="Arial Unicode MS" pitchFamily="34" charset="-128"/>
              </a:rPr>
              <a:t>Ribosomal ribonucleic acid </a:t>
            </a:r>
            <a:r>
              <a:rPr lang="ar-EG" sz="2000">
                <a:latin typeface="Arial Unicode MS" pitchFamily="34" charset="-128"/>
                <a:ea typeface="Arial Unicode MS" pitchFamily="34" charset="-128"/>
                <a:cs typeface="Arial Unicode MS" pitchFamily="34" charset="-128"/>
              </a:rPr>
              <a:t>(الريبوسومي </a:t>
            </a:r>
            <a:r>
              <a:rPr lang="en-US" sz="2000">
                <a:latin typeface="Arial Unicode MS" pitchFamily="34" charset="-128"/>
                <a:ea typeface="Arial Unicode MS" pitchFamily="34" charset="-128"/>
                <a:cs typeface="Arial Unicode MS" pitchFamily="34" charset="-128"/>
              </a:rPr>
              <a:t>rRNA</a:t>
            </a:r>
            <a:r>
              <a:rPr lang="ar-EG" sz="2000">
                <a:latin typeface="Arial Unicode MS" pitchFamily="34" charset="-128"/>
                <a:ea typeface="Arial Unicode MS" pitchFamily="34" charset="-128"/>
                <a:cs typeface="Arial Unicode MS" pitchFamily="34" charset="-128"/>
              </a:rPr>
              <a:t>) والبروتينات ويتركب الريبوسوم من وحدتين متصلتين وحدة كبيرة وأخرى صغيرة.</a:t>
            </a: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2034" name="Rectangle 1"/>
          <p:cNvSpPr>
            <a:spLocks noChangeArrowheads="1"/>
          </p:cNvSpPr>
          <p:nvPr/>
        </p:nvSpPr>
        <p:spPr bwMode="auto">
          <a:xfrm>
            <a:off x="228600" y="381000"/>
            <a:ext cx="8610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ويمكن التعرف على نوعية الريبوسوم وكذلك وحدتيه بقياس معدل ترسيبه في جهاز الطرد المركزي ذات السرعات ال</a:t>
            </a:r>
            <a:r>
              <a:rPr lang="ar-SA" sz="2000">
                <a:latin typeface="Arial Unicode MS" pitchFamily="34" charset="-128"/>
                <a:ea typeface="Arial Unicode MS" pitchFamily="34" charset="-128"/>
                <a:cs typeface="Arial Unicode MS" pitchFamily="34" charset="-128"/>
              </a:rPr>
              <a:t>ف</a:t>
            </a:r>
            <a:r>
              <a:rPr lang="ar-EG" sz="2000">
                <a:latin typeface="Arial Unicode MS" pitchFamily="34" charset="-128"/>
                <a:ea typeface="Arial Unicode MS" pitchFamily="34" charset="-128"/>
                <a:cs typeface="Arial Unicode MS" pitchFamily="34" charset="-128"/>
              </a:rPr>
              <a:t>ا</a:t>
            </a:r>
            <a:r>
              <a:rPr lang="ar-SA" sz="2000">
                <a:latin typeface="Arial Unicode MS" pitchFamily="34" charset="-128"/>
                <a:ea typeface="Arial Unicode MS" pitchFamily="34" charset="-128"/>
                <a:cs typeface="Arial Unicode MS" pitchFamily="34" charset="-128"/>
              </a:rPr>
              <a:t>ئق</a:t>
            </a:r>
            <a:r>
              <a:rPr lang="ar-EG" sz="2000">
                <a:latin typeface="Arial Unicode MS" pitchFamily="34" charset="-128"/>
                <a:ea typeface="Arial Unicode MS" pitchFamily="34" charset="-128"/>
                <a:cs typeface="Arial Unicode MS" pitchFamily="34" charset="-128"/>
              </a:rPr>
              <a:t>ة ويقاس هذا المعدل بوحدات معينة تعرف باسم وحدات سفدبرج </a:t>
            </a:r>
            <a:r>
              <a:rPr lang="en-US" sz="2000">
                <a:latin typeface="Arial Unicode MS" pitchFamily="34" charset="-128"/>
                <a:ea typeface="Arial Unicode MS" pitchFamily="34" charset="-128"/>
                <a:cs typeface="Arial Unicode MS" pitchFamily="34" charset="-128"/>
              </a:rPr>
              <a:t>(S) Svedberg </a:t>
            </a:r>
            <a:r>
              <a:rPr lang="ar-EG" sz="2000">
                <a:latin typeface="Arial Unicode MS" pitchFamily="34" charset="-128"/>
                <a:ea typeface="Arial Unicode MS" pitchFamily="34" charset="-128"/>
                <a:cs typeface="Arial Unicode MS" pitchFamily="34" charset="-128"/>
              </a:rPr>
              <a:t>ولقد أمكن التمييز بين الريبوسومات الموجودة بسيتوبلازم الخلايا الراقية وتلك الموجودة بخلايا البكتريا عن طريق الاختلاف في معدل الترسيب. </a:t>
            </a:r>
            <a:endParaRPr lang="en-US" sz="2000">
              <a:latin typeface="Arial Unicode MS" pitchFamily="34" charset="-128"/>
              <a:ea typeface="Arial Unicode MS" pitchFamily="34" charset="-128"/>
              <a:cs typeface="Arial Unicode MS" pitchFamily="34" charset="-128"/>
            </a:endParaRPr>
          </a:p>
        </p:txBody>
      </p:sp>
      <p:sp>
        <p:nvSpPr>
          <p:cNvPr id="172035" name="Rectangle 2"/>
          <p:cNvSpPr>
            <a:spLocks noChangeArrowheads="1"/>
          </p:cNvSpPr>
          <p:nvPr/>
        </p:nvSpPr>
        <p:spPr bwMode="auto">
          <a:xfrm>
            <a:off x="304800" y="2743200"/>
            <a:ext cx="85344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فتتحيز ريبوسومات سيتوبلازم الخلية الراقية بأن لها معدل ترسيب قدره </a:t>
            </a:r>
            <a:r>
              <a:rPr lang="en-US" sz="2000">
                <a:latin typeface="Arial Unicode MS" pitchFamily="34" charset="-128"/>
                <a:ea typeface="Arial Unicode MS" pitchFamily="34" charset="-128"/>
                <a:cs typeface="Arial Unicode MS" pitchFamily="34" charset="-128"/>
              </a:rPr>
              <a:t>80S</a:t>
            </a:r>
            <a:r>
              <a:rPr lang="ar-EG" sz="2000">
                <a:latin typeface="Arial Unicode MS" pitchFamily="34" charset="-128"/>
                <a:ea typeface="Arial Unicode MS" pitchFamily="34" charset="-128"/>
                <a:cs typeface="Arial Unicode MS" pitchFamily="34" charset="-128"/>
              </a:rPr>
              <a:t> وتتركب من وحدتين هما </a:t>
            </a:r>
            <a:r>
              <a:rPr lang="en-US" sz="2000">
                <a:latin typeface="Arial Unicode MS" pitchFamily="34" charset="-128"/>
                <a:ea typeface="Arial Unicode MS" pitchFamily="34" charset="-128"/>
                <a:cs typeface="Arial Unicode MS" pitchFamily="34" charset="-128"/>
              </a:rPr>
              <a:t>60S &amp; 40S </a:t>
            </a:r>
            <a:r>
              <a:rPr lang="ar-EG" sz="2000">
                <a:latin typeface="Arial Unicode MS" pitchFamily="34" charset="-128"/>
                <a:ea typeface="Arial Unicode MS" pitchFamily="34" charset="-128"/>
                <a:cs typeface="Arial Unicode MS" pitchFamily="34" charset="-128"/>
              </a:rPr>
              <a:t>في حين ريبوسومات البكتريا والميتوكوندريا والبلاستيدات تحتوي على معدل ترسيب قدره </a:t>
            </a:r>
            <a:r>
              <a:rPr lang="en-US" sz="2000">
                <a:latin typeface="Arial Unicode MS" pitchFamily="34" charset="-128"/>
                <a:ea typeface="Arial Unicode MS" pitchFamily="34" charset="-128"/>
                <a:cs typeface="Arial Unicode MS" pitchFamily="34" charset="-128"/>
              </a:rPr>
              <a:t>70S </a:t>
            </a:r>
            <a:r>
              <a:rPr lang="ar-EG" sz="2000">
                <a:latin typeface="Arial Unicode MS" pitchFamily="34" charset="-128"/>
                <a:ea typeface="Arial Unicode MS" pitchFamily="34" charset="-128"/>
                <a:cs typeface="Arial Unicode MS" pitchFamily="34" charset="-128"/>
              </a:rPr>
              <a:t>وتتركب من وحدتين هما </a:t>
            </a:r>
            <a:r>
              <a:rPr lang="en-US" sz="2000">
                <a:latin typeface="Arial Unicode MS" pitchFamily="34" charset="-128"/>
                <a:ea typeface="Arial Unicode MS" pitchFamily="34" charset="-128"/>
                <a:cs typeface="Arial Unicode MS" pitchFamily="34" charset="-128"/>
              </a:rPr>
              <a:t>50S&amp; 30S</a:t>
            </a:r>
            <a:r>
              <a:rPr lang="ar-EG" sz="2000">
                <a:latin typeface="Arial Unicode MS" pitchFamily="34" charset="-128"/>
                <a:ea typeface="Arial Unicode MS" pitchFamily="34" charset="-128"/>
                <a:cs typeface="Arial Unicode MS" pitchFamily="34" charset="-128"/>
              </a:rPr>
              <a:t> وقد وجد أن ر ن</a:t>
            </a:r>
            <a:r>
              <a:rPr lang="ar-SA" sz="2000">
                <a:latin typeface="Arial Unicode MS" pitchFamily="34" charset="-128"/>
                <a:ea typeface="Arial Unicode MS" pitchFamily="34" charset="-128"/>
                <a:cs typeface="Arial Unicode MS" pitchFamily="34" charset="-128"/>
              </a:rPr>
              <a:t> ا</a:t>
            </a:r>
            <a:r>
              <a:rPr lang="ar-EG" sz="2000">
                <a:latin typeface="Arial Unicode MS" pitchFamily="34" charset="-128"/>
                <a:ea typeface="Arial Unicode MS" pitchFamily="34" charset="-128"/>
                <a:cs typeface="Arial Unicode MS" pitchFamily="34" charset="-128"/>
              </a:rPr>
              <a:t> الريبوسومي الموجود في الريبوسومات يتخلق من الديوكسي ريبونيوكليك </a:t>
            </a:r>
            <a:r>
              <a:rPr lang="en-US" sz="2000">
                <a:latin typeface="Arial Unicode MS" pitchFamily="34" charset="-128"/>
                <a:ea typeface="Arial Unicode MS" pitchFamily="34" charset="-128"/>
                <a:cs typeface="Arial Unicode MS" pitchFamily="34" charset="-128"/>
              </a:rPr>
              <a:t>DNA</a:t>
            </a:r>
            <a:r>
              <a:rPr lang="ar-EG" sz="2000">
                <a:latin typeface="Arial Unicode MS" pitchFamily="34" charset="-128"/>
                <a:ea typeface="Arial Unicode MS" pitchFamily="34" charset="-128"/>
                <a:cs typeface="Arial Unicode MS" pitchFamily="34" charset="-128"/>
              </a:rPr>
              <a:t> الذي يحيط بالنوية وإن معظم الجينات الخاصة بتكوينه موجودة في المنطقة التي تعرف بمنشئ النوية </a:t>
            </a:r>
            <a:r>
              <a:rPr lang="en-US" sz="2000">
                <a:latin typeface="Arial Unicode MS" pitchFamily="34" charset="-128"/>
                <a:ea typeface="Arial Unicode MS" pitchFamily="34" charset="-128"/>
                <a:cs typeface="Arial Unicode MS" pitchFamily="34" charset="-128"/>
              </a:rPr>
              <a:t>Nucleolus organism</a:t>
            </a:r>
            <a:r>
              <a:rPr lang="ar-EG"/>
              <a:t>.</a:t>
            </a:r>
            <a:endParaRPr lang="en-US"/>
          </a:p>
        </p:txBody>
      </p:sp>
    </p:spTree>
  </p:cSld>
  <p:clrMapOvr>
    <a:masterClrMapping/>
  </p:clrMapOvr>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3058" name="Picture 4"/>
          <p:cNvPicPr>
            <a:picLocks noChangeAspect="1" noChangeArrowheads="1"/>
          </p:cNvPicPr>
          <p:nvPr/>
        </p:nvPicPr>
        <p:blipFill>
          <a:blip r:embed="rId2">
            <a:extLst>
              <a:ext uri="{28A0092B-C50C-407E-A947-70E740481C1C}">
                <a14:useLocalDpi xmlns:a14="http://schemas.microsoft.com/office/drawing/2010/main" val="0"/>
              </a:ext>
            </a:extLst>
          </a:blip>
          <a:srcRect l="23328" t="31807" r="22966" b="30603"/>
          <a:stretch>
            <a:fillRect/>
          </a:stretch>
        </p:blipFill>
        <p:spPr bwMode="auto">
          <a:xfrm>
            <a:off x="381000" y="762000"/>
            <a:ext cx="8382000" cy="458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3059" name="Rectangle 2"/>
          <p:cNvSpPr>
            <a:spLocks noChangeArrowheads="1"/>
          </p:cNvSpPr>
          <p:nvPr/>
        </p:nvSpPr>
        <p:spPr bwMode="auto">
          <a:xfrm>
            <a:off x="2700338" y="5715000"/>
            <a:ext cx="2841625"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800" b="1"/>
              <a:t>شكل 23:</a:t>
            </a:r>
            <a:r>
              <a:rPr lang="ar-SA" sz="2800" b="1"/>
              <a:t>الريبو</a:t>
            </a:r>
            <a:r>
              <a:rPr lang="ar-EG" sz="2800" b="1"/>
              <a:t>س</a:t>
            </a:r>
            <a:r>
              <a:rPr lang="ar-SA" sz="2800" b="1"/>
              <a:t>ومات</a:t>
            </a:r>
            <a:endParaRPr lang="en-US" sz="2800"/>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082" name="Picture 2" descr="ch2_ribosome_proteinbi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609600"/>
            <a:ext cx="73152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083" name="TextBox 2"/>
          <p:cNvSpPr txBox="1">
            <a:spLocks noChangeArrowheads="1"/>
          </p:cNvSpPr>
          <p:nvPr/>
        </p:nvSpPr>
        <p:spPr bwMode="auto">
          <a:xfrm>
            <a:off x="7239000" y="609600"/>
            <a:ext cx="1371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000" b="1"/>
              <a:t>أحماض امينية</a:t>
            </a:r>
            <a:endParaRPr lang="en-US" sz="2000" b="1"/>
          </a:p>
        </p:txBody>
      </p:sp>
      <p:sp>
        <p:nvSpPr>
          <p:cNvPr id="174084" name="TextBox 3"/>
          <p:cNvSpPr txBox="1">
            <a:spLocks noChangeArrowheads="1"/>
          </p:cNvSpPr>
          <p:nvPr/>
        </p:nvSpPr>
        <p:spPr bwMode="auto">
          <a:xfrm>
            <a:off x="7924800" y="1371600"/>
            <a:ext cx="990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000" b="1"/>
              <a:t>ريبوسوم</a:t>
            </a:r>
            <a:endParaRPr lang="en-US" sz="2000" b="1"/>
          </a:p>
        </p:txBody>
      </p:sp>
      <p:sp>
        <p:nvSpPr>
          <p:cNvPr id="174085" name="TextBox 4"/>
          <p:cNvSpPr txBox="1">
            <a:spLocks noChangeArrowheads="1"/>
          </p:cNvSpPr>
          <p:nvPr/>
        </p:nvSpPr>
        <p:spPr bwMode="auto">
          <a:xfrm>
            <a:off x="8001000" y="1981200"/>
            <a:ext cx="838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en-US"/>
              <a:t>RNA </a:t>
            </a:r>
            <a:r>
              <a:rPr lang="ar-EG" b="1"/>
              <a:t>الناقل</a:t>
            </a:r>
            <a:endParaRPr lang="en-US" b="1"/>
          </a:p>
        </p:txBody>
      </p:sp>
      <p:sp>
        <p:nvSpPr>
          <p:cNvPr id="174086" name="TextBox 5"/>
          <p:cNvSpPr txBox="1">
            <a:spLocks noChangeArrowheads="1"/>
          </p:cNvSpPr>
          <p:nvPr/>
        </p:nvSpPr>
        <p:spPr bwMode="auto">
          <a:xfrm>
            <a:off x="3581400" y="5715000"/>
            <a:ext cx="1860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en-US"/>
              <a:t>RNA</a:t>
            </a:r>
            <a:r>
              <a:rPr lang="ar-EG"/>
              <a:t> </a:t>
            </a:r>
            <a:r>
              <a:rPr lang="ar-EG" b="1"/>
              <a:t>الرسول</a:t>
            </a:r>
            <a:endParaRPr lang="en-US" b="1"/>
          </a:p>
        </p:txBody>
      </p:sp>
      <p:sp>
        <p:nvSpPr>
          <p:cNvPr id="174087" name="TextBox 6"/>
          <p:cNvSpPr txBox="1">
            <a:spLocks noChangeArrowheads="1"/>
          </p:cNvSpPr>
          <p:nvPr/>
        </p:nvSpPr>
        <p:spPr bwMode="auto">
          <a:xfrm>
            <a:off x="304800" y="167640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b="1"/>
              <a:t>تكوين سلسلة بروتين</a:t>
            </a:r>
            <a:endParaRPr lang="en-US" b="1"/>
          </a:p>
        </p:txBody>
      </p:sp>
      <p:sp>
        <p:nvSpPr>
          <p:cNvPr id="174088" name="Rectangle 7"/>
          <p:cNvSpPr>
            <a:spLocks noChangeArrowheads="1"/>
          </p:cNvSpPr>
          <p:nvPr/>
        </p:nvSpPr>
        <p:spPr bwMode="auto">
          <a:xfrm>
            <a:off x="1190625" y="6172200"/>
            <a:ext cx="5867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000" b="1"/>
              <a:t>شكل 24:رسم تخطيطي يوضح تركيب الدقيق الريبوسوم داخل الخلية</a:t>
            </a:r>
            <a:r>
              <a:rPr lang="ar-EG"/>
              <a:t>.</a:t>
            </a:r>
            <a:endParaRPr lang="en-US"/>
          </a:p>
        </p:txBody>
      </p:sp>
    </p:spTree>
  </p:cSld>
  <p:clrMapOvr>
    <a:masterClrMapping/>
  </p:clrMapOvr>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5106" name="Rectangle 1"/>
          <p:cNvSpPr>
            <a:spLocks noChangeArrowheads="1"/>
          </p:cNvSpPr>
          <p:nvPr/>
        </p:nvSpPr>
        <p:spPr bwMode="auto">
          <a:xfrm>
            <a:off x="6389688" y="609600"/>
            <a:ext cx="214312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000" b="1">
                <a:latin typeface="Arial Unicode MS" pitchFamily="34" charset="-128"/>
                <a:ea typeface="Arial Unicode MS" pitchFamily="34" charset="-128"/>
                <a:cs typeface="Arial Unicode MS" pitchFamily="34" charset="-128"/>
              </a:rPr>
              <a:t>وظيفة الريبوسومات</a:t>
            </a:r>
            <a:r>
              <a:rPr lang="ar-EG"/>
              <a:t>:</a:t>
            </a:r>
            <a:endParaRPr lang="en-US"/>
          </a:p>
        </p:txBody>
      </p:sp>
      <p:sp>
        <p:nvSpPr>
          <p:cNvPr id="175107" name="Rectangle 2"/>
          <p:cNvSpPr>
            <a:spLocks noChangeArrowheads="1"/>
          </p:cNvSpPr>
          <p:nvPr/>
        </p:nvSpPr>
        <p:spPr bwMode="auto">
          <a:xfrm>
            <a:off x="685800" y="1066800"/>
            <a:ext cx="8153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تعتبر الريبوسومات مركز لتخليق المواد البروتينية والتي تتم طبقاً لنظام محدد بواسطة رسائل خاصة يحملها جزيء خاص وهو جزيء ر ن ا الرسول  </a:t>
            </a:r>
            <a:r>
              <a:rPr lang="en-US" sz="2000">
                <a:latin typeface="Arial Unicode MS" pitchFamily="34" charset="-128"/>
                <a:ea typeface="Arial Unicode MS" pitchFamily="34" charset="-128"/>
                <a:cs typeface="Arial Unicode MS" pitchFamily="34" charset="-128"/>
              </a:rPr>
              <a:t>mRNA </a:t>
            </a:r>
            <a:r>
              <a:rPr lang="ar-EG" sz="2000">
                <a:latin typeface="Arial Unicode MS" pitchFamily="34" charset="-128"/>
                <a:ea typeface="Arial Unicode MS" pitchFamily="34" charset="-128"/>
                <a:cs typeface="Arial Unicode MS" pitchFamily="34" charset="-128"/>
              </a:rPr>
              <a:t> المنقول من النواة ويشترك أيضاً في تخليق المواد البروتينية جزيء ثالث من ر ن ا يعرف باسم </a:t>
            </a:r>
          </a:p>
          <a:p>
            <a:pPr>
              <a:lnSpc>
                <a:spcPct val="150000"/>
              </a:lnSpc>
            </a:pPr>
            <a:r>
              <a:rPr lang="ar-EG" sz="2000">
                <a:latin typeface="Arial Unicode MS" pitchFamily="34" charset="-128"/>
                <a:ea typeface="Arial Unicode MS" pitchFamily="34" charset="-128"/>
                <a:cs typeface="Arial Unicode MS" pitchFamily="34" charset="-128"/>
              </a:rPr>
              <a:t>ر ن ا الناقل </a:t>
            </a:r>
            <a:r>
              <a:rPr lang="en-US" sz="2000">
                <a:latin typeface="Arial Unicode MS" pitchFamily="34" charset="-128"/>
                <a:ea typeface="Arial Unicode MS" pitchFamily="34" charset="-128"/>
                <a:cs typeface="Arial Unicode MS" pitchFamily="34" charset="-128"/>
              </a:rPr>
              <a:t>tRNA (Transfer RNA) </a:t>
            </a:r>
            <a:r>
              <a:rPr lang="ar-EG" sz="2000">
                <a:latin typeface="Arial Unicode MS" pitchFamily="34" charset="-128"/>
                <a:ea typeface="Arial Unicode MS" pitchFamily="34" charset="-128"/>
                <a:cs typeface="Arial Unicode MS" pitchFamily="34" charset="-128"/>
              </a:rPr>
              <a:t> وهذه الأحماض الثلاثة </a:t>
            </a:r>
            <a:r>
              <a:rPr lang="en-US" sz="2000">
                <a:latin typeface="Arial Unicode MS" pitchFamily="34" charset="-128"/>
                <a:ea typeface="Arial Unicode MS" pitchFamily="34" charset="-128"/>
                <a:cs typeface="Arial Unicode MS" pitchFamily="34" charset="-128"/>
              </a:rPr>
              <a:t>rRNA</a:t>
            </a:r>
            <a:r>
              <a:rPr lang="ar-EG" sz="2000">
                <a:latin typeface="Arial Unicode MS" pitchFamily="34" charset="-128"/>
                <a:ea typeface="Arial Unicode MS" pitchFamily="34" charset="-128"/>
                <a:cs typeface="Arial Unicode MS" pitchFamily="34" charset="-128"/>
              </a:rPr>
              <a:t> و </a:t>
            </a:r>
            <a:r>
              <a:rPr lang="en-US" sz="2000">
                <a:latin typeface="Arial Unicode MS" pitchFamily="34" charset="-128"/>
                <a:ea typeface="Arial Unicode MS" pitchFamily="34" charset="-128"/>
                <a:cs typeface="Arial Unicode MS" pitchFamily="34" charset="-128"/>
              </a:rPr>
              <a:t>mRNA</a:t>
            </a:r>
            <a:r>
              <a:rPr lang="ar-EG" sz="2000">
                <a:latin typeface="Arial Unicode MS" pitchFamily="34" charset="-128"/>
                <a:ea typeface="Arial Unicode MS" pitchFamily="34" charset="-128"/>
                <a:cs typeface="Arial Unicode MS" pitchFamily="34" charset="-128"/>
              </a:rPr>
              <a:t> و </a:t>
            </a:r>
            <a:r>
              <a:rPr lang="en-US" sz="2000">
                <a:latin typeface="Arial Unicode MS" pitchFamily="34" charset="-128"/>
                <a:ea typeface="Arial Unicode MS" pitchFamily="34" charset="-128"/>
                <a:cs typeface="Arial Unicode MS" pitchFamily="34" charset="-128"/>
              </a:rPr>
              <a:t>tRNA</a:t>
            </a:r>
            <a:r>
              <a:rPr lang="ar-EG" sz="2000">
                <a:latin typeface="Arial Unicode MS" pitchFamily="34" charset="-128"/>
                <a:ea typeface="Arial Unicode MS" pitchFamily="34" charset="-128"/>
                <a:cs typeface="Arial Unicode MS" pitchFamily="34" charset="-128"/>
              </a:rPr>
              <a:t> تنشأ جميعها من النواة.</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0" name="Rectangle 4"/>
          <p:cNvSpPr>
            <a:spLocks noChangeArrowheads="1"/>
          </p:cNvSpPr>
          <p:nvPr/>
        </p:nvSpPr>
        <p:spPr bwMode="auto">
          <a:xfrm>
            <a:off x="1868488" y="685800"/>
            <a:ext cx="45608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400" b="1" u="sng">
                <a:cs typeface="Tahoma" pitchFamily="34" charset="0"/>
              </a:rPr>
              <a:t>الأجسام الدقيقة </a:t>
            </a:r>
            <a:r>
              <a:rPr lang="en-US" sz="2400" b="1" u="sng">
                <a:cs typeface="Tahoma" pitchFamily="34" charset="0"/>
              </a:rPr>
              <a:t>Microbodies</a:t>
            </a:r>
            <a:r>
              <a:rPr lang="ar-SA" sz="2400" b="1" u="sng">
                <a:cs typeface="Tahoma" pitchFamily="34" charset="0"/>
              </a:rPr>
              <a:t> </a:t>
            </a:r>
            <a:endParaRPr lang="en-US" sz="2400" b="1"/>
          </a:p>
        </p:txBody>
      </p:sp>
      <p:sp>
        <p:nvSpPr>
          <p:cNvPr id="176131" name="Rectangle 5"/>
          <p:cNvSpPr>
            <a:spLocks noChangeArrowheads="1"/>
          </p:cNvSpPr>
          <p:nvPr/>
        </p:nvSpPr>
        <p:spPr bwMode="auto">
          <a:xfrm>
            <a:off x="533400" y="1295400"/>
            <a:ext cx="83820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وهي الجليوكسيزومات والبيروكسيزومات والاسفيروزومات , تلك الجسيمات يطلق عليها الأجسام الدقيقة وقطرها 1-2 انجستروم يحيط بها غشاء فردي وهي لا تشابه البلاستيدات او الميتوكوندريا حيث لا يشاهد بها اي تراكيب غشائية الا انها تحتوي علي بروتينات داخلية كثيفة جدا .   وتوجد الجليوكسيزومات في انسجة البذور الزيتية حيث يتحول الدهن الي كربوهيدرات  وتلك العملية يصاحبها أنزيمات دورة الجليوكسلات وتوجد كلها في الجليوكسيزومات .</a:t>
            </a:r>
            <a:r>
              <a:rPr lang="ar-SA" sz="2000" b="1">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p:txBody>
      </p:sp>
      <p:sp>
        <p:nvSpPr>
          <p:cNvPr id="176132" name="Rectangle 7"/>
          <p:cNvSpPr>
            <a:spLocks noChangeArrowheads="1"/>
          </p:cNvSpPr>
          <p:nvPr/>
        </p:nvSpPr>
        <p:spPr bwMode="auto">
          <a:xfrm>
            <a:off x="1295400" y="4191000"/>
            <a:ext cx="7467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اما البيروكسيزومات فهي تشابه مظهريا الجليوكسيزومات وتحتوي علي عدد من نفس أنزيماتها ولها دور في تمثيل الجليكولات المنتجة بواسطة البلاستيدات الخضراء وتبين الملاحظات ان البيروكسيزومات تصاحب عملية التمثيل الضوئي في بعض النباتات </a:t>
            </a:r>
            <a:r>
              <a:rPr lang="ar-EG"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Rectangle 1"/>
          <p:cNvSpPr>
            <a:spLocks noChangeArrowheads="1"/>
          </p:cNvSpPr>
          <p:nvPr/>
        </p:nvSpPr>
        <p:spPr bwMode="auto">
          <a:xfrm>
            <a:off x="0" y="457200"/>
            <a:ext cx="89154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533400" indent="-533400">
              <a:buClr>
                <a:schemeClr val="accent1"/>
              </a:buClr>
            </a:pPr>
            <a:r>
              <a:rPr lang="ar-SA" sz="2000">
                <a:latin typeface="Arial Unicode MS" pitchFamily="34" charset="-128"/>
                <a:ea typeface="Arial Unicode MS" pitchFamily="34" charset="-128"/>
                <a:cs typeface="Arial Unicode MS" pitchFamily="34" charset="-128"/>
              </a:rPr>
              <a:t>تحتوي هذه الحويصلات على أنزيمات تحطم المركبات العضوية التي تنتج فوق أكسيد الهيدروجين عند تحللها، ثم تحلل هذا المركب السام إلى ماء وأكسجين.</a:t>
            </a:r>
            <a:endParaRPr lang="en-US" sz="2000">
              <a:latin typeface="Arial Unicode MS" pitchFamily="34" charset="-128"/>
              <a:ea typeface="Arial Unicode MS" pitchFamily="34" charset="-128"/>
              <a:cs typeface="Arial Unicode MS" pitchFamily="34" charset="-128"/>
            </a:endParaRPr>
          </a:p>
        </p:txBody>
      </p:sp>
      <p:sp>
        <p:nvSpPr>
          <p:cNvPr id="177155" name="Rectangle 2"/>
          <p:cNvSpPr>
            <a:spLocks noChangeArrowheads="1"/>
          </p:cNvSpPr>
          <p:nvPr/>
        </p:nvSpPr>
        <p:spPr bwMode="auto">
          <a:xfrm>
            <a:off x="304800" y="1219200"/>
            <a:ext cx="83058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والاسفيروزومات اي الأجسام الكروية ما هي الا أجسام صغيرة او جسيمات تحتوي علي أنزيمات مثل أنزيمات </a:t>
            </a:r>
            <a:r>
              <a:rPr lang="en-US" sz="2000">
                <a:latin typeface="Arial Unicode MS" pitchFamily="34" charset="-128"/>
                <a:ea typeface="Arial Unicode MS" pitchFamily="34" charset="-128"/>
                <a:cs typeface="Arial Unicode MS" pitchFamily="34" charset="-128"/>
              </a:rPr>
              <a:t>Hydrolases</a:t>
            </a:r>
            <a:r>
              <a:rPr lang="ar-SA" sz="2000">
                <a:latin typeface="Arial Unicode MS" pitchFamily="34" charset="-128"/>
                <a:ea typeface="Arial Unicode MS" pitchFamily="34" charset="-128"/>
                <a:cs typeface="Arial Unicode MS" pitchFamily="34" charset="-128"/>
              </a:rPr>
              <a:t>  وأنزيمات تحليل مائي أخرى مثل الـ</a:t>
            </a:r>
            <a:r>
              <a:rPr lang="en-US" sz="2000">
                <a:latin typeface="Arial Unicode MS" pitchFamily="34" charset="-128"/>
                <a:ea typeface="Arial Unicode MS" pitchFamily="34" charset="-128"/>
                <a:cs typeface="Arial Unicode MS" pitchFamily="34" charset="-128"/>
              </a:rPr>
              <a:t>Proteases</a:t>
            </a:r>
            <a:r>
              <a:rPr lang="ar-SA" sz="2000">
                <a:latin typeface="Arial Unicode MS" pitchFamily="34" charset="-128"/>
                <a:ea typeface="Arial Unicode MS" pitchFamily="34" charset="-128"/>
                <a:cs typeface="Arial Unicode MS" pitchFamily="34" charset="-128"/>
              </a:rPr>
              <a:t>(أنزيمات تحليل البروتينات ) و </a:t>
            </a:r>
            <a:r>
              <a:rPr lang="en-US" sz="2000">
                <a:latin typeface="Arial Unicode MS" pitchFamily="34" charset="-128"/>
                <a:ea typeface="Arial Unicode MS" pitchFamily="34" charset="-128"/>
                <a:cs typeface="Arial Unicode MS" pitchFamily="34" charset="-128"/>
              </a:rPr>
              <a:t>Ribonucleases</a:t>
            </a:r>
            <a:r>
              <a:rPr lang="ar-SA" sz="2000">
                <a:latin typeface="Arial Unicode MS" pitchFamily="34" charset="-128"/>
                <a:ea typeface="Arial Unicode MS" pitchFamily="34" charset="-128"/>
                <a:cs typeface="Arial Unicode MS" pitchFamily="34" charset="-128"/>
              </a:rPr>
              <a:t> ( أنزيمات تحليل أل أحماض النووية) وأنزيمات الفسفرة  والاسترة ويبدو ان وظيفتها في الخلية هو تخزين وانتقال الليبيدات </a:t>
            </a:r>
            <a:endParaRPr lang="en-US" sz="20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9" name="Rectangle 5"/>
          <p:cNvSpPr>
            <a:spLocks noChangeArrowheads="1"/>
          </p:cNvSpPr>
          <p:nvPr/>
        </p:nvSpPr>
        <p:spPr bwMode="auto">
          <a:xfrm>
            <a:off x="381000" y="457200"/>
            <a:ext cx="8305800" cy="5908675"/>
          </a:xfrm>
          <a:prstGeom prst="rect">
            <a:avLst/>
          </a:prstGeom>
          <a:noFill/>
          <a:ln w="9525">
            <a:noFill/>
            <a:miter lim="800000"/>
            <a:headEnd/>
            <a:tailEnd/>
          </a:ln>
          <a:effectLst/>
        </p:spPr>
        <p:txBody>
          <a:bodyPr>
            <a:spAutoFit/>
          </a:bodyPr>
          <a:lstStyle/>
          <a:p>
            <a:pPr marL="236538" indent="-236538">
              <a:defRPr/>
            </a:pPr>
            <a:endParaRPr lang="ar-SA" sz="2400" b="1" dirty="0">
              <a:latin typeface="Times New Roman" pitchFamily="18" charset="0"/>
              <a:cs typeface="Times New Roman" pitchFamily="18" charset="0"/>
            </a:endParaRPr>
          </a:p>
          <a:p>
            <a:pPr marL="236538" indent="-236538" rtl="0">
              <a:defRPr/>
            </a:pPr>
            <a:r>
              <a:rPr lang="en-GB" sz="2400" b="1" u="sng" dirty="0">
                <a:latin typeface="Times New Roman" pitchFamily="18" charset="0"/>
                <a:cs typeface="Times New Roman" pitchFamily="18" charset="0"/>
              </a:rPr>
              <a:t>Steroids </a:t>
            </a:r>
            <a:r>
              <a:rPr lang="ar-SA" sz="2000" b="1" u="sng" dirty="0">
                <a:latin typeface="Arial Unicode MS" pitchFamily="34" charset="-128"/>
                <a:ea typeface="Arial Unicode MS" pitchFamily="34" charset="-128"/>
                <a:cs typeface="Arial Unicode MS" pitchFamily="34" charset="-128"/>
              </a:rPr>
              <a:t>- الاستريودات</a:t>
            </a:r>
            <a:r>
              <a:rPr lang="en-GB" sz="2000" b="1" u="sng" dirty="0">
                <a:latin typeface="Arial Unicode MS" pitchFamily="34" charset="-128"/>
                <a:ea typeface="Arial Unicode MS" pitchFamily="34" charset="-128"/>
                <a:cs typeface="Arial Unicode MS" pitchFamily="34" charset="-128"/>
              </a:rPr>
              <a:t> </a:t>
            </a:r>
            <a:r>
              <a:rPr lang="ar-EG" sz="2000" b="1" u="sng" dirty="0">
                <a:latin typeface="Arial Unicode MS" pitchFamily="34" charset="-128"/>
                <a:ea typeface="Arial Unicode MS" pitchFamily="34" charset="-128"/>
                <a:cs typeface="Arial Unicode MS" pitchFamily="34" charset="-128"/>
              </a:rPr>
              <a:t>4</a:t>
            </a:r>
            <a:endParaRPr lang="ar-SA" sz="2000" b="1" u="sng" dirty="0">
              <a:latin typeface="Arial Unicode MS" pitchFamily="34" charset="-128"/>
              <a:ea typeface="Arial Unicode MS" pitchFamily="34" charset="-128"/>
              <a:cs typeface="Arial Unicode MS" pitchFamily="34" charset="-128"/>
            </a:endParaRPr>
          </a:p>
          <a:p>
            <a:pPr marL="236538" indent="-236538">
              <a:defRPr/>
            </a:pPr>
            <a:endParaRPr lang="ar-EG" sz="2000" u="sng" dirty="0">
              <a:latin typeface="Arial Unicode MS" pitchFamily="34" charset="-128"/>
              <a:ea typeface="Arial Unicode MS" pitchFamily="34" charset="-128"/>
              <a:cs typeface="Arial Unicode MS" pitchFamily="34" charset="-128"/>
            </a:endParaRPr>
          </a:p>
          <a:p>
            <a:pPr marL="236538" indent="-236538">
              <a:lnSpc>
                <a:spcPct val="150000"/>
              </a:lnSpc>
              <a:buFontTx/>
              <a:buChar char="•"/>
              <a:defRPr/>
            </a:pPr>
            <a:r>
              <a:rPr lang="ar-SA" sz="2000" dirty="0">
                <a:latin typeface="Arial Unicode MS" pitchFamily="34" charset="-128"/>
                <a:ea typeface="Arial Unicode MS" pitchFamily="34" charset="-128"/>
                <a:cs typeface="Arial Unicode MS" pitchFamily="34" charset="-128"/>
              </a:rPr>
              <a:t>طائفة مهمة من الدهون لها خواص فسيولوجية ويحدد هذه الخواص طبيعة المجموعات</a:t>
            </a:r>
            <a:r>
              <a:rPr lang="ar-EG"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الكيميائية المتصلة بها, بعضها هرمونات مثل الاستروجين والبروجسترون توثر على النشاطا+ت الخلوية وتعبير الجينات. وبعضها فيتامينات</a:t>
            </a:r>
            <a:r>
              <a:rPr lang="ar-EG" sz="2000" dirty="0">
                <a:latin typeface="Arial Unicode MS" pitchFamily="34" charset="-128"/>
                <a:ea typeface="Arial Unicode MS" pitchFamily="34" charset="-128"/>
                <a:cs typeface="Arial Unicode MS" pitchFamily="34" charset="-128"/>
              </a:rPr>
              <a:t> مثل</a:t>
            </a:r>
            <a:r>
              <a:rPr lang="ar-SA" sz="2000" dirty="0">
                <a:latin typeface="Arial Unicode MS" pitchFamily="34" charset="-128"/>
                <a:ea typeface="Arial Unicode MS" pitchFamily="34" charset="-128"/>
                <a:cs typeface="Arial Unicode MS" pitchFamily="34" charset="-128"/>
              </a:rPr>
              <a:t> </a:t>
            </a:r>
            <a:r>
              <a:rPr lang="en-GB" sz="2000" dirty="0">
                <a:latin typeface="Arial Unicode MS" pitchFamily="34" charset="-128"/>
                <a:ea typeface="Arial Unicode MS" pitchFamily="34" charset="-128"/>
                <a:cs typeface="Arial Unicode MS" pitchFamily="34" charset="-128"/>
              </a:rPr>
              <a:t>. Vitamin D2 </a:t>
            </a:r>
            <a:endParaRPr lang="ar-EG" sz="2000" dirty="0">
              <a:latin typeface="Arial Unicode MS" pitchFamily="34" charset="-128"/>
              <a:ea typeface="Arial Unicode MS" pitchFamily="34" charset="-128"/>
              <a:cs typeface="Arial Unicode MS" pitchFamily="34" charset="-128"/>
            </a:endParaRPr>
          </a:p>
          <a:p>
            <a:pPr marL="236538" indent="-236538">
              <a:defRPr/>
            </a:pPr>
            <a:endParaRPr lang="fr-FR" sz="2000" dirty="0">
              <a:latin typeface="Arial Unicode MS" pitchFamily="34" charset="-128"/>
              <a:ea typeface="Arial Unicode MS" pitchFamily="34" charset="-128"/>
              <a:cs typeface="Arial Unicode MS" pitchFamily="34" charset="-128"/>
            </a:endParaRPr>
          </a:p>
          <a:p>
            <a:pPr marL="236538" indent="-236538">
              <a:buFontTx/>
              <a:buChar char="•"/>
              <a:defRPr/>
            </a:pPr>
            <a:r>
              <a:rPr lang="ar-EG"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وهى مركبات دهنية حلقية معقدة </a:t>
            </a:r>
            <a:r>
              <a:rPr lang="fr-FR"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تتكون من </a:t>
            </a:r>
            <a:r>
              <a:rPr lang="ar-EG"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أربعة حلقات</a:t>
            </a:r>
            <a:r>
              <a:rPr lang="en-US"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(four-ring system) </a:t>
            </a:r>
            <a:endParaRPr lang="fr-FR"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endParaRPr>
          </a:p>
          <a:p>
            <a:pPr marL="236538" indent="-236538">
              <a:buFontTx/>
              <a:buChar char="•"/>
              <a:defRPr/>
            </a:pP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جميعها مشتقة من الـ</a:t>
            </a:r>
            <a:endParaRPr lang="fr-FR"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endParaRPr>
          </a:p>
          <a:p>
            <a:pPr marL="236538" indent="-236538">
              <a:defRPr/>
            </a:pPr>
            <a:r>
              <a:rPr lang="ar-EG" sz="2000" b="1" dirty="0">
                <a:solidFill>
                  <a:srgbClr val="FF0000"/>
                </a:solidFill>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r>
              <a:rPr lang="en-US" sz="2000" dirty="0" err="1">
                <a:effectLst>
                  <a:outerShdw blurRad="38100" dist="38100" dir="2700000" algn="tl">
                    <a:srgbClr val="C0C0C0"/>
                  </a:outerShdw>
                </a:effectLst>
                <a:latin typeface="Arial Unicode MS" pitchFamily="34" charset="-128"/>
                <a:ea typeface="Arial Unicode MS" pitchFamily="34" charset="-128"/>
                <a:cs typeface="Arial Unicode MS" pitchFamily="34" charset="-128"/>
              </a:rPr>
              <a:t>Per</a:t>
            </a:r>
            <a:r>
              <a:rPr lang="en-US" sz="2000" b="1" dirty="0" err="1">
                <a:effectLst>
                  <a:outerShdw blurRad="38100" dist="38100" dir="2700000" algn="tl">
                    <a:srgbClr val="C0C0C0"/>
                  </a:outerShdw>
                </a:effectLst>
                <a:latin typeface="Arial Unicode MS" pitchFamily="34" charset="-128"/>
                <a:ea typeface="Arial Unicode MS" pitchFamily="34" charset="-128"/>
                <a:cs typeface="Arial Unicode MS" pitchFamily="34" charset="-128"/>
              </a:rPr>
              <a:t>hydrocyclopentanophenanthrene</a:t>
            </a:r>
            <a:r>
              <a:rPr lang="ar-EG" sz="2000" dirty="0">
                <a:latin typeface="Arial Unicode MS" pitchFamily="34" charset="-128"/>
                <a:ea typeface="Arial Unicode MS" pitchFamily="34" charset="-128"/>
                <a:cs typeface="Arial Unicode MS" pitchFamily="34" charset="-128"/>
              </a:rPr>
              <a:t> </a:t>
            </a:r>
            <a:endParaRPr lang="ar-EG" sz="2000" b="1" dirty="0">
              <a:solidFill>
                <a:srgbClr val="CC00CC"/>
              </a:solidFill>
              <a:effectLst>
                <a:outerShdw blurRad="38100" dist="38100" dir="2700000" algn="tl">
                  <a:srgbClr val="C0C0C0"/>
                </a:outerShdw>
              </a:effectLst>
              <a:latin typeface="Arial Unicode MS" pitchFamily="34" charset="-128"/>
              <a:ea typeface="Arial Unicode MS" pitchFamily="34" charset="-128"/>
              <a:cs typeface="Arial Unicode MS" pitchFamily="34" charset="-128"/>
            </a:endParaRPr>
          </a:p>
          <a:p>
            <a:pPr marL="236538" indent="-236538">
              <a:defRPr/>
            </a:pPr>
            <a:endParaRPr lang="ar-EG" sz="2000" dirty="0">
              <a:latin typeface="Arial Unicode MS" pitchFamily="34" charset="-128"/>
              <a:ea typeface="Arial Unicode MS" pitchFamily="34" charset="-128"/>
              <a:cs typeface="Arial Unicode MS" pitchFamily="34" charset="-128"/>
            </a:endParaRPr>
          </a:p>
          <a:p>
            <a:pPr marL="236538" indent="-236538">
              <a:lnSpc>
                <a:spcPct val="150000"/>
              </a:lnSpc>
              <a:buFontTx/>
              <a:buChar char="•"/>
              <a:defRPr/>
            </a:pPr>
            <a:r>
              <a:rPr lang="ar-SA" sz="2000" dirty="0">
                <a:latin typeface="Arial Unicode MS" pitchFamily="34" charset="-128"/>
                <a:ea typeface="Arial Unicode MS" pitchFamily="34" charset="-128"/>
                <a:cs typeface="Arial Unicode MS" pitchFamily="34" charset="-128"/>
              </a:rPr>
              <a:t>كما أنها توثر على بعض الإنزيمات وقد ت</a:t>
            </a:r>
            <a:r>
              <a:rPr lang="ar-EG" sz="2000" dirty="0">
                <a:latin typeface="Arial Unicode MS" pitchFamily="34" charset="-128"/>
                <a:ea typeface="Arial Unicode MS" pitchFamily="34" charset="-128"/>
                <a:cs typeface="Arial Unicode MS" pitchFamily="34" charset="-128"/>
              </a:rPr>
              <a:t>د</a:t>
            </a:r>
            <a:r>
              <a:rPr lang="ar-SA" sz="2000" dirty="0">
                <a:latin typeface="Arial Unicode MS" pitchFamily="34" charset="-128"/>
                <a:ea typeface="Arial Unicode MS" pitchFamily="34" charset="-128"/>
                <a:cs typeface="Arial Unicode MS" pitchFamily="34" charset="-128"/>
              </a:rPr>
              <a:t>خل في تكوين الأغشية البلازمية وتوثر على نفاذيتها ونقلها للمواد مثل الكوليسترول الذي يترسب في بعض الحالات المرضية على جدار الأوعية الدموية ويسبب تصلب الشرايين مما يودي إلى ارتفاع ضغط الدم.</a:t>
            </a:r>
          </a:p>
          <a:p>
            <a:pPr marL="236538" indent="-236538" rtl="0">
              <a:spcBef>
                <a:spcPct val="50000"/>
              </a:spcBef>
              <a:buFontTx/>
              <a:buChar char="•"/>
              <a:defRPr/>
            </a:pPr>
            <a:endParaRPr lang="en-GB" sz="20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8178" name="Rectangle 1"/>
          <p:cNvSpPr>
            <a:spLocks noChangeArrowheads="1"/>
          </p:cNvSpPr>
          <p:nvPr/>
        </p:nvSpPr>
        <p:spPr bwMode="auto">
          <a:xfrm>
            <a:off x="2514600" y="533400"/>
            <a:ext cx="44196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3200" b="1" u="sng">
                <a:latin typeface="Arial Unicode MS" pitchFamily="34" charset="-128"/>
                <a:ea typeface="Arial Unicode MS" pitchFamily="34" charset="-128"/>
                <a:cs typeface="Arial Unicode MS" pitchFamily="34" charset="-128"/>
              </a:rPr>
              <a:t>النواة</a:t>
            </a:r>
            <a:r>
              <a:rPr lang="en-US" sz="3200" b="1" u="sng">
                <a:latin typeface="Arial Unicode MS" pitchFamily="34" charset="-128"/>
                <a:ea typeface="Arial Unicode MS" pitchFamily="34" charset="-128"/>
                <a:cs typeface="Arial Unicode MS" pitchFamily="34" charset="-128"/>
              </a:rPr>
              <a:t>     </a:t>
            </a:r>
            <a:r>
              <a:rPr lang="ar-SA" sz="3200" b="1" u="sng">
                <a:latin typeface="Arial Unicode MS" pitchFamily="34" charset="-128"/>
                <a:ea typeface="Arial Unicode MS" pitchFamily="34" charset="-128"/>
                <a:cs typeface="Arial Unicode MS" pitchFamily="34" charset="-128"/>
              </a:rPr>
              <a:t> </a:t>
            </a:r>
            <a:r>
              <a:rPr lang="en-US" sz="3200" b="1" u="sng">
                <a:latin typeface="Arial Unicode MS" pitchFamily="34" charset="-128"/>
                <a:ea typeface="Arial Unicode MS" pitchFamily="34" charset="-128"/>
                <a:cs typeface="Arial Unicode MS" pitchFamily="34" charset="-128"/>
              </a:rPr>
              <a:t>Nucleus</a:t>
            </a:r>
          </a:p>
        </p:txBody>
      </p:sp>
      <p:sp>
        <p:nvSpPr>
          <p:cNvPr id="178179" name="Rectangle 2"/>
          <p:cNvSpPr>
            <a:spLocks noChangeArrowheads="1"/>
          </p:cNvSpPr>
          <p:nvPr/>
        </p:nvSpPr>
        <p:spPr bwMode="auto">
          <a:xfrm>
            <a:off x="685800" y="1219200"/>
            <a:ext cx="81534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تم وصف النواة لاول مرة من قبل العالم روبرت براون </a:t>
            </a:r>
            <a:r>
              <a:rPr lang="en-US" sz="2000">
                <a:latin typeface="Arial Unicode MS" pitchFamily="34" charset="-128"/>
                <a:ea typeface="Arial Unicode MS" pitchFamily="34" charset="-128"/>
                <a:cs typeface="Arial Unicode MS" pitchFamily="34" charset="-128"/>
              </a:rPr>
              <a:t>Robert Brown</a:t>
            </a:r>
            <a:r>
              <a:rPr lang="ar-SA" sz="2000">
                <a:latin typeface="Arial Unicode MS" pitchFamily="34" charset="-128"/>
                <a:ea typeface="Arial Unicode MS" pitchFamily="34" charset="-128"/>
                <a:cs typeface="Arial Unicode MS" pitchFamily="34" charset="-128"/>
              </a:rPr>
              <a:t> سنة 1835على انها تركيب ثابت لكل من الخلايا النباتية </a:t>
            </a:r>
            <a:r>
              <a:rPr lang="en-US" sz="2000">
                <a:latin typeface="Arial Unicode MS" pitchFamily="34" charset="-128"/>
                <a:ea typeface="Arial Unicode MS" pitchFamily="34" charset="-128"/>
                <a:cs typeface="Arial Unicode MS" pitchFamily="34" charset="-128"/>
              </a:rPr>
              <a:t>plant cells</a:t>
            </a:r>
            <a:r>
              <a:rPr lang="ar-SA" sz="2000">
                <a:latin typeface="Arial Unicode MS" pitchFamily="34" charset="-128"/>
                <a:ea typeface="Arial Unicode MS" pitchFamily="34" charset="-128"/>
                <a:cs typeface="Arial Unicode MS" pitchFamily="34" charset="-128"/>
              </a:rPr>
              <a:t> و الخلايا الحيوانية </a:t>
            </a:r>
            <a:r>
              <a:rPr lang="en-US" sz="2000">
                <a:latin typeface="Arial Unicode MS" pitchFamily="34" charset="-128"/>
                <a:ea typeface="Arial Unicode MS" pitchFamily="34" charset="-128"/>
                <a:cs typeface="Arial Unicode MS" pitchFamily="34" charset="-128"/>
              </a:rPr>
              <a:t>animal cells</a:t>
            </a:r>
            <a:r>
              <a:rPr lang="ar-SA" sz="2000">
                <a:latin typeface="Arial Unicode MS" pitchFamily="34" charset="-128"/>
                <a:ea typeface="Arial Unicode MS" pitchFamily="34" charset="-128"/>
                <a:cs typeface="Arial Unicode MS" pitchFamily="34" charset="-128"/>
              </a:rPr>
              <a:t> حيث تمثل الوحدة الرئيسية و الاساسية للتركيب و البناء و الوظيفة في الكائن الحي .</a:t>
            </a:r>
            <a:endParaRPr lang="en-US" sz="2000">
              <a:latin typeface="Arial Unicode MS" pitchFamily="34" charset="-128"/>
              <a:ea typeface="Arial Unicode MS" pitchFamily="34" charset="-128"/>
              <a:cs typeface="Arial Unicode MS" pitchFamily="34" charset="-128"/>
            </a:endParaRPr>
          </a:p>
        </p:txBody>
      </p:sp>
      <p:sp>
        <p:nvSpPr>
          <p:cNvPr id="178180" name="Rectangle 3"/>
          <p:cNvSpPr>
            <a:spLocks noChangeArrowheads="1"/>
          </p:cNvSpPr>
          <p:nvPr/>
        </p:nvSpPr>
        <p:spPr bwMode="auto">
          <a:xfrm>
            <a:off x="457200" y="3071813"/>
            <a:ext cx="84582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تحتوي جميع الخلايا الحقيقية النواة على نواة واحدة او اكثر في بعض مراحل حياتها ومثال على هذه الخلايا التي تحتوي على نواة في مرحلة معينة من حياتها فقط هو كريات الدم الحمراء التي تفقد نواتها عند النضج كما تفقد خلايا اللحاء </a:t>
            </a:r>
            <a:r>
              <a:rPr lang="en-US" sz="2000">
                <a:latin typeface="Arial Unicode MS" pitchFamily="34" charset="-128"/>
                <a:ea typeface="Arial Unicode MS" pitchFamily="34" charset="-128"/>
                <a:cs typeface="Arial Unicode MS" pitchFamily="34" charset="-128"/>
              </a:rPr>
              <a:t>Phloem</a:t>
            </a:r>
            <a:r>
              <a:rPr lang="ar-SA" sz="2000">
                <a:latin typeface="Arial Unicode MS" pitchFamily="34" charset="-128"/>
                <a:ea typeface="Arial Unicode MS" pitchFamily="34" charset="-128"/>
                <a:cs typeface="Arial Unicode MS" pitchFamily="34" charset="-128"/>
              </a:rPr>
              <a:t> في النبات والتي تقوم بنقل الغذاء في النبات نواتها عند النضج </a:t>
            </a:r>
            <a:r>
              <a:rPr lang="en-US" sz="2000">
                <a:latin typeface="Arial Unicode MS" pitchFamily="34" charset="-128"/>
                <a:ea typeface="Arial Unicode MS" pitchFamily="34" charset="-128"/>
                <a:cs typeface="Arial Unicode MS" pitchFamily="34" charset="-128"/>
              </a:rPr>
              <a:t>Maturity</a:t>
            </a:r>
            <a:r>
              <a:rPr lang="ar-SA" sz="2000">
                <a:latin typeface="Arial Unicode MS" pitchFamily="34" charset="-128"/>
                <a:ea typeface="Arial Unicode MS" pitchFamily="34" charset="-128"/>
                <a:cs typeface="Arial Unicode MS" pitchFamily="34" charset="-128"/>
              </a:rPr>
              <a:t>. ان فقدان الخلية نواتها قد يعني في معظم الاحوال موت الخلية و قد اجريت تجربة قام بها علماء الاحياء حيث انتزعت من الخلية نواتها بواسطة الجراحة الدقيقة فوجد ان هذه الخلية تموت بعد فترة محدودة و لكن اذا زرعت فيها نواة مرة اخرى عادت الخلية الى نشاطها و عندما تحتوي الخلية على نواة واحدة فانها تسمى وحيدة النواة </a:t>
            </a:r>
            <a:r>
              <a:rPr lang="en-US" sz="2000">
                <a:latin typeface="Arial Unicode MS" pitchFamily="34" charset="-128"/>
                <a:ea typeface="Arial Unicode MS" pitchFamily="34" charset="-128"/>
                <a:cs typeface="Arial Unicode MS" pitchFamily="34" charset="-128"/>
              </a:rPr>
              <a:t>uninucleate</a:t>
            </a: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202" name="Rectangle 1"/>
          <p:cNvSpPr>
            <a:spLocks noChangeArrowheads="1"/>
          </p:cNvSpPr>
          <p:nvPr/>
        </p:nvSpPr>
        <p:spPr bwMode="auto">
          <a:xfrm>
            <a:off x="609600" y="457200"/>
            <a:ext cx="8153400"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واذا كان عدد النوى اكثر فانها تسمى متعددة النواة </a:t>
            </a:r>
            <a:r>
              <a:rPr lang="en-US" sz="2000">
                <a:latin typeface="Arial Unicode MS" pitchFamily="34" charset="-128"/>
                <a:ea typeface="Arial Unicode MS" pitchFamily="34" charset="-128"/>
                <a:cs typeface="Arial Unicode MS" pitchFamily="34" charset="-128"/>
              </a:rPr>
              <a:t>Multinucleate</a:t>
            </a:r>
            <a:r>
              <a:rPr lang="ar-SA" sz="2000">
                <a:latin typeface="Arial Unicode MS" pitchFamily="34" charset="-128"/>
                <a:ea typeface="Arial Unicode MS" pitchFamily="34" charset="-128"/>
                <a:cs typeface="Arial Unicode MS" pitchFamily="34" charset="-128"/>
              </a:rPr>
              <a:t> فمثلا المدمج الخلوي</a:t>
            </a:r>
            <a:r>
              <a:rPr lang="en-US" sz="2000">
                <a:latin typeface="Arial Unicode MS" pitchFamily="34" charset="-128"/>
                <a:ea typeface="Arial Unicode MS" pitchFamily="34" charset="-128"/>
                <a:cs typeface="Arial Unicode MS" pitchFamily="34" charset="-128"/>
              </a:rPr>
              <a:t> coenocytic </a:t>
            </a:r>
            <a:r>
              <a:rPr lang="ar-SA" sz="2000">
                <a:latin typeface="Arial Unicode MS" pitchFamily="34" charset="-128"/>
                <a:ea typeface="Arial Unicode MS" pitchFamily="34" charset="-128"/>
                <a:cs typeface="Arial Unicode MS" pitchFamily="34" charset="-128"/>
              </a:rPr>
              <a:t> للألياف العضلية المخططة أو في بعض الفطريات و الطحالب كما تحتوي بعض الخلايا المسببة لتحلل العظام </a:t>
            </a:r>
            <a:r>
              <a:rPr lang="en-US" sz="2000">
                <a:latin typeface="Arial Unicode MS" pitchFamily="34" charset="-128"/>
                <a:ea typeface="Arial Unicode MS" pitchFamily="34" charset="-128"/>
                <a:cs typeface="Arial Unicode MS" pitchFamily="34" charset="-128"/>
              </a:rPr>
              <a:t>osteolysis</a:t>
            </a:r>
            <a:r>
              <a:rPr lang="ar-SA" sz="2000">
                <a:latin typeface="Arial Unicode MS" pitchFamily="34" charset="-128"/>
                <a:ea typeface="Arial Unicode MS" pitchFamily="34" charset="-128"/>
                <a:cs typeface="Arial Unicode MS" pitchFamily="34" charset="-128"/>
              </a:rPr>
              <a:t> على عدة نوى علما بان عدد النوى قد يصل الى المائة</a:t>
            </a:r>
            <a:endParaRPr lang="en-US" sz="2000"/>
          </a:p>
        </p:txBody>
      </p:sp>
      <p:sp>
        <p:nvSpPr>
          <p:cNvPr id="179203" name="Rectangle 2"/>
          <p:cNvSpPr>
            <a:spLocks noChangeArrowheads="1"/>
          </p:cNvSpPr>
          <p:nvPr/>
        </p:nvSpPr>
        <p:spPr bwMode="auto">
          <a:xfrm>
            <a:off x="3408363" y="2514600"/>
            <a:ext cx="5502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000" b="1" u="sng">
                <a:solidFill>
                  <a:srgbClr val="C00000"/>
                </a:solidFill>
                <a:latin typeface="Arial Unicode MS" pitchFamily="34" charset="-128"/>
                <a:ea typeface="Arial Unicode MS" pitchFamily="34" charset="-128"/>
                <a:cs typeface="Arial Unicode MS" pitchFamily="34" charset="-128"/>
              </a:rPr>
              <a:t>المظاهر العامة للنواة </a:t>
            </a:r>
            <a:r>
              <a:rPr lang="en-US" sz="2000" b="1" u="sng">
                <a:solidFill>
                  <a:srgbClr val="C00000"/>
                </a:solidFill>
                <a:latin typeface="Arial Unicode MS" pitchFamily="34" charset="-128"/>
                <a:ea typeface="Arial Unicode MS" pitchFamily="34" charset="-128"/>
                <a:cs typeface="Arial Unicode MS" pitchFamily="34" charset="-128"/>
              </a:rPr>
              <a:t>General features of Nucleus</a:t>
            </a:r>
          </a:p>
        </p:txBody>
      </p:sp>
      <p:sp>
        <p:nvSpPr>
          <p:cNvPr id="179204" name="Rectangle 3"/>
          <p:cNvSpPr>
            <a:spLocks noChangeArrowheads="1"/>
          </p:cNvSpPr>
          <p:nvPr/>
        </p:nvSpPr>
        <p:spPr bwMode="auto">
          <a:xfrm>
            <a:off x="381000" y="3048000"/>
            <a:ext cx="84582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يختلف شكل وحجم وموقع الانوية باختلاف الخلايا وباختلاف النوع </a:t>
            </a:r>
            <a:r>
              <a:rPr lang="en-US" sz="2000">
                <a:latin typeface="Arial Unicode MS" pitchFamily="34" charset="-128"/>
                <a:ea typeface="Arial Unicode MS" pitchFamily="34" charset="-128"/>
                <a:cs typeface="Arial Unicode MS" pitchFamily="34" charset="-128"/>
              </a:rPr>
              <a:t>species</a:t>
            </a:r>
            <a:r>
              <a:rPr lang="ar-SA" sz="2000">
                <a:latin typeface="Arial Unicode MS" pitchFamily="34" charset="-128"/>
                <a:ea typeface="Arial Unicode MS" pitchFamily="34" charset="-128"/>
                <a:cs typeface="Arial Unicode MS" pitchFamily="34" charset="-128"/>
              </a:rPr>
              <a:t> وفي بعض الحالات يعتمد شكل النواة على شكل الخلية التي تحملها ففي الخلايا الدائرية او المكعبة او المتعددة الاضلاع يكون شكل النواة دائري عموما و تميل النواة لأن تأخذ شكلاً بيضوياً او متطاولاً في الخلايا الاسطوانية او المعينية أو المغزلية كما يمكن ان نلاحظ انوية غير منتظمة الشكل فمثلا بعض خلايا الدم البيض </a:t>
            </a:r>
            <a:r>
              <a:rPr lang="en-US" sz="2000">
                <a:latin typeface="Arial Unicode MS" pitchFamily="34" charset="-128"/>
                <a:ea typeface="Arial Unicode MS" pitchFamily="34" charset="-128"/>
                <a:cs typeface="Arial Unicode MS" pitchFamily="34" charset="-128"/>
              </a:rPr>
              <a:t>leucocytes</a:t>
            </a:r>
            <a:r>
              <a:rPr lang="ar-SA" sz="2000">
                <a:latin typeface="Arial Unicode MS" pitchFamily="34" charset="-128"/>
                <a:ea typeface="Arial Unicode MS" pitchFamily="34" charset="-128"/>
                <a:cs typeface="Arial Unicode MS" pitchFamily="34" charset="-128"/>
              </a:rPr>
              <a:t> يكون شكل النواة مشابها لحدوة الحصان او تكون متعددة الفصوص و تكون النواة متفرعة في الخلايا الغدية للعديد من الحشرات بينما تكون انوية الحيوانات المنوية بيضوية او كمثرية او رمحية الشكل</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0226" name="Rectangle 1"/>
          <p:cNvSpPr>
            <a:spLocks noChangeArrowheads="1"/>
          </p:cNvSpPr>
          <p:nvPr/>
        </p:nvSpPr>
        <p:spPr bwMode="auto">
          <a:xfrm>
            <a:off x="381000" y="152400"/>
            <a:ext cx="8610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ويختلف حجم الانوية ايضا باختلاف الخلايا وباختلاف النوع </a:t>
            </a:r>
            <a:r>
              <a:rPr lang="en-US" sz="2000">
                <a:solidFill>
                  <a:srgbClr val="000000"/>
                </a:solidFill>
                <a:latin typeface="Arial Unicode MS" pitchFamily="34" charset="-128"/>
                <a:ea typeface="Arial Unicode MS" pitchFamily="34" charset="-128"/>
                <a:cs typeface="Arial Unicode MS" pitchFamily="34" charset="-128"/>
              </a:rPr>
              <a:t>species</a:t>
            </a:r>
            <a:r>
              <a:rPr lang="ar-SA" sz="2000">
                <a:solidFill>
                  <a:srgbClr val="000000"/>
                </a:solidFill>
                <a:latin typeface="Arial Unicode MS" pitchFamily="34" charset="-128"/>
                <a:ea typeface="Arial Unicode MS" pitchFamily="34" charset="-128"/>
                <a:cs typeface="Arial Unicode MS" pitchFamily="34" charset="-128"/>
              </a:rPr>
              <a:t> و تميل النواة الى الاحتفاظ بنسبة ثابتة بين حجمها و حجم السايتوبلازم الذي يحتويها و يعبر عن ذلك بمعامل البلازما النووية </a:t>
            </a:r>
            <a:r>
              <a:rPr lang="en-US" sz="2000">
                <a:solidFill>
                  <a:srgbClr val="000000"/>
                </a:solidFill>
                <a:latin typeface="Arial Unicode MS" pitchFamily="34" charset="-128"/>
                <a:ea typeface="Arial Unicode MS" pitchFamily="34" charset="-128"/>
                <a:cs typeface="Arial Unicode MS" pitchFamily="34" charset="-128"/>
              </a:rPr>
              <a:t>Nucleoplasmic index</a:t>
            </a:r>
            <a:r>
              <a:rPr lang="ar-SA" sz="2000">
                <a:solidFill>
                  <a:srgbClr val="000000"/>
                </a:solidFill>
                <a:latin typeface="Arial Unicode MS" pitchFamily="34" charset="-128"/>
                <a:ea typeface="Arial Unicode MS" pitchFamily="34" charset="-128"/>
                <a:cs typeface="Arial Unicode MS" pitchFamily="34" charset="-128"/>
              </a:rPr>
              <a:t> و للاختصار يشار اليه </a:t>
            </a:r>
            <a:r>
              <a:rPr lang="en-US" sz="2000">
                <a:solidFill>
                  <a:srgbClr val="000000"/>
                </a:solidFill>
                <a:latin typeface="Arial Unicode MS" pitchFamily="34" charset="-128"/>
                <a:ea typeface="Arial Unicode MS" pitchFamily="34" charset="-128"/>
                <a:cs typeface="Arial Unicode MS" pitchFamily="34" charset="-128"/>
              </a:rPr>
              <a:t>NP</a:t>
            </a:r>
            <a:r>
              <a:rPr lang="ar-SA" sz="2000">
                <a:solidFill>
                  <a:srgbClr val="000000"/>
                </a:solidFill>
                <a:latin typeface="Arial Unicode MS" pitchFamily="34" charset="-128"/>
                <a:ea typeface="Arial Unicode MS" pitchFamily="34" charset="-128"/>
                <a:cs typeface="Arial Unicode MS" pitchFamily="34" charset="-128"/>
              </a:rPr>
              <a:t> و المعبر عنه بالمعادلة التالية " هنالك شواذ كثيرة لهذه القاعدة "</a:t>
            </a:r>
            <a:endParaRPr lang="ar-SA" sz="2000">
              <a:latin typeface="Arial Unicode MS" pitchFamily="34" charset="-128"/>
              <a:ea typeface="Arial Unicode MS" pitchFamily="34" charset="-128"/>
              <a:cs typeface="Arial Unicode MS" pitchFamily="34" charset="-128"/>
            </a:endParaRPr>
          </a:p>
        </p:txBody>
      </p:sp>
      <p:sp>
        <p:nvSpPr>
          <p:cNvPr id="180227" name="Rectangle 3"/>
          <p:cNvSpPr>
            <a:spLocks noChangeArrowheads="1"/>
          </p:cNvSpPr>
          <p:nvPr/>
        </p:nvSpPr>
        <p:spPr bwMode="auto">
          <a:xfrm>
            <a:off x="1447800" y="2690813"/>
            <a:ext cx="59436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b="1">
                <a:latin typeface="Arial Unicode MS" pitchFamily="34" charset="-128"/>
                <a:ea typeface="Arial Unicode MS" pitchFamily="34" charset="-128"/>
                <a:cs typeface="Arial Unicode MS" pitchFamily="34" charset="-128"/>
              </a:rPr>
              <a:t>                        حجم النواة (</a:t>
            </a:r>
            <a:r>
              <a:rPr lang="en-US" sz="2000" b="1">
                <a:latin typeface="Arial Unicode MS" pitchFamily="34" charset="-128"/>
                <a:ea typeface="Arial Unicode MS" pitchFamily="34" charset="-128"/>
                <a:cs typeface="Arial Unicode MS" pitchFamily="34" charset="-128"/>
              </a:rPr>
              <a:t>Nv</a:t>
            </a:r>
            <a:r>
              <a:rPr lang="ar-SA" sz="2000" b="1">
                <a:latin typeface="Arial Unicode MS" pitchFamily="34" charset="-128"/>
                <a:ea typeface="Arial Unicode MS" pitchFamily="34" charset="-128"/>
                <a:cs typeface="Arial Unicode MS" pitchFamily="34" charset="-128"/>
              </a:rPr>
              <a:t>)</a:t>
            </a:r>
            <a:br>
              <a:rPr lang="ar-SA" sz="2000" b="1">
                <a:latin typeface="Arial Unicode MS" pitchFamily="34" charset="-128"/>
                <a:ea typeface="Arial Unicode MS" pitchFamily="34" charset="-128"/>
                <a:cs typeface="Arial Unicode MS" pitchFamily="34" charset="-128"/>
              </a:rPr>
            </a:br>
            <a:r>
              <a:rPr lang="ar-SA" sz="2000" b="1">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Np</a:t>
            </a:r>
            <a:r>
              <a:rPr lang="ar-SA" sz="2000" b="1">
                <a:latin typeface="Arial Unicode MS" pitchFamily="34" charset="-128"/>
                <a:ea typeface="Arial Unicode MS" pitchFamily="34" charset="-128"/>
                <a:cs typeface="Arial Unicode MS" pitchFamily="34" charset="-128"/>
              </a:rPr>
              <a:t> =    _______________________     </a:t>
            </a:r>
            <a:br>
              <a:rPr lang="ar-SA" sz="2000" b="1">
                <a:latin typeface="Arial Unicode MS" pitchFamily="34" charset="-128"/>
                <a:ea typeface="Arial Unicode MS" pitchFamily="34" charset="-128"/>
                <a:cs typeface="Arial Unicode MS" pitchFamily="34" charset="-128"/>
              </a:rPr>
            </a:br>
            <a:r>
              <a:rPr lang="ar-SA" sz="2000" b="1">
                <a:latin typeface="Arial Unicode MS" pitchFamily="34" charset="-128"/>
                <a:ea typeface="Arial Unicode MS" pitchFamily="34" charset="-128"/>
                <a:cs typeface="Arial Unicode MS" pitchFamily="34" charset="-128"/>
              </a:rPr>
              <a:t>            حجم السايتوبلازم (</a:t>
            </a:r>
            <a:r>
              <a:rPr lang="en-US" sz="2000" b="1">
                <a:latin typeface="Arial Unicode MS" pitchFamily="34" charset="-128"/>
                <a:ea typeface="Arial Unicode MS" pitchFamily="34" charset="-128"/>
                <a:cs typeface="Arial Unicode MS" pitchFamily="34" charset="-128"/>
              </a:rPr>
              <a:t>Cv</a:t>
            </a:r>
            <a:r>
              <a:rPr lang="ar-SA" sz="2000" b="1">
                <a:latin typeface="Arial Unicode MS" pitchFamily="34" charset="-128"/>
                <a:ea typeface="Arial Unicode MS" pitchFamily="34" charset="-128"/>
                <a:cs typeface="Arial Unicode MS" pitchFamily="34" charset="-128"/>
              </a:rPr>
              <a:t>)– حجم النواة (</a:t>
            </a:r>
            <a:r>
              <a:rPr lang="en-US" sz="2000" b="1">
                <a:latin typeface="Arial Unicode MS" pitchFamily="34" charset="-128"/>
                <a:ea typeface="Arial Unicode MS" pitchFamily="34" charset="-128"/>
                <a:cs typeface="Arial Unicode MS" pitchFamily="34" charset="-128"/>
              </a:rPr>
              <a:t>Nv</a:t>
            </a:r>
            <a:r>
              <a:rPr lang="ar-SA" sz="2000" b="1">
                <a:latin typeface="Arial Unicode MS" pitchFamily="34" charset="-128"/>
                <a:ea typeface="Arial Unicode MS" pitchFamily="34" charset="-128"/>
                <a:cs typeface="Arial Unicode MS" pitchFamily="34" charset="-128"/>
              </a:rPr>
              <a:t>)   </a:t>
            </a:r>
            <a:endParaRPr lang="en-US" sz="2000" b="1">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1"/>
          <p:cNvSpPr>
            <a:spLocks noChangeArrowheads="1"/>
          </p:cNvSpPr>
          <p:nvPr/>
        </p:nvSpPr>
        <p:spPr bwMode="auto">
          <a:xfrm>
            <a:off x="228600" y="381000"/>
            <a:ext cx="85344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الانوية تحتل عادة موقعاً مركزياً في الخلايا الجنينية والمرستيمية وكذلك الخلايا التي تمتلك فجوات قليلة او صغيرة حيث يعمل تكون الفجوات الكبيرة في الخلية على تحريك النواة من موقعها في الخلية بالاضافة الى ان الانسياب السايتوبلازمي </a:t>
            </a:r>
            <a:r>
              <a:rPr lang="en-US" sz="2000">
                <a:latin typeface="Arial Unicode MS" pitchFamily="34" charset="-128"/>
                <a:ea typeface="Arial Unicode MS" pitchFamily="34" charset="-128"/>
                <a:cs typeface="Arial Unicode MS" pitchFamily="34" charset="-128"/>
              </a:rPr>
              <a:t>cytoplasmic streaming</a:t>
            </a:r>
            <a:r>
              <a:rPr lang="ar-SA" sz="2000">
                <a:latin typeface="Arial Unicode MS" pitchFamily="34" charset="-128"/>
                <a:ea typeface="Arial Unicode MS" pitchFamily="34" charset="-128"/>
                <a:cs typeface="Arial Unicode MS" pitchFamily="34" charset="-128"/>
              </a:rPr>
              <a:t> يعمل على تغيير موقع النواة والعضيات الاخرى وان افضل مثال لحركة الانوية يتمثل باتحاد انوية الامشاج اثناء عملية الاخصاب للبيضة والخلايا المركزية للكيس الجنيني.</a:t>
            </a:r>
            <a:endParaRPr lang="en-US" sz="2000">
              <a:latin typeface="Arial Unicode MS" pitchFamily="34" charset="-128"/>
              <a:ea typeface="Arial Unicode MS" pitchFamily="34" charset="-128"/>
              <a:cs typeface="Arial Unicode MS" pitchFamily="34" charset="-128"/>
            </a:endParaRPr>
          </a:p>
        </p:txBody>
      </p:sp>
      <p:sp>
        <p:nvSpPr>
          <p:cNvPr id="181251" name="Rectangle 2"/>
          <p:cNvSpPr>
            <a:spLocks noChangeArrowheads="1"/>
          </p:cNvSpPr>
          <p:nvPr/>
        </p:nvSpPr>
        <p:spPr bwMode="auto">
          <a:xfrm>
            <a:off x="685800" y="3048000"/>
            <a:ext cx="8153400" cy="4560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ان معظم انواع الخلايا تحتوي عادةً على نواة واحدة ويشذ عن هذه الحالة انواع اخرى من الخلايا حيث توجد خلايا ثنائية النواة كما هو الحال في بعض انواع خلايا الكبد والخلايا الغضروفية وتوجد خلايا اخرى تحتوي على اكثر من نواتين . فالخلية التي تحتوي على نواة واحدة تسمى بالخلية احادية النواة </a:t>
            </a:r>
            <a:r>
              <a:rPr lang="en-US" sz="2000">
                <a:latin typeface="Arial Unicode MS" pitchFamily="34" charset="-128"/>
                <a:ea typeface="Arial Unicode MS" pitchFamily="34" charset="-128"/>
                <a:cs typeface="Arial Unicode MS" pitchFamily="34" charset="-128"/>
              </a:rPr>
              <a:t>Mononucleate</a:t>
            </a:r>
            <a:r>
              <a:rPr lang="ar-SA" sz="2000">
                <a:latin typeface="Arial Unicode MS" pitchFamily="34" charset="-128"/>
                <a:ea typeface="Arial Unicode MS" pitchFamily="34" charset="-128"/>
                <a:cs typeface="Arial Unicode MS" pitchFamily="34" charset="-128"/>
              </a:rPr>
              <a:t> وتدعى الخلية التي تحتوي على نواتين بالخلية ثنائية النواة </a:t>
            </a:r>
            <a:r>
              <a:rPr lang="en-US" sz="2000">
                <a:latin typeface="Arial Unicode MS" pitchFamily="34" charset="-128"/>
                <a:ea typeface="Arial Unicode MS" pitchFamily="34" charset="-128"/>
                <a:cs typeface="Arial Unicode MS" pitchFamily="34" charset="-128"/>
              </a:rPr>
              <a:t>Binucleate</a:t>
            </a:r>
            <a:r>
              <a:rPr lang="ar-SA" sz="2000">
                <a:latin typeface="Arial Unicode MS" pitchFamily="34" charset="-128"/>
                <a:ea typeface="Arial Unicode MS" pitchFamily="34" charset="-128"/>
                <a:cs typeface="Arial Unicode MS" pitchFamily="34" charset="-128"/>
              </a:rPr>
              <a:t> اما الخلية التي تحتوي على أكثر من نواتين فتدعى بالخلية متعددة النوى </a:t>
            </a:r>
            <a:r>
              <a:rPr lang="en-US" sz="2000">
                <a:latin typeface="Arial Unicode MS" pitchFamily="34" charset="-128"/>
                <a:ea typeface="Arial Unicode MS" pitchFamily="34" charset="-128"/>
                <a:cs typeface="Arial Unicode MS" pitchFamily="34" charset="-128"/>
              </a:rPr>
              <a:t>Polynucleate</a:t>
            </a:r>
            <a:r>
              <a:rPr lang="ar-SA" sz="2000">
                <a:latin typeface="Arial Unicode MS" pitchFamily="34" charset="-128"/>
                <a:ea typeface="Arial Unicode MS" pitchFamily="34" charset="-128"/>
                <a:cs typeface="Arial Unicode MS" pitchFamily="34" charset="-128"/>
              </a:rPr>
              <a:t>كالخلايا الناقضة للعظم </a:t>
            </a:r>
            <a:r>
              <a:rPr lang="en-US" sz="2000">
                <a:latin typeface="Arial Unicode MS" pitchFamily="34" charset="-128"/>
                <a:ea typeface="Arial Unicode MS" pitchFamily="34" charset="-128"/>
                <a:cs typeface="Arial Unicode MS" pitchFamily="34" charset="-128"/>
              </a:rPr>
              <a:t>Osteoclasts</a:t>
            </a:r>
            <a:r>
              <a:rPr lang="ar-SA" sz="2000">
                <a:latin typeface="Arial Unicode MS" pitchFamily="34" charset="-128"/>
                <a:ea typeface="Arial Unicode MS" pitchFamily="34" charset="-128"/>
                <a:cs typeface="Arial Unicode MS" pitchFamily="34" charset="-128"/>
              </a:rPr>
              <a:t>ويصل عددها في بعض الخلايا 100 نواة في الخلايا المولدة للعظم </a:t>
            </a:r>
            <a:r>
              <a:rPr lang="en-US" sz="2000">
                <a:latin typeface="Arial Unicode MS" pitchFamily="34" charset="-128"/>
                <a:ea typeface="Arial Unicode MS" pitchFamily="34" charset="-128"/>
                <a:cs typeface="Arial Unicode MS" pitchFamily="34" charset="-128"/>
              </a:rPr>
              <a:t>Osteoblasts</a:t>
            </a:r>
            <a:r>
              <a:rPr lang="ar-SA" sz="2000">
                <a:latin typeface="Arial Unicode MS" pitchFamily="34" charset="-128"/>
                <a:ea typeface="Arial Unicode MS" pitchFamily="34" charset="-128"/>
                <a:cs typeface="Arial Unicode MS" pitchFamily="34" charset="-128"/>
              </a:rPr>
              <a:t> وكذلك الحال بالنسبة لليف العضلي المخطط والطحالب. </a:t>
            </a:r>
            <a:br>
              <a:rPr lang="ar-SA" sz="2000">
                <a:latin typeface="Arial Unicode MS" pitchFamily="34" charset="-128"/>
                <a:ea typeface="Arial Unicode MS" pitchFamily="34" charset="-128"/>
                <a:cs typeface="Arial Unicode MS" pitchFamily="34" charset="-128"/>
              </a:rPr>
            </a:br>
            <a:r>
              <a:rPr lang="ar-SA"/>
              <a:t/>
            </a:r>
            <a:br>
              <a:rPr lang="ar-SA"/>
            </a:br>
            <a:endParaRPr lang="en-US"/>
          </a:p>
        </p:txBody>
      </p:sp>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2274" name="Rectangle 1"/>
          <p:cNvSpPr>
            <a:spLocks noChangeArrowheads="1"/>
          </p:cNvSpPr>
          <p:nvPr/>
        </p:nvSpPr>
        <p:spPr bwMode="auto">
          <a:xfrm>
            <a:off x="4143375" y="609600"/>
            <a:ext cx="4719638"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000">
                <a:latin typeface="Arial Unicode MS" pitchFamily="34" charset="-128"/>
                <a:ea typeface="Arial Unicode MS" pitchFamily="34" charset="-128"/>
                <a:cs typeface="Arial Unicode MS" pitchFamily="34" charset="-128"/>
              </a:rPr>
              <a:t>نواة الطور البيني   </a:t>
            </a:r>
            <a:r>
              <a:rPr lang="en-US" sz="2000">
                <a:latin typeface="Arial Unicode MS" pitchFamily="34" charset="-128"/>
                <a:ea typeface="Arial Unicode MS" pitchFamily="34" charset="-128"/>
                <a:cs typeface="Arial Unicode MS" pitchFamily="34" charset="-128"/>
              </a:rPr>
              <a:t>The Interphase Nucleus</a:t>
            </a:r>
          </a:p>
        </p:txBody>
      </p:sp>
      <p:sp>
        <p:nvSpPr>
          <p:cNvPr id="182275" name="Rectangle 2"/>
          <p:cNvSpPr>
            <a:spLocks noChangeArrowheads="1"/>
          </p:cNvSpPr>
          <p:nvPr/>
        </p:nvSpPr>
        <p:spPr bwMode="auto">
          <a:xfrm>
            <a:off x="381000" y="1066800"/>
            <a:ext cx="8458200" cy="6040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يمكن تمييز التراكيب التالية في نواة الطور البيني باستعمال المجهر الضوئي:</a:t>
            </a:r>
            <a:br>
              <a:rPr lang="ar-SA"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1-الغلاف النووي </a:t>
            </a:r>
            <a:r>
              <a:rPr lang="en-US" sz="2000">
                <a:latin typeface="Arial Unicode MS" pitchFamily="34" charset="-128"/>
                <a:ea typeface="Arial Unicode MS" pitchFamily="34" charset="-128"/>
                <a:cs typeface="Arial Unicode MS" pitchFamily="34" charset="-128"/>
              </a:rPr>
              <a:t>Nuclear envelope</a:t>
            </a:r>
            <a:r>
              <a:rPr lang="ar-SA" sz="2000">
                <a:latin typeface="Arial Unicode MS" pitchFamily="34" charset="-128"/>
                <a:ea typeface="Arial Unicode MS" pitchFamily="34" charset="-128"/>
                <a:cs typeface="Arial Unicode MS" pitchFamily="34" charset="-128"/>
              </a:rPr>
              <a:t>: الذي يظهر كحد فاصل بين النواة والسايتوبلازم.</a:t>
            </a:r>
            <a:br>
              <a:rPr lang="ar-SA"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2- البلازما النووية </a:t>
            </a:r>
            <a:r>
              <a:rPr lang="en-US" sz="2000">
                <a:latin typeface="Arial Unicode MS" pitchFamily="34" charset="-128"/>
                <a:ea typeface="Arial Unicode MS" pitchFamily="34" charset="-128"/>
                <a:cs typeface="Arial Unicode MS" pitchFamily="34" charset="-128"/>
              </a:rPr>
              <a:t>Nucleoplasm</a:t>
            </a:r>
            <a:r>
              <a:rPr lang="ar-SA" sz="2000">
                <a:latin typeface="Arial Unicode MS" pitchFamily="34" charset="-128"/>
                <a:ea typeface="Arial Unicode MS" pitchFamily="34" charset="-128"/>
                <a:cs typeface="Arial Unicode MS" pitchFamily="34" charset="-128"/>
              </a:rPr>
              <a:t> (أو الخلط النووي </a:t>
            </a:r>
            <a:r>
              <a:rPr lang="en-US" sz="2000">
                <a:latin typeface="Arial Unicode MS" pitchFamily="34" charset="-128"/>
                <a:ea typeface="Arial Unicode MS" pitchFamily="34" charset="-128"/>
                <a:cs typeface="Arial Unicode MS" pitchFamily="34" charset="-128"/>
              </a:rPr>
              <a:t>Nuclear sap</a:t>
            </a:r>
            <a:r>
              <a:rPr lang="ar-SA" sz="2000">
                <a:latin typeface="Arial Unicode MS" pitchFamily="34" charset="-128"/>
                <a:ea typeface="Arial Unicode MS" pitchFamily="34" charset="-128"/>
                <a:cs typeface="Arial Unicode MS" pitchFamily="34" charset="-128"/>
              </a:rPr>
              <a:t>): الذي يملأ معظم فراغ النواة وتوجد ضمن هذا الجزء مناطق غير كثيفة من الكروماتين </a:t>
            </a:r>
            <a:r>
              <a:rPr lang="en-US" sz="2000">
                <a:latin typeface="Arial Unicode MS" pitchFamily="34" charset="-128"/>
                <a:ea typeface="Arial Unicode MS" pitchFamily="34" charset="-128"/>
                <a:cs typeface="Arial Unicode MS" pitchFamily="34" charset="-128"/>
              </a:rPr>
              <a:t>chromatin</a:t>
            </a:r>
            <a:r>
              <a:rPr lang="ar-SA" sz="2000">
                <a:latin typeface="Arial Unicode MS" pitchFamily="34" charset="-128"/>
                <a:ea typeface="Arial Unicode MS" pitchFamily="34" charset="-128"/>
                <a:cs typeface="Arial Unicode MS" pitchFamily="34" charset="-128"/>
              </a:rPr>
              <a:t> التي تمثل الجزيئات الكبيرة المكونة للكروموسومات بحالتها المنتشرة (غير المكثفة) ان هذه المناطق تقابل ما يطلق عليه بالكروماتين الحقيقي </a:t>
            </a:r>
            <a:r>
              <a:rPr lang="en-US" sz="2000">
                <a:latin typeface="Arial Unicode MS" pitchFamily="34" charset="-128"/>
                <a:ea typeface="Arial Unicode MS" pitchFamily="34" charset="-128"/>
                <a:cs typeface="Arial Unicode MS" pitchFamily="34" charset="-128"/>
              </a:rPr>
              <a:t>Euchromatin</a:t>
            </a:r>
            <a:r>
              <a:rPr lang="ar-SA" sz="2000">
                <a:latin typeface="Arial Unicode MS" pitchFamily="34" charset="-128"/>
                <a:ea typeface="Arial Unicode MS" pitchFamily="34" charset="-128"/>
                <a:cs typeface="Arial Unicode MS" pitchFamily="34" charset="-128"/>
              </a:rPr>
              <a:t> .</a:t>
            </a:r>
            <a:br>
              <a:rPr lang="ar-SA"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3- المراكز الملونة </a:t>
            </a:r>
            <a:r>
              <a:rPr lang="en-US" sz="2000">
                <a:latin typeface="Arial Unicode MS" pitchFamily="34" charset="-128"/>
                <a:ea typeface="Arial Unicode MS" pitchFamily="34" charset="-128"/>
                <a:cs typeface="Arial Unicode MS" pitchFamily="34" charset="-128"/>
              </a:rPr>
              <a:t>chromocenters</a:t>
            </a:r>
            <a:r>
              <a:rPr lang="ar-SA" sz="2000">
                <a:latin typeface="Arial Unicode MS" pitchFamily="34" charset="-128"/>
                <a:ea typeface="Arial Unicode MS" pitchFamily="34" charset="-128"/>
                <a:cs typeface="Arial Unicode MS" pitchFamily="34" charset="-128"/>
              </a:rPr>
              <a:t> او النويات الكاذبة </a:t>
            </a:r>
            <a:r>
              <a:rPr lang="en-US" sz="2000">
                <a:latin typeface="Arial Unicode MS" pitchFamily="34" charset="-128"/>
                <a:ea typeface="Arial Unicode MS" pitchFamily="34" charset="-128"/>
                <a:cs typeface="Arial Unicode MS" pitchFamily="34" charset="-128"/>
              </a:rPr>
              <a:t>False Nucleoli</a:t>
            </a:r>
            <a:r>
              <a:rPr lang="ar-SA" sz="2000">
                <a:latin typeface="Arial Unicode MS" pitchFamily="34" charset="-128"/>
                <a:ea typeface="Arial Unicode MS" pitchFamily="34" charset="-128"/>
                <a:cs typeface="Arial Unicode MS" pitchFamily="34" charset="-128"/>
              </a:rPr>
              <a:t> الذي يمثل مع خيوط الكروماتين الملتوية اجزاء من الكروموسومات التي تبقى كثيفة في الطور البيني أي ان الجزيئات الكبيرة المكونة للكروموسومات في هذه المناطق تكون متجمعة بكثافة وان هذه المناطق الكثيفة من الكروماتين التي تسمى بالكروماتين المتباين </a:t>
            </a:r>
            <a:r>
              <a:rPr lang="en-US" sz="2000">
                <a:latin typeface="Arial Unicode MS" pitchFamily="34" charset="-128"/>
                <a:ea typeface="Arial Unicode MS" pitchFamily="34" charset="-128"/>
                <a:cs typeface="Arial Unicode MS" pitchFamily="34" charset="-128"/>
              </a:rPr>
              <a:t>Heterochromatin</a:t>
            </a:r>
            <a:r>
              <a:rPr lang="ar-SA" sz="2000">
                <a:latin typeface="Arial Unicode MS" pitchFamily="34" charset="-128"/>
                <a:ea typeface="Arial Unicode MS" pitchFamily="34" charset="-128"/>
                <a:cs typeface="Arial Unicode MS" pitchFamily="34" charset="-128"/>
              </a:rPr>
              <a:t> تلاحظ مراراً قرب الغلاف النووي وتكون ايضاً ملامسة للنوية </a:t>
            </a:r>
            <a:r>
              <a:rPr lang="en-US" sz="2000">
                <a:latin typeface="Arial Unicode MS" pitchFamily="34" charset="-128"/>
                <a:ea typeface="Arial Unicode MS" pitchFamily="34" charset="-128"/>
                <a:cs typeface="Arial Unicode MS" pitchFamily="34" charset="-128"/>
              </a:rPr>
              <a:t>Nucleolus</a:t>
            </a:r>
            <a:r>
              <a:rPr lang="ar-SA" sz="2000">
                <a:latin typeface="Arial Unicode MS" pitchFamily="34" charset="-128"/>
                <a:ea typeface="Arial Unicode MS" pitchFamily="34" charset="-128"/>
                <a:cs typeface="Arial Unicode MS" pitchFamily="34" charset="-128"/>
              </a:rPr>
              <a:t> .</a:t>
            </a:r>
            <a:br>
              <a:rPr lang="ar-SA" sz="2000">
                <a:latin typeface="Arial Unicode MS" pitchFamily="34" charset="-128"/>
                <a:ea typeface="Arial Unicode MS" pitchFamily="34" charset="-128"/>
                <a:cs typeface="Arial Unicode MS" pitchFamily="34" charset="-128"/>
              </a:rPr>
            </a:b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3298" name="Rectangle 1"/>
          <p:cNvSpPr>
            <a:spLocks noChangeArrowheads="1"/>
          </p:cNvSpPr>
          <p:nvPr/>
        </p:nvSpPr>
        <p:spPr bwMode="auto">
          <a:xfrm>
            <a:off x="457200" y="381000"/>
            <a:ext cx="8382000" cy="465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a:latin typeface="Arial Unicode MS" pitchFamily="34" charset="-128"/>
                <a:ea typeface="Arial Unicode MS" pitchFamily="34" charset="-128"/>
                <a:cs typeface="Arial Unicode MS" pitchFamily="34" charset="-128"/>
              </a:rPr>
              <a:t>4 - </a:t>
            </a:r>
            <a:r>
              <a:rPr lang="ar-SA" sz="2000">
                <a:latin typeface="Arial Unicode MS" pitchFamily="34" charset="-128"/>
                <a:ea typeface="Arial Unicode MS" pitchFamily="34" charset="-128"/>
                <a:cs typeface="Arial Unicode MS" pitchFamily="34" charset="-128"/>
              </a:rPr>
              <a:t>النويات </a:t>
            </a:r>
            <a:r>
              <a:rPr lang="en-US" sz="2000">
                <a:latin typeface="Arial Unicode MS" pitchFamily="34" charset="-128"/>
                <a:ea typeface="Arial Unicode MS" pitchFamily="34" charset="-128"/>
                <a:cs typeface="Arial Unicode MS" pitchFamily="34" charset="-128"/>
              </a:rPr>
              <a:t>Nucleoli</a:t>
            </a:r>
            <a:r>
              <a:rPr lang="ar-SA" sz="2000">
                <a:latin typeface="Arial Unicode MS" pitchFamily="34" charset="-128"/>
                <a:ea typeface="Arial Unicode MS" pitchFamily="34" charset="-128"/>
                <a:cs typeface="Arial Unicode MS" pitchFamily="34" charset="-128"/>
              </a:rPr>
              <a:t> : التي تكون عموماً دائرية الشكل تلاحظ جيداً في الخلايا العصبية وخلايا البنكرياس وخلايا اخرى وتكون فعالة جداً في بناء البروتين وتكون مكونات النوية غير معزولة عن مكونات النواة بغشاء وتحتوي النواة على نوية مفردة او عدة نويات كما انها عادة حامضية التفاعل وتحتوي على البروتينات النووية الرايبوزية </a:t>
            </a:r>
            <a:r>
              <a:rPr lang="en-US" sz="2000">
                <a:latin typeface="Arial Unicode MS" pitchFamily="34" charset="-128"/>
                <a:ea typeface="Arial Unicode MS" pitchFamily="34" charset="-128"/>
                <a:cs typeface="Arial Unicode MS" pitchFamily="34" charset="-128"/>
              </a:rPr>
              <a:t>Ribonucleoproteins</a:t>
            </a:r>
            <a:r>
              <a:rPr lang="ar-SA" sz="2000">
                <a:latin typeface="Arial Unicode MS" pitchFamily="34" charset="-128"/>
                <a:ea typeface="Arial Unicode MS" pitchFamily="34" charset="-128"/>
                <a:cs typeface="Arial Unicode MS" pitchFamily="34" charset="-128"/>
              </a:rPr>
              <a:t> .</a:t>
            </a:r>
            <a:br>
              <a:rPr lang="ar-SA"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ان المعلومات التي يحصل عليها عن التراكيب الاربعة السابقة باستعمال المجهر الضوئي هي معلومات قليلة مقارنة بما يحصل عليه عند استخدام المجهر الالكتروني حيث تظهر هذه التراكيب بشكل واضح وهذا ما ساهم في الحصول على معلومات تفصيلية عن تركيب النواة .</a:t>
            </a:r>
            <a:br>
              <a:rPr lang="ar-SA" sz="2000">
                <a:latin typeface="Arial Unicode MS" pitchFamily="34" charset="-128"/>
                <a:ea typeface="Arial Unicode MS" pitchFamily="34" charset="-128"/>
                <a:cs typeface="Arial Unicode MS" pitchFamily="34" charset="-128"/>
              </a:rPr>
            </a:b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22" name="Rectangle 1"/>
          <p:cNvSpPr>
            <a:spLocks noChangeArrowheads="1"/>
          </p:cNvSpPr>
          <p:nvPr/>
        </p:nvSpPr>
        <p:spPr bwMode="auto">
          <a:xfrm>
            <a:off x="457200" y="990600"/>
            <a:ext cx="830580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يتركب الغلاف النووي من غشائين يحصران فيما بينهما فراغ محيطي. والغلاف النووي يحيط بالنواة، ويتكون من الليبوبروتينات. الطبقة الخارجية للنواة مزودة بفتحات </a:t>
            </a:r>
            <a:r>
              <a:rPr lang="en-US" sz="2000">
                <a:latin typeface="Arial Unicode MS" pitchFamily="34" charset="-128"/>
                <a:ea typeface="Arial Unicode MS" pitchFamily="34" charset="-128"/>
                <a:cs typeface="Arial Unicode MS" pitchFamily="34" charset="-128"/>
              </a:rPr>
              <a:t>Holes</a:t>
            </a:r>
            <a:r>
              <a:rPr lang="ar-EG" sz="2000">
                <a:latin typeface="Arial Unicode MS" pitchFamily="34" charset="-128"/>
                <a:ea typeface="Arial Unicode MS" pitchFamily="34" charset="-128"/>
                <a:cs typeface="Arial Unicode MS" pitchFamily="34" charset="-128"/>
              </a:rPr>
              <a:t> متصلة بأنابيب الشبكة الأندوبلازمية التي تتصل بدورها من أطرافها الأخرى بالغشاء البلازمي. أما </a:t>
            </a:r>
            <a:r>
              <a:rPr lang="ar-SA" sz="2000">
                <a:latin typeface="Arial Unicode MS" pitchFamily="34" charset="-128"/>
                <a:ea typeface="Arial Unicode MS" pitchFamily="34" charset="-128"/>
                <a:cs typeface="Arial Unicode MS" pitchFamily="34" charset="-128"/>
              </a:rPr>
              <a:t>ال</a:t>
            </a:r>
            <a:r>
              <a:rPr lang="ar-EG" sz="2000">
                <a:latin typeface="Arial Unicode MS" pitchFamily="34" charset="-128"/>
                <a:ea typeface="Arial Unicode MS" pitchFamily="34" charset="-128"/>
                <a:cs typeface="Arial Unicode MS" pitchFamily="34" charset="-128"/>
              </a:rPr>
              <a:t>طبقة الداخلية فتحيط بالمادة الكروماتينية وتلامس المادة الكروماتينية المتغايرة(الهتيروكروماتين) </a:t>
            </a:r>
            <a:r>
              <a:rPr lang="en-US" sz="2000" i="1">
                <a:latin typeface="Arial Unicode MS" pitchFamily="34" charset="-128"/>
                <a:ea typeface="Arial Unicode MS" pitchFamily="34" charset="-128"/>
                <a:cs typeface="Arial Unicode MS" pitchFamily="34" charset="-128"/>
              </a:rPr>
              <a:t>Hetero-chromatin</a:t>
            </a:r>
            <a:r>
              <a:rPr lang="ar-EG" sz="2000">
                <a:latin typeface="Arial Unicode MS" pitchFamily="34" charset="-128"/>
                <a:ea typeface="Arial Unicode MS" pitchFamily="34" charset="-128"/>
                <a:cs typeface="Arial Unicode MS" pitchFamily="34" charset="-128"/>
              </a:rPr>
              <a:t> ولذا تظهر هذه الطبقة أكثر سمكاً من </a:t>
            </a:r>
            <a:r>
              <a:rPr lang="ar-SA" sz="2000">
                <a:latin typeface="Arial Unicode MS" pitchFamily="34" charset="-128"/>
                <a:ea typeface="Arial Unicode MS" pitchFamily="34" charset="-128"/>
                <a:cs typeface="Arial Unicode MS" pitchFamily="34" charset="-128"/>
              </a:rPr>
              <a:t>ال</a:t>
            </a:r>
            <a:r>
              <a:rPr lang="ar-EG" sz="2000">
                <a:latin typeface="Arial Unicode MS" pitchFamily="34" charset="-128"/>
                <a:ea typeface="Arial Unicode MS" pitchFamily="34" charset="-128"/>
                <a:cs typeface="Arial Unicode MS" pitchFamily="34" charset="-128"/>
              </a:rPr>
              <a:t>طبقة الخارجية. يخترق الغلاف النووي ثقوب تصل ما بين السائل النووي والسيتوبلازم مباشرة وأمام كل ثقب يوجد مجرى ضيق يقع بين المادة الكروماتينية المتغايرة(الهتيروكروماتين) ويتراوح عدد هذه الثقوب من 40 إلى 145 ثقب لكل ميكرون مربع في أنوية النباتات والحيوانات المختلفة والثقب النووي ثماني الأضلع تخترقه أسطوانة تعرف بالطوق </a:t>
            </a:r>
            <a:r>
              <a:rPr lang="en-US" sz="2000">
                <a:latin typeface="Arial Unicode MS" pitchFamily="34" charset="-128"/>
                <a:ea typeface="Arial Unicode MS" pitchFamily="34" charset="-128"/>
                <a:cs typeface="Arial Unicode MS" pitchFamily="34" charset="-128"/>
              </a:rPr>
              <a:t>annuals</a:t>
            </a:r>
            <a:r>
              <a:rPr lang="ar-EG" sz="2000">
                <a:latin typeface="Arial Unicode MS" pitchFamily="34" charset="-128"/>
                <a:ea typeface="Arial Unicode MS" pitchFamily="34" charset="-128"/>
                <a:cs typeface="Arial Unicode MS" pitchFamily="34" charset="-128"/>
              </a:rPr>
              <a:t> ويعرف الطوق والثقب معاً بالثقب المركب </a:t>
            </a:r>
            <a:r>
              <a:rPr lang="en-US" sz="2000">
                <a:latin typeface="Arial Unicode MS" pitchFamily="34" charset="-128"/>
                <a:ea typeface="Arial Unicode MS" pitchFamily="34" charset="-128"/>
                <a:cs typeface="Arial Unicode MS" pitchFamily="34" charset="-128"/>
              </a:rPr>
              <a:t>Pore complex</a:t>
            </a:r>
            <a:r>
              <a:rPr lang="ar-EG" sz="2000">
                <a:latin typeface="Arial Unicode MS" pitchFamily="34" charset="-128"/>
                <a:ea typeface="Arial Unicode MS" pitchFamily="34" charset="-128"/>
                <a:cs typeface="Arial Unicode MS" pitchFamily="34" charset="-128"/>
              </a:rPr>
              <a:t> وتخترق من الاسطوانة الثقب بحيث يكون نصفها مغمور في السيتوبلازم والنصف الآخر مغمور في السائل النووي.</a:t>
            </a:r>
            <a:endParaRPr lang="en-US" sz="2000">
              <a:latin typeface="Arial Unicode MS" pitchFamily="34" charset="-128"/>
              <a:ea typeface="Arial Unicode MS" pitchFamily="34" charset="-128"/>
              <a:cs typeface="Arial Unicode MS" pitchFamily="34" charset="-128"/>
            </a:endParaRPr>
          </a:p>
        </p:txBody>
      </p:sp>
      <p:sp>
        <p:nvSpPr>
          <p:cNvPr id="184323" name="Rectangle 2"/>
          <p:cNvSpPr>
            <a:spLocks noChangeArrowheads="1"/>
          </p:cNvSpPr>
          <p:nvPr/>
        </p:nvSpPr>
        <p:spPr bwMode="auto">
          <a:xfrm>
            <a:off x="4089400" y="533400"/>
            <a:ext cx="42338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000" b="1" u="sng">
                <a:latin typeface="Arial Unicode MS" pitchFamily="34" charset="-128"/>
                <a:ea typeface="Arial Unicode MS" pitchFamily="34" charset="-128"/>
                <a:cs typeface="Arial Unicode MS" pitchFamily="34" charset="-128"/>
              </a:rPr>
              <a:t>الغلاف النووي </a:t>
            </a:r>
            <a:r>
              <a:rPr lang="en-US" sz="2000" b="1" u="sng">
                <a:latin typeface="Arial Unicode MS" pitchFamily="34" charset="-128"/>
                <a:ea typeface="Arial Unicode MS" pitchFamily="34" charset="-128"/>
                <a:cs typeface="Arial Unicode MS" pitchFamily="34" charset="-128"/>
              </a:rPr>
              <a:t>The Nuclear Envelope </a:t>
            </a: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6" name="Rectangle 1"/>
          <p:cNvSpPr>
            <a:spLocks noChangeArrowheads="1"/>
          </p:cNvSpPr>
          <p:nvPr/>
        </p:nvSpPr>
        <p:spPr bwMode="auto">
          <a:xfrm>
            <a:off x="381000" y="457200"/>
            <a:ext cx="84582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والاسطوانة لها قطر مساوى لقطر الثقب فهي تتطابق معه وتغلفه تماماً، ويخترق هذه الاسطوانة من 6 إلى 8 وحدات اسطوانية دقيقة </a:t>
            </a:r>
            <a:r>
              <a:rPr lang="en-US" sz="2000">
                <a:latin typeface="Arial Unicode MS" pitchFamily="34" charset="-128"/>
                <a:ea typeface="Arial Unicode MS" pitchFamily="34" charset="-128"/>
                <a:cs typeface="Arial Unicode MS" pitchFamily="34" charset="-128"/>
              </a:rPr>
              <a:t>Micro-cylinders</a:t>
            </a:r>
            <a:r>
              <a:rPr lang="ar-EG" sz="2000">
                <a:latin typeface="Arial Unicode MS" pitchFamily="34" charset="-128"/>
                <a:ea typeface="Arial Unicode MS" pitchFamily="34" charset="-128"/>
                <a:cs typeface="Arial Unicode MS" pitchFamily="34" charset="-128"/>
              </a:rPr>
              <a:t> تتكون كل منها من فراغ مركزي تحيطه حلقة داكنة وتمتد هذه الاسطوانات الرقيقة المفرغة بطول الطوق. يعمل الطوق على تقليل مسافة الثقب كما أنه يلعب دوراً هاماً في النفاذية الاختيارية.</a:t>
            </a:r>
            <a:endParaRPr lang="en-US" sz="2000">
              <a:latin typeface="Arial Unicode MS" pitchFamily="34" charset="-128"/>
              <a:ea typeface="Arial Unicode MS" pitchFamily="34" charset="-128"/>
              <a:cs typeface="Arial Unicode MS" pitchFamily="34" charset="-128"/>
            </a:endParaRPr>
          </a:p>
        </p:txBody>
      </p:sp>
      <p:sp>
        <p:nvSpPr>
          <p:cNvPr id="185347" name="Rectangle 2"/>
          <p:cNvSpPr>
            <a:spLocks noChangeArrowheads="1"/>
          </p:cNvSpPr>
          <p:nvPr/>
        </p:nvSpPr>
        <p:spPr bwMode="auto">
          <a:xfrm>
            <a:off x="304800" y="2362200"/>
            <a:ext cx="84582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ويتحد كلا الغشائين عند الثقوب النووية </a:t>
            </a:r>
            <a:r>
              <a:rPr lang="en-US" sz="2000">
                <a:latin typeface="Arial Unicode MS" pitchFamily="34" charset="-128"/>
                <a:ea typeface="Arial Unicode MS" pitchFamily="34" charset="-128"/>
                <a:cs typeface="Arial Unicode MS" pitchFamily="34" charset="-128"/>
              </a:rPr>
              <a:t>Nuclear pores</a:t>
            </a:r>
            <a:r>
              <a:rPr lang="ar-SA" sz="2000">
                <a:latin typeface="Arial Unicode MS" pitchFamily="34" charset="-128"/>
                <a:ea typeface="Arial Unicode MS" pitchFamily="34" charset="-128"/>
                <a:cs typeface="Arial Unicode MS" pitchFamily="34" charset="-128"/>
              </a:rPr>
              <a:t> بينما يكونان منفصلين عن بعضهما في المناطق الاخرى بالفراغ النووي المحيطي </a:t>
            </a:r>
            <a:r>
              <a:rPr lang="en-US" sz="2000">
                <a:latin typeface="Arial Unicode MS" pitchFamily="34" charset="-128"/>
                <a:ea typeface="Arial Unicode MS" pitchFamily="34" charset="-128"/>
                <a:cs typeface="Arial Unicode MS" pitchFamily="34" charset="-128"/>
              </a:rPr>
              <a:t>perinuclear space</a:t>
            </a:r>
            <a:r>
              <a:rPr lang="ar-SA" sz="2000">
                <a:latin typeface="Arial Unicode MS" pitchFamily="34" charset="-128"/>
                <a:ea typeface="Arial Unicode MS" pitchFamily="34" charset="-128"/>
                <a:cs typeface="Arial Unicode MS" pitchFamily="34" charset="-128"/>
              </a:rPr>
              <a:t> حيث تبلغ سعة هذا الفراغ (100-150) انجستروم ويصل سمك كل غشاء من غشائي الغلاف النووي (90-95) انجستروم </a:t>
            </a:r>
            <a:endParaRPr lang="en-US" sz="2000">
              <a:latin typeface="Arial Unicode MS" pitchFamily="34" charset="-128"/>
              <a:ea typeface="Arial Unicode MS" pitchFamily="34" charset="-128"/>
              <a:cs typeface="Arial Unicode MS" pitchFamily="34" charset="-128"/>
            </a:endParaRPr>
          </a:p>
        </p:txBody>
      </p:sp>
      <p:sp>
        <p:nvSpPr>
          <p:cNvPr id="185348" name="Rectangle 3"/>
          <p:cNvSpPr>
            <a:spLocks noChangeArrowheads="1"/>
          </p:cNvSpPr>
          <p:nvPr/>
        </p:nvSpPr>
        <p:spPr bwMode="auto">
          <a:xfrm>
            <a:off x="304800" y="4271963"/>
            <a:ext cx="83820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الغشاء الخارجي يمتلك صفتين متميزتين لايمتلكهما الغشاء الداخلي احدهما هي استمرارية اجزاء منه مع اغشية الشبكة الاندوبلازمية واما الصفة الثانية فهي حمله للرايبوسومات في الوجه المقابل للسايتوبلازم فضلاً عن كونه اسمك من الغشاء الداخلي .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1"/>
          <p:cNvSpPr>
            <a:spLocks noChangeArrowheads="1"/>
          </p:cNvSpPr>
          <p:nvPr/>
        </p:nvSpPr>
        <p:spPr bwMode="auto">
          <a:xfrm>
            <a:off x="533400" y="152400"/>
            <a:ext cx="8305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ينشأ </a:t>
            </a:r>
            <a:r>
              <a:rPr lang="ar-SA" sz="2000">
                <a:latin typeface="Arial Unicode MS" pitchFamily="34" charset="-128"/>
                <a:ea typeface="Arial Unicode MS" pitchFamily="34" charset="-128"/>
                <a:cs typeface="Arial Unicode MS" pitchFamily="34" charset="-128"/>
              </a:rPr>
              <a:t>الغلاف النووي من الشبكة الاندوبلازمية </a:t>
            </a:r>
            <a:r>
              <a:rPr lang="ar-EG" sz="2000">
                <a:latin typeface="Arial Unicode MS" pitchFamily="34" charset="-128"/>
                <a:ea typeface="Arial Unicode MS" pitchFamily="34" charset="-128"/>
                <a:cs typeface="Arial Unicode MS" pitchFamily="34" charset="-128"/>
              </a:rPr>
              <a:t>و </a:t>
            </a:r>
            <a:r>
              <a:rPr lang="ar-SA" sz="2000">
                <a:latin typeface="Arial Unicode MS" pitchFamily="34" charset="-128"/>
                <a:ea typeface="Arial Unicode MS" pitchFamily="34" charset="-128"/>
                <a:cs typeface="Arial Unicode MS" pitchFamily="34" charset="-128"/>
              </a:rPr>
              <a:t>لوحظ خلال الانقسام الميتوزي حيث خلال الطور النهائي تتجمع الاكياس المسطحة للشبكة الاندوبلازمية حول الكروموسومات لتعيد تكوين الغلاف النووي وان اغشية الشبكة الاندوبلازمية لاتحتوي على الثقوب النووية التي تلاحظ على الغلاف النووي.</a:t>
            </a:r>
            <a:endParaRPr lang="en-US" sz="2000"/>
          </a:p>
        </p:txBody>
      </p:sp>
      <p:sp>
        <p:nvSpPr>
          <p:cNvPr id="186371" name="Rectangle 4"/>
          <p:cNvSpPr>
            <a:spLocks noChangeArrowheads="1"/>
          </p:cNvSpPr>
          <p:nvPr/>
        </p:nvSpPr>
        <p:spPr bwMode="auto">
          <a:xfrm>
            <a:off x="685800" y="2133600"/>
            <a:ext cx="8153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قطر الثقب حوالي 70-75 نانوميتر و تحتل فراغ الثقب لييفات بترتيبات مختلفة تمتد هذه اللييفات الى فراغ الثقب من الكتل الكروية. هذه اللييفات عبارة عن بروتينات الحامض النووي الرايبوزي منقوص الاوكسجين </a:t>
            </a:r>
            <a:r>
              <a:rPr lang="en-US" sz="2000">
                <a:latin typeface="Arial Unicode MS" pitchFamily="34" charset="-128"/>
                <a:ea typeface="Arial Unicode MS" pitchFamily="34" charset="-128"/>
                <a:cs typeface="Arial Unicode MS" pitchFamily="34" charset="-128"/>
              </a:rPr>
              <a:t>DNA-proteins</a:t>
            </a:r>
            <a:r>
              <a:rPr lang="ar-SA" sz="2000">
                <a:latin typeface="Arial Unicode MS" pitchFamily="34" charset="-128"/>
                <a:ea typeface="Arial Unicode MS" pitchFamily="34" charset="-128"/>
                <a:cs typeface="Arial Unicode MS" pitchFamily="34" charset="-128"/>
              </a:rPr>
              <a:t> ولقد تم الان اثبات ذلك بأنها بروتينات الحامض النووي الرايبوزي </a:t>
            </a:r>
            <a:r>
              <a:rPr lang="en-US" sz="2000">
                <a:latin typeface="Arial Unicode MS" pitchFamily="34" charset="-128"/>
                <a:ea typeface="Arial Unicode MS" pitchFamily="34" charset="-128"/>
                <a:cs typeface="Arial Unicode MS" pitchFamily="34" charset="-128"/>
              </a:rPr>
              <a:t>RNA-proteins</a:t>
            </a:r>
            <a:r>
              <a:rPr lang="ar-SA" sz="2000">
                <a:latin typeface="Arial Unicode MS" pitchFamily="34" charset="-128"/>
                <a:ea typeface="Arial Unicode MS" pitchFamily="34" charset="-128"/>
                <a:cs typeface="Arial Unicode MS" pitchFamily="34" charset="-128"/>
              </a:rPr>
              <a:t> حيث انها تهدم بانزيم </a:t>
            </a:r>
            <a:r>
              <a:rPr lang="en-US" sz="2000">
                <a:latin typeface="Arial Unicode MS" pitchFamily="34" charset="-128"/>
                <a:ea typeface="Arial Unicode MS" pitchFamily="34" charset="-128"/>
                <a:cs typeface="Arial Unicode MS" pitchFamily="34" charset="-128"/>
              </a:rPr>
              <a:t>RNAase</a:t>
            </a:r>
            <a:r>
              <a:rPr lang="ar-SA" sz="2000">
                <a:latin typeface="Arial Unicode MS" pitchFamily="34" charset="-128"/>
                <a:ea typeface="Arial Unicode MS" pitchFamily="34" charset="-128"/>
                <a:cs typeface="Arial Unicode MS" pitchFamily="34" charset="-128"/>
              </a:rPr>
              <a:t> وتهضم بالانزيمات الهاضمة للبروتين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7394" name="Rectangle 3"/>
          <p:cNvSpPr>
            <a:spLocks noChangeArrowheads="1"/>
          </p:cNvSpPr>
          <p:nvPr/>
        </p:nvSpPr>
        <p:spPr bwMode="auto">
          <a:xfrm>
            <a:off x="457200" y="1066800"/>
            <a:ext cx="84582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اظهرت النتائج التي حصلت عليها من التجارب العديدة الى ان معقدات الثقب قد تكون فتحات مؤقتة او دائمية في الغلاف النووي ويعتمد نفاذ المواد خلال الثقوب النووية على حجمها الجزيئي. هذه الثقوب ماهي الا ممرات لتبادل الجزيئات الكبيرة </a:t>
            </a:r>
            <a:r>
              <a:rPr lang="en-US" sz="2000">
                <a:latin typeface="Arial Unicode MS" pitchFamily="34" charset="-128"/>
                <a:ea typeface="Arial Unicode MS" pitchFamily="34" charset="-128"/>
                <a:cs typeface="Arial Unicode MS" pitchFamily="34" charset="-128"/>
              </a:rPr>
              <a:t>Macromolecules</a:t>
            </a:r>
            <a:r>
              <a:rPr lang="ar-SA" sz="2000">
                <a:latin typeface="Arial Unicode MS" pitchFamily="34" charset="-128"/>
                <a:ea typeface="Arial Unicode MS" pitchFamily="34" charset="-128"/>
                <a:cs typeface="Arial Unicode MS" pitchFamily="34" charset="-128"/>
              </a:rPr>
              <a:t> و يمكن لحواف الثقب </a:t>
            </a:r>
            <a:r>
              <a:rPr lang="en-US" sz="2000">
                <a:latin typeface="Arial Unicode MS" pitchFamily="34" charset="-128"/>
                <a:ea typeface="Arial Unicode MS" pitchFamily="34" charset="-128"/>
                <a:cs typeface="Arial Unicode MS" pitchFamily="34" charset="-128"/>
              </a:rPr>
              <a:t>pore annuli</a:t>
            </a:r>
            <a:r>
              <a:rPr lang="ar-SA" sz="2000">
                <a:latin typeface="Arial Unicode MS" pitchFamily="34" charset="-128"/>
                <a:ea typeface="Arial Unicode MS" pitchFamily="34" charset="-128"/>
                <a:cs typeface="Arial Unicode MS" pitchFamily="34" charset="-128"/>
              </a:rPr>
              <a:t> ان تنظم التبادل على ضوء الحجم وربما على الطبيعة الكيمياوية للمادة الداخلة (او النافذة) من المهم اعتبار ان</a:t>
            </a:r>
            <a:endParaRPr lang="en-US" sz="2000">
              <a:latin typeface="Arial Unicode MS" pitchFamily="34" charset="-128"/>
              <a:ea typeface="Arial Unicode MS" pitchFamily="34" charset="-128"/>
              <a:cs typeface="Arial Unicode MS" pitchFamily="34" charset="-128"/>
            </a:endParaRPr>
          </a:p>
        </p:txBody>
      </p:sp>
      <p:sp>
        <p:nvSpPr>
          <p:cNvPr id="187395" name="Rectangle 4"/>
          <p:cNvSpPr>
            <a:spLocks noChangeArrowheads="1"/>
          </p:cNvSpPr>
          <p:nvPr/>
        </p:nvSpPr>
        <p:spPr bwMode="auto">
          <a:xfrm>
            <a:off x="1828800" y="457200"/>
            <a:ext cx="6934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b="1" u="sng">
                <a:latin typeface="Arial Unicode MS" pitchFamily="34" charset="-128"/>
                <a:ea typeface="Arial Unicode MS" pitchFamily="34" charset="-128"/>
                <a:cs typeface="Arial Unicode MS" pitchFamily="34" charset="-128"/>
              </a:rPr>
              <a:t>نفاذية الغلاف النووي </a:t>
            </a:r>
            <a:r>
              <a:rPr lang="en-US" sz="2000" b="1" u="sng">
                <a:latin typeface="Arial Unicode MS" pitchFamily="34" charset="-128"/>
                <a:ea typeface="Arial Unicode MS" pitchFamily="34" charset="-128"/>
                <a:cs typeface="Arial Unicode MS" pitchFamily="34" charset="-128"/>
              </a:rPr>
              <a:t>Permeability of nuclear envelope</a:t>
            </a:r>
          </a:p>
        </p:txBody>
      </p:sp>
      <p:sp>
        <p:nvSpPr>
          <p:cNvPr id="187396" name="Rectangle 5"/>
          <p:cNvSpPr>
            <a:spLocks noChangeArrowheads="1"/>
          </p:cNvSpPr>
          <p:nvPr/>
        </p:nvSpPr>
        <p:spPr bwMode="auto">
          <a:xfrm>
            <a:off x="1066800" y="3581400"/>
            <a:ext cx="7772400" cy="1422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نفاذية الغلاف النووي ليست ثابتة بل تختلف في الانواع المختلفة في الخلايا او ضمن الخلايا المدروسة على الاقل خلال دورة الانقسام ويمكن ان تعزى مثل هذه الاختلافات الى التغييرات في مادة الثقب</a:t>
            </a:r>
            <a:endParaRPr lang="en-US" sz="20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3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95600" y="762000"/>
            <a:ext cx="6019800" cy="441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1"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838200"/>
            <a:ext cx="281940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8418" name="Rectangle 1"/>
          <p:cNvSpPr>
            <a:spLocks noChangeArrowheads="1"/>
          </p:cNvSpPr>
          <p:nvPr/>
        </p:nvSpPr>
        <p:spPr bwMode="auto">
          <a:xfrm>
            <a:off x="381000" y="266700"/>
            <a:ext cx="8305800" cy="3732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وظيفة الغلاف النووي:</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1- يوجد به طريقان للتبادل السيتوبلازمي النووي. واحد عن طريق الفراغ المحيطي واتصاله المباشر بالشبكة الإندوبلازمية والآخر عن طريق الثقوب المركبة.</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2- الغلاف النووي ينظم مرور الأيونات والجزيئات الصغيرة. أما الثقوب المركبة فتلعب دوراً هاماً في عملية نقل الجزيئات الكبيرة من النواة إلى السيتوبلازم والعكس.</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3- ويعمل الطوق كحاجز يغطي جزءاً من الثقب ومن الجائز أن يعمل كجهاز خاص يقوم بتنظيم عملية النفاذية الاختيارية. ولقد شوهدت بواسطة المجهر الإلكتروني الجزيئات الكبيرة مثل وحدات الريبوسومات و</a:t>
            </a:r>
            <a:r>
              <a:rPr lang="en-US" sz="2000">
                <a:latin typeface="Arial Unicode MS" pitchFamily="34" charset="-128"/>
                <a:ea typeface="Arial Unicode MS" pitchFamily="34" charset="-128"/>
                <a:cs typeface="Arial Unicode MS" pitchFamily="34" charset="-128"/>
              </a:rPr>
              <a:t>mRNA</a:t>
            </a:r>
            <a:r>
              <a:rPr lang="ar-EG" sz="2000">
                <a:latin typeface="Arial Unicode MS" pitchFamily="34" charset="-128"/>
                <a:ea typeface="Arial Unicode MS" pitchFamily="34" charset="-128"/>
                <a:cs typeface="Arial Unicode MS" pitchFamily="34" charset="-128"/>
              </a:rPr>
              <a:t> وغيرهم تمر من خلال الثقوب.</a:t>
            </a: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9442" name="Rectangle 1"/>
          <p:cNvSpPr>
            <a:spLocks noChangeArrowheads="1"/>
          </p:cNvSpPr>
          <p:nvPr/>
        </p:nvSpPr>
        <p:spPr bwMode="auto">
          <a:xfrm>
            <a:off x="762000" y="381000"/>
            <a:ext cx="79248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4- </a:t>
            </a:r>
            <a:r>
              <a:rPr lang="ar-SA" sz="2000">
                <a:latin typeface="Arial Unicode MS" pitchFamily="34" charset="-128"/>
                <a:ea typeface="Arial Unicode MS" pitchFamily="34" charset="-128"/>
                <a:cs typeface="Arial Unicode MS" pitchFamily="34" charset="-128"/>
              </a:rPr>
              <a:t>يوجد عدة ملاحظات مورفولوجية تقترح نفاذ البروتينات النووية الرايبوزية وجزيئات كبيرة اخرى عبر الثقوب النووية كما لوحظ امتداد مادة كثيفة خلال الثقوب النووية في الخلايا المولدة لبيوض البرمائيات بعض المواد يمكن ان تشابه الوحدات الثانوية الرايبوسومية واخرى للحامض النووي </a:t>
            </a:r>
            <a:r>
              <a:rPr lang="en-US" sz="2000">
                <a:latin typeface="Arial Unicode MS" pitchFamily="34" charset="-128"/>
                <a:ea typeface="Arial Unicode MS" pitchFamily="34" charset="-128"/>
                <a:cs typeface="Arial Unicode MS" pitchFamily="34" charset="-128"/>
              </a:rPr>
              <a:t>RNA</a:t>
            </a:r>
            <a:r>
              <a:rPr lang="ar-SA" sz="2000">
                <a:latin typeface="Arial Unicode MS" pitchFamily="34" charset="-128"/>
                <a:ea typeface="Arial Unicode MS" pitchFamily="34" charset="-128"/>
                <a:cs typeface="Arial Unicode MS" pitchFamily="34" charset="-128"/>
              </a:rPr>
              <a:t> الرسول ان الآلية التي ينجز من خلالها عبور هذه المواد غير معروفة. دراسات الكيمياء الخلوية قد اوضحت وجود فعالية للانزيم </a:t>
            </a:r>
            <a:r>
              <a:rPr lang="en-US" sz="2000">
                <a:latin typeface="Arial Unicode MS" pitchFamily="34" charset="-128"/>
                <a:ea typeface="Arial Unicode MS" pitchFamily="34" charset="-128"/>
                <a:cs typeface="Arial Unicode MS" pitchFamily="34" charset="-128"/>
              </a:rPr>
              <a:t>ATPase</a:t>
            </a:r>
            <a:r>
              <a:rPr lang="ar-SA" sz="2000">
                <a:latin typeface="Arial Unicode MS" pitchFamily="34" charset="-128"/>
                <a:ea typeface="Arial Unicode MS" pitchFamily="34" charset="-128"/>
                <a:cs typeface="Arial Unicode MS" pitchFamily="34" charset="-128"/>
              </a:rPr>
              <a:t> (مثل </a:t>
            </a:r>
            <a:r>
              <a:rPr lang="en-US" sz="2000">
                <a:latin typeface="Arial Unicode MS" pitchFamily="34" charset="-128"/>
                <a:ea typeface="Arial Unicode MS" pitchFamily="34" charset="-128"/>
                <a:cs typeface="Arial Unicode MS" pitchFamily="34" charset="-128"/>
              </a:rPr>
              <a:t>ATPase Mg++ activated</a:t>
            </a:r>
            <a:r>
              <a:rPr lang="ar-SA" sz="2000">
                <a:latin typeface="Arial Unicode MS" pitchFamily="34" charset="-128"/>
                <a:ea typeface="Arial Unicode MS" pitchFamily="34" charset="-128"/>
                <a:cs typeface="Arial Unicode MS" pitchFamily="34" charset="-128"/>
              </a:rPr>
              <a:t>) في الثقوب والاغلفة النووية الذي يجهز الطاقة الضرورية لانتقال الجزيئات الكبيرة ولاتمام عملية النقل الفعال</a:t>
            </a:r>
            <a:r>
              <a:rPr lang="ar-EG"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0466" name="Picture 2" descr="fig001j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38200"/>
            <a:ext cx="7162800" cy="4657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0467" name="TextBox 2"/>
          <p:cNvSpPr txBox="1">
            <a:spLocks noChangeArrowheads="1"/>
          </p:cNvSpPr>
          <p:nvPr/>
        </p:nvSpPr>
        <p:spPr bwMode="auto">
          <a:xfrm>
            <a:off x="4343400" y="914400"/>
            <a:ext cx="2514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ثقب مركب</a:t>
            </a:r>
            <a:endParaRPr lang="en-US" b="1"/>
          </a:p>
        </p:txBody>
      </p:sp>
      <p:sp>
        <p:nvSpPr>
          <p:cNvPr id="190468" name="TextBox 3"/>
          <p:cNvSpPr txBox="1">
            <a:spLocks noChangeArrowheads="1"/>
          </p:cNvSpPr>
          <p:nvPr/>
        </p:nvSpPr>
        <p:spPr bwMode="auto">
          <a:xfrm>
            <a:off x="5791200" y="1828800"/>
            <a:ext cx="2241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latin typeface="Arial" pitchFamily="34" charset="0"/>
                <a:ea typeface="Arial Unicode MS" pitchFamily="34" charset="-128"/>
                <a:cs typeface="Arial Unicode MS" pitchFamily="34" charset="-128"/>
              </a:rPr>
              <a:t>شبكة اندوبلازمية خشنة</a:t>
            </a:r>
            <a:endParaRPr lang="en-US" b="1">
              <a:latin typeface="Arial" pitchFamily="34" charset="0"/>
              <a:ea typeface="Arial Unicode MS" pitchFamily="34" charset="-128"/>
              <a:cs typeface="Arial Unicode MS" pitchFamily="34" charset="-128"/>
            </a:endParaRPr>
          </a:p>
        </p:txBody>
      </p:sp>
      <p:sp>
        <p:nvSpPr>
          <p:cNvPr id="190469" name="TextBox 5"/>
          <p:cNvSpPr txBox="1">
            <a:spLocks noChangeArrowheads="1"/>
          </p:cNvSpPr>
          <p:nvPr/>
        </p:nvSpPr>
        <p:spPr bwMode="auto">
          <a:xfrm>
            <a:off x="1676400" y="838200"/>
            <a:ext cx="1219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ريبوسومات</a:t>
            </a:r>
            <a:endParaRPr lang="en-US" b="1"/>
          </a:p>
        </p:txBody>
      </p:sp>
      <p:sp>
        <p:nvSpPr>
          <p:cNvPr id="190470" name="TextBox 6"/>
          <p:cNvSpPr txBox="1">
            <a:spLocks noChangeArrowheads="1"/>
          </p:cNvSpPr>
          <p:nvPr/>
        </p:nvSpPr>
        <p:spPr bwMode="auto">
          <a:xfrm>
            <a:off x="1219200" y="2667000"/>
            <a:ext cx="914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كروماتين</a:t>
            </a:r>
            <a:endParaRPr lang="en-US" b="1"/>
          </a:p>
        </p:txBody>
      </p:sp>
      <p:sp>
        <p:nvSpPr>
          <p:cNvPr id="190471" name="TextBox 7"/>
          <p:cNvSpPr txBox="1">
            <a:spLocks noChangeArrowheads="1"/>
          </p:cNvSpPr>
          <p:nvPr/>
        </p:nvSpPr>
        <p:spPr bwMode="auto">
          <a:xfrm>
            <a:off x="7162800" y="33528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غلاف نووي خارجي</a:t>
            </a:r>
            <a:endParaRPr lang="en-US" b="1"/>
          </a:p>
        </p:txBody>
      </p:sp>
      <p:sp>
        <p:nvSpPr>
          <p:cNvPr id="190472" name="TextBox 8"/>
          <p:cNvSpPr txBox="1">
            <a:spLocks noChangeArrowheads="1"/>
          </p:cNvSpPr>
          <p:nvPr/>
        </p:nvSpPr>
        <p:spPr bwMode="auto">
          <a:xfrm>
            <a:off x="7010400" y="38100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غلاف نووي داخلي</a:t>
            </a:r>
            <a:endParaRPr lang="en-US"/>
          </a:p>
        </p:txBody>
      </p:sp>
      <p:sp>
        <p:nvSpPr>
          <p:cNvPr id="190473" name="TextBox 9"/>
          <p:cNvSpPr txBox="1">
            <a:spLocks noChangeArrowheads="1"/>
          </p:cNvSpPr>
          <p:nvPr/>
        </p:nvSpPr>
        <p:spPr bwMode="auto">
          <a:xfrm>
            <a:off x="990600" y="3886200"/>
            <a:ext cx="12954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سيتوبلازم</a:t>
            </a:r>
            <a:endParaRPr lang="en-US" b="1"/>
          </a:p>
        </p:txBody>
      </p:sp>
      <p:sp>
        <p:nvSpPr>
          <p:cNvPr id="190474" name="TextBox 10"/>
          <p:cNvSpPr txBox="1">
            <a:spLocks noChangeArrowheads="1"/>
          </p:cNvSpPr>
          <p:nvPr/>
        </p:nvSpPr>
        <p:spPr bwMode="auto">
          <a:xfrm>
            <a:off x="685800" y="5791200"/>
            <a:ext cx="6019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000" b="1">
                <a:latin typeface="Arial Unicode MS" pitchFamily="34" charset="-128"/>
                <a:ea typeface="Arial Unicode MS" pitchFamily="34" charset="-128"/>
                <a:cs typeface="Arial Unicode MS" pitchFamily="34" charset="-128"/>
              </a:rPr>
              <a:t>شكل</a:t>
            </a:r>
            <a:r>
              <a:rPr lang="ar-EG" sz="2000" b="1">
                <a:latin typeface="Arial Unicode MS" pitchFamily="34" charset="-128"/>
                <a:ea typeface="Arial Unicode MS" pitchFamily="34" charset="-128"/>
                <a:cs typeface="Arial Unicode MS" pitchFamily="34" charset="-128"/>
              </a:rPr>
              <a:t>25:</a:t>
            </a:r>
            <a:r>
              <a:rPr lang="ar-SA" sz="2000" b="1">
                <a:latin typeface="Arial Unicode MS" pitchFamily="34" charset="-128"/>
                <a:ea typeface="Arial Unicode MS" pitchFamily="34" charset="-128"/>
                <a:cs typeface="Arial Unicode MS" pitchFamily="34" charset="-128"/>
              </a:rPr>
              <a:t> يوضح تركيب الغشاء النووي</a:t>
            </a:r>
            <a:endParaRPr lang="en-US" sz="2000" b="1">
              <a:latin typeface="Arial Unicode MS" pitchFamily="34" charset="-128"/>
              <a:ea typeface="Arial Unicode MS" pitchFamily="34" charset="-128"/>
              <a:cs typeface="Arial Unicode MS" pitchFamily="34" charset="-128"/>
            </a:endParaRPr>
          </a:p>
        </p:txBody>
      </p:sp>
      <p:sp>
        <p:nvSpPr>
          <p:cNvPr id="190475" name="TextBox 11"/>
          <p:cNvSpPr txBox="1">
            <a:spLocks noChangeArrowheads="1"/>
          </p:cNvSpPr>
          <p:nvPr/>
        </p:nvSpPr>
        <p:spPr bwMode="auto">
          <a:xfrm>
            <a:off x="3276600" y="2438400"/>
            <a:ext cx="152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بلازما نووية</a:t>
            </a:r>
            <a:endParaRPr lang="en-US" b="1"/>
          </a:p>
        </p:txBody>
      </p:sp>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1490" name="Rectangle 1"/>
          <p:cNvSpPr>
            <a:spLocks noChangeArrowheads="1"/>
          </p:cNvSpPr>
          <p:nvPr/>
        </p:nvSpPr>
        <p:spPr bwMode="auto">
          <a:xfrm>
            <a:off x="228600" y="152400"/>
            <a:ext cx="8610600" cy="500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buFontTx/>
              <a:buChar char="•"/>
              <a:tabLst>
                <a:tab pos="228600" algn="l"/>
              </a:tabLst>
            </a:pPr>
            <a:r>
              <a:rPr lang="ar-SA" sz="2000" b="1" u="sng">
                <a:latin typeface="Arial Unicode MS" pitchFamily="34" charset="-128"/>
                <a:ea typeface="Arial Unicode MS" pitchFamily="34" charset="-128"/>
                <a:cs typeface="Arial Unicode MS" pitchFamily="34" charset="-128"/>
              </a:rPr>
              <a:t>النوية: </a:t>
            </a:r>
            <a:r>
              <a:rPr lang="en-US" sz="2000" b="1" u="sng">
                <a:latin typeface="Arial Unicode MS" pitchFamily="34" charset="-128"/>
                <a:ea typeface="Arial Unicode MS" pitchFamily="34" charset="-128"/>
                <a:cs typeface="Arial Unicode MS" pitchFamily="34" charset="-128"/>
              </a:rPr>
              <a:t>Nucleolus </a:t>
            </a:r>
          </a:p>
        </p:txBody>
      </p:sp>
      <p:sp>
        <p:nvSpPr>
          <p:cNvPr id="191491" name="Rectangle 3"/>
          <p:cNvSpPr>
            <a:spLocks noChangeArrowheads="1"/>
          </p:cNvSpPr>
          <p:nvPr/>
        </p:nvSpPr>
        <p:spPr bwMode="auto">
          <a:xfrm>
            <a:off x="685800" y="914400"/>
            <a:ext cx="8229600" cy="465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توجد النوية في جميع أنوية الخلايا الحقيقية فيما عدا بعض الخلايا الجرثومية والسابحات الذكرية وبعض الخلايا الطحلبية. والنوية كروية الشكل. وتوجد بالنواة نوية واحدة أو اثنين أو أكثر. وتظهر النوية بواسطة المجهر الضوئي كجسم لامع براق بمقارنتها بالنواة وهي تتصل بكروموسوم أو أكثر عند منطقة خاصة تعرف بمنشأ النوية </a:t>
            </a:r>
            <a:r>
              <a:rPr lang="en-US" sz="2000">
                <a:latin typeface="Arial Unicode MS" pitchFamily="34" charset="-128"/>
                <a:ea typeface="Arial Unicode MS" pitchFamily="34" charset="-128"/>
                <a:cs typeface="Arial Unicode MS" pitchFamily="34" charset="-128"/>
              </a:rPr>
              <a:t>Nucleolus organism</a:t>
            </a:r>
            <a:r>
              <a:rPr lang="ar-EG" sz="2000">
                <a:latin typeface="Arial Unicode MS" pitchFamily="34" charset="-128"/>
                <a:ea typeface="Arial Unicode MS" pitchFamily="34" charset="-128"/>
                <a:cs typeface="Arial Unicode MS" pitchFamily="34" charset="-128"/>
              </a:rPr>
              <a:t> وتسمى هذه الكروموسومات بكروموسومات النوية </a:t>
            </a:r>
            <a:r>
              <a:rPr lang="en-US" sz="2000">
                <a:latin typeface="Arial Unicode MS" pitchFamily="34" charset="-128"/>
                <a:ea typeface="Arial Unicode MS" pitchFamily="34" charset="-128"/>
                <a:cs typeface="Arial Unicode MS" pitchFamily="34" charset="-128"/>
              </a:rPr>
              <a:t>Nucleolus chromosome</a:t>
            </a:r>
            <a:r>
              <a:rPr lang="ar-EG" sz="2000">
                <a:latin typeface="Arial Unicode MS" pitchFamily="34" charset="-128"/>
                <a:ea typeface="Arial Unicode MS" pitchFamily="34" charset="-128"/>
                <a:cs typeface="Arial Unicode MS" pitchFamily="34" charset="-128"/>
              </a:rPr>
              <a:t> وعادة ما يوجد بكل خلية على الأقل كروموسومان متشابهان من هذه الكروموسومات بهما نفس المنطقة المسماة بمنشئ النوية. ففي كروموسومات الطور الاستوائي تظهر هذه المنطقة على هيئة اختناق يتراوح طوله من القصير إلى الطويل نوعاً إلى الطويل وهي توجد بالقرب من نهاية ذراع الكروموسوم وبجانب جسم كروي يعرف بالتابع </a:t>
            </a:r>
            <a:r>
              <a:rPr lang="en-US" sz="2000">
                <a:latin typeface="Arial Unicode MS" pitchFamily="34" charset="-128"/>
                <a:ea typeface="Arial Unicode MS" pitchFamily="34" charset="-128"/>
                <a:cs typeface="Arial Unicode MS" pitchFamily="34" charset="-128"/>
              </a:rPr>
              <a:t>Satellite</a:t>
            </a:r>
            <a:r>
              <a:rPr lang="ar-EG" sz="2000">
                <a:latin typeface="Arial Unicode MS" pitchFamily="34" charset="-128"/>
                <a:ea typeface="Arial Unicode MS" pitchFamily="34" charset="-128"/>
                <a:cs typeface="Arial Unicode MS" pitchFamily="34" charset="-128"/>
              </a:rPr>
              <a:t> ويتكون منشئ النوية من حامض </a:t>
            </a:r>
            <a:r>
              <a:rPr lang="en-US" sz="2000">
                <a:latin typeface="Arial Unicode MS" pitchFamily="34" charset="-128"/>
                <a:ea typeface="Arial Unicode MS" pitchFamily="34" charset="-128"/>
                <a:cs typeface="Arial Unicode MS" pitchFamily="34" charset="-128"/>
              </a:rPr>
              <a:t>DNA</a:t>
            </a:r>
            <a:r>
              <a:rPr lang="ar-EG"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2514" name="Rectangle 1"/>
          <p:cNvSpPr>
            <a:spLocks noChangeArrowheads="1"/>
          </p:cNvSpPr>
          <p:nvPr/>
        </p:nvSpPr>
        <p:spPr bwMode="auto">
          <a:xfrm>
            <a:off x="457200" y="304800"/>
            <a:ext cx="8305800" cy="14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التركيب الدقيق:</a:t>
            </a:r>
          </a:p>
          <a:p>
            <a:pPr rtl="0" eaLnBrk="0" hangingPunct="0">
              <a:lnSpc>
                <a:spcPct val="150000"/>
              </a:lnSpc>
            </a:pPr>
            <a:r>
              <a:rPr lang="ar-EG" sz="2000">
                <a:latin typeface="Arial Unicode MS" pitchFamily="34" charset="-128"/>
                <a:ea typeface="Arial Unicode MS" pitchFamily="34" charset="-128"/>
                <a:cs typeface="Arial Unicode MS" pitchFamily="34" charset="-128"/>
              </a:rPr>
              <a:t>	تظهر النوية كثيفة مدمجة في بعض الخلايا وفي البعض الآخر تظهر مفككة وبها فراغات تتصل بالسائل النووي وتتركب النوية من</a:t>
            </a:r>
            <a:r>
              <a:rPr lang="ar-EG" sz="2000">
                <a:latin typeface="Simplified Arabic" pitchFamily="18" charset="-78"/>
                <a:cs typeface="Times New Roman" pitchFamily="18" charset="0"/>
              </a:rPr>
              <a:t>:</a:t>
            </a:r>
            <a:r>
              <a:rPr lang="en-US" sz="800"/>
              <a:t> </a:t>
            </a:r>
            <a:endParaRPr lang="en-US" sz="1600"/>
          </a:p>
        </p:txBody>
      </p:sp>
      <p:sp>
        <p:nvSpPr>
          <p:cNvPr id="192515" name="Rectangle 1"/>
          <p:cNvSpPr>
            <a:spLocks noChangeArrowheads="1"/>
          </p:cNvSpPr>
          <p:nvPr/>
        </p:nvSpPr>
        <p:spPr bwMode="auto">
          <a:xfrm>
            <a:off x="457200" y="1290638"/>
            <a:ext cx="8382000" cy="5118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endParaRPr lang="ar-SA"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أ- منطقة ليفية </a:t>
            </a:r>
            <a:r>
              <a:rPr lang="en-US" sz="2000">
                <a:latin typeface="Arial Unicode MS" pitchFamily="34" charset="-128"/>
                <a:ea typeface="Arial Unicode MS" pitchFamily="34" charset="-128"/>
                <a:cs typeface="Arial Unicode MS" pitchFamily="34" charset="-128"/>
              </a:rPr>
              <a:t>Fibrillar zone</a:t>
            </a:r>
            <a:r>
              <a:rPr lang="ar-EG" sz="2000">
                <a:latin typeface="Arial Unicode MS" pitchFamily="34" charset="-128"/>
                <a:ea typeface="Arial Unicode MS" pitchFamily="34" charset="-128"/>
                <a:cs typeface="Arial Unicode MS" pitchFamily="34" charset="-128"/>
              </a:rPr>
              <a:t>: تتكون من ألياف دقيقة يبلغ سمكها 100 أنجستروم وهي تشغل مركز النوية.</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ب- منطقة حبيبية </a:t>
            </a:r>
            <a:r>
              <a:rPr lang="en-US" sz="2000">
                <a:latin typeface="Arial Unicode MS" pitchFamily="34" charset="-128"/>
                <a:ea typeface="Arial Unicode MS" pitchFamily="34" charset="-128"/>
                <a:cs typeface="Arial Unicode MS" pitchFamily="34" charset="-128"/>
              </a:rPr>
              <a:t>Granular zone</a:t>
            </a:r>
            <a:r>
              <a:rPr lang="ar-EG" sz="2000">
                <a:latin typeface="Arial Unicode MS" pitchFamily="34" charset="-128"/>
                <a:ea typeface="Arial Unicode MS" pitchFamily="34" charset="-128"/>
                <a:cs typeface="Arial Unicode MS" pitchFamily="34" charset="-128"/>
              </a:rPr>
              <a:t>: تتكون من جسيمات حبيبية إلكترونية كثيفة ذات قطر يصل إلى 200 أنجستروم تقريباً وهي تتكون من مادة الليبونيوكليك والبروتين وهي تشابه الريبوسومات وتشكل المنطقة الخارجية للنوية حيث تحيط بالمنطقة الليفية.</a:t>
            </a:r>
            <a:endParaRPr lang="en-US" sz="2000">
              <a:latin typeface="Arial Unicode MS" pitchFamily="34" charset="-128"/>
              <a:ea typeface="Arial Unicode MS" pitchFamily="34" charset="-128"/>
              <a:cs typeface="Arial Unicode MS" pitchFamily="34" charset="-128"/>
            </a:endParaRPr>
          </a:p>
          <a:p>
            <a:pPr eaLnBrk="0" hangingPunct="0">
              <a:lnSpc>
                <a:spcPct val="150000"/>
              </a:lnSpc>
            </a:pPr>
            <a:r>
              <a:rPr lang="ar-EG" sz="2000">
                <a:latin typeface="Arial Unicode MS" pitchFamily="34" charset="-128"/>
                <a:ea typeface="Arial Unicode MS" pitchFamily="34" charset="-128"/>
                <a:cs typeface="Arial Unicode MS" pitchFamily="34" charset="-128"/>
              </a:rPr>
              <a:t>جـ- الحشوة </a:t>
            </a:r>
            <a:r>
              <a:rPr lang="en-US" sz="2000">
                <a:latin typeface="Arial Unicode MS" pitchFamily="34" charset="-128"/>
                <a:ea typeface="Arial Unicode MS" pitchFamily="34" charset="-128"/>
                <a:cs typeface="Arial Unicode MS" pitchFamily="34" charset="-128"/>
              </a:rPr>
              <a:t>The matrix</a:t>
            </a:r>
            <a:r>
              <a:rPr lang="ar-EG" sz="2000">
                <a:latin typeface="Arial Unicode MS" pitchFamily="34" charset="-128"/>
                <a:ea typeface="Arial Unicode MS" pitchFamily="34" charset="-128"/>
                <a:cs typeface="Arial Unicode MS" pitchFamily="34" charset="-128"/>
              </a:rPr>
              <a:t>: وهي عبارة عن مادة سائلة غير محيزة تتعلق بها المادة الليفية والمادة الحبيبية.</a:t>
            </a:r>
          </a:p>
          <a:p>
            <a:pPr rtl="0" eaLnBrk="0" hangingPunct="0">
              <a:lnSpc>
                <a:spcPct val="150000"/>
              </a:lnSpc>
            </a:pP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Heterchromatin </a:t>
            </a:r>
            <a:r>
              <a:rPr lang="ar-EG" sz="2000">
                <a:latin typeface="Arial Unicode MS" pitchFamily="34" charset="-128"/>
                <a:ea typeface="Arial Unicode MS" pitchFamily="34" charset="-128"/>
                <a:cs typeface="Arial Unicode MS" pitchFamily="34" charset="-128"/>
              </a:rPr>
              <a:t>د- المادة الكروماتينية المتغايرة </a:t>
            </a:r>
            <a:endParaRPr lang="ar-SA" sz="2000">
              <a:latin typeface="Arial Unicode MS" pitchFamily="34" charset="-128"/>
              <a:ea typeface="Arial Unicode MS" pitchFamily="34" charset="-128"/>
              <a:cs typeface="Arial Unicode MS" pitchFamily="34" charset="-128"/>
            </a:endParaRPr>
          </a:p>
          <a:p>
            <a:pPr rtl="0" eaLnBrk="0" hangingPunct="0">
              <a:lnSpc>
                <a:spcPct val="150000"/>
              </a:lnSpc>
            </a:pPr>
            <a:r>
              <a:rPr lang="ar-EG" sz="2000">
                <a:latin typeface="Arial Unicode MS" pitchFamily="34" charset="-128"/>
                <a:ea typeface="Arial Unicode MS" pitchFamily="34" charset="-128"/>
                <a:cs typeface="Arial Unicode MS" pitchFamily="34" charset="-128"/>
              </a:rPr>
              <a:t>وهي تحيط بالنوية وتمتد بداخلها وتكون من ألياف سمكها 100 أنجستروم وتحتوي على </a:t>
            </a:r>
            <a:r>
              <a:rPr lang="en-US" sz="2000">
                <a:latin typeface="Arial Unicode MS" pitchFamily="34" charset="-128"/>
                <a:ea typeface="Arial Unicode MS" pitchFamily="34" charset="-128"/>
                <a:cs typeface="Arial Unicode MS" pitchFamily="34" charset="-128"/>
              </a:rPr>
              <a:t>DNA</a:t>
            </a:r>
            <a:r>
              <a:rPr lang="ar-EG" sz="1400">
                <a:latin typeface="Simplified Arabic" pitchFamily="18" charset="-78"/>
                <a:cs typeface="Times New Roman" pitchFamily="18" charset="0"/>
              </a:rPr>
              <a:t>.</a:t>
            </a:r>
            <a:r>
              <a:rPr lang="en-US" sz="900"/>
              <a:t> </a:t>
            </a:r>
            <a:endParaRPr lang="en-US"/>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3538" name="Rectangle 1"/>
          <p:cNvSpPr>
            <a:spLocks noChangeArrowheads="1"/>
          </p:cNvSpPr>
          <p:nvPr/>
        </p:nvSpPr>
        <p:spPr bwMode="auto">
          <a:xfrm>
            <a:off x="228600" y="354013"/>
            <a:ext cx="86868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b="1" u="sng">
                <a:latin typeface="Arial Unicode MS" pitchFamily="34" charset="-128"/>
                <a:ea typeface="Arial Unicode MS" pitchFamily="34" charset="-128"/>
                <a:cs typeface="Arial Unicode MS" pitchFamily="34" charset="-128"/>
              </a:rPr>
              <a:t>التركيب الكيميائي والوظيفة:</a:t>
            </a:r>
            <a:endParaRPr lang="en-US" sz="2000" b="1" u="sng">
              <a:latin typeface="Arial Unicode MS" pitchFamily="34" charset="-128"/>
              <a:ea typeface="Arial Unicode MS" pitchFamily="34" charset="-128"/>
              <a:cs typeface="Arial Unicode MS" pitchFamily="34" charset="-128"/>
            </a:endParaRPr>
          </a:p>
          <a:p>
            <a:pPr algn="justLow" eaLnBrk="0" hangingPunct="0">
              <a:lnSpc>
                <a:spcPct val="150000"/>
              </a:lnSpc>
            </a:pPr>
            <a:r>
              <a:rPr lang="ar-EG" sz="2000">
                <a:latin typeface="Arial Unicode MS" pitchFamily="34" charset="-128"/>
                <a:ea typeface="Arial Unicode MS" pitchFamily="34" charset="-128"/>
                <a:cs typeface="Arial Unicode MS" pitchFamily="34" charset="-128"/>
              </a:rPr>
              <a:t>لا تأخذ النوية الأصباغ القاعدية وهذا يدل على أنها لا تحتوي على حامض </a:t>
            </a:r>
            <a:r>
              <a:rPr lang="en-US" sz="2000">
                <a:latin typeface="Arial Unicode MS" pitchFamily="34" charset="-128"/>
                <a:ea typeface="Arial Unicode MS" pitchFamily="34" charset="-128"/>
                <a:cs typeface="Arial Unicode MS" pitchFamily="34" charset="-128"/>
              </a:rPr>
              <a:t>DNA</a:t>
            </a:r>
            <a:r>
              <a:rPr lang="ar-EG" sz="2000">
                <a:latin typeface="Arial Unicode MS" pitchFamily="34" charset="-128"/>
                <a:ea typeface="Arial Unicode MS" pitchFamily="34" charset="-128"/>
                <a:cs typeface="Arial Unicode MS" pitchFamily="34" charset="-128"/>
              </a:rPr>
              <a:t> ولكن المنطقة التي تحيط بالنوية لا </a:t>
            </a:r>
            <a:r>
              <a:rPr lang="ar-SA" sz="2000">
                <a:latin typeface="Arial Unicode MS" pitchFamily="34" charset="-128"/>
                <a:ea typeface="Arial Unicode MS" pitchFamily="34" charset="-128"/>
                <a:cs typeface="Arial Unicode MS" pitchFamily="34" charset="-128"/>
              </a:rPr>
              <a:t>ت</a:t>
            </a:r>
            <a:r>
              <a:rPr lang="ar-EG" sz="2000">
                <a:latin typeface="Arial Unicode MS" pitchFamily="34" charset="-128"/>
                <a:ea typeface="Arial Unicode MS" pitchFamily="34" charset="-128"/>
                <a:cs typeface="Arial Unicode MS" pitchFamily="34" charset="-128"/>
              </a:rPr>
              <a:t>ميل لمثل هذه الأصباغ فهي تمثل المادة الكروماتينية المتغايرة (الهتيروكروماتين) وتتكون النوية من </a:t>
            </a:r>
            <a:r>
              <a:rPr lang="en-US" sz="2000">
                <a:latin typeface="Arial Unicode MS" pitchFamily="34" charset="-128"/>
                <a:ea typeface="Arial Unicode MS" pitchFamily="34" charset="-128"/>
                <a:cs typeface="Arial Unicode MS" pitchFamily="34" charset="-128"/>
              </a:rPr>
              <a:t>RNA</a:t>
            </a:r>
            <a:r>
              <a:rPr lang="ar-EG" sz="2000">
                <a:latin typeface="Arial Unicode MS" pitchFamily="34" charset="-128"/>
                <a:ea typeface="Arial Unicode MS" pitchFamily="34" charset="-128"/>
                <a:cs typeface="Arial Unicode MS" pitchFamily="34" charset="-128"/>
              </a:rPr>
              <a:t> وبروتينات ولقد أثبتت الدراسات العديدة التشابه بين </a:t>
            </a:r>
            <a:r>
              <a:rPr lang="en-US" sz="2000">
                <a:latin typeface="Arial Unicode MS" pitchFamily="34" charset="-128"/>
                <a:ea typeface="Arial Unicode MS" pitchFamily="34" charset="-128"/>
                <a:cs typeface="Arial Unicode MS" pitchFamily="34" charset="-128"/>
              </a:rPr>
              <a:t>RNA</a:t>
            </a:r>
            <a:r>
              <a:rPr lang="ar-EG" sz="2000">
                <a:latin typeface="Arial Unicode MS" pitchFamily="34" charset="-128"/>
                <a:ea typeface="Arial Unicode MS" pitchFamily="34" charset="-128"/>
                <a:cs typeface="Arial Unicode MS" pitchFamily="34" charset="-128"/>
              </a:rPr>
              <a:t> والبروتينات المكونة للنوية وتلك التي تتكون منها الريبوسومات الموجودة في السيتوبلازم. ولقد أثبتت بعض الصور الإلكترونية مرور الريبوسومات من النوية إلى السيتوبلازم خلال الثقوب بالغلاف النووي.</a:t>
            </a:r>
          </a:p>
        </p:txBody>
      </p:sp>
      <p:sp>
        <p:nvSpPr>
          <p:cNvPr id="193539" name="Rectangle 2"/>
          <p:cNvSpPr>
            <a:spLocks noChangeArrowheads="1"/>
          </p:cNvSpPr>
          <p:nvPr/>
        </p:nvSpPr>
        <p:spPr bwMode="auto">
          <a:xfrm>
            <a:off x="304800" y="3533775"/>
            <a:ext cx="86868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ويعد منظم النوية منطقة خاصة ومتميزة من د.ن.أ الكروماتية وهي تحتوي على الجينات الخاصة بإنتاج أنواع</a:t>
            </a:r>
            <a:r>
              <a:rPr lang="ar-SA" sz="2000">
                <a:latin typeface="Arial Unicode MS" pitchFamily="34" charset="-128"/>
                <a:ea typeface="Arial Unicode MS" pitchFamily="34" charset="-128"/>
                <a:cs typeface="Arial Unicode MS" pitchFamily="34" charset="-128"/>
              </a:rPr>
              <a:t> ر</a:t>
            </a:r>
            <a:r>
              <a:rPr lang="ar-EG" sz="2000">
                <a:latin typeface="Arial Unicode MS" pitchFamily="34" charset="-128"/>
                <a:ea typeface="Arial Unicode MS" pitchFamily="34" charset="-128"/>
                <a:cs typeface="Arial Unicode MS" pitchFamily="34" charset="-128"/>
              </a:rPr>
              <a:t>.ن.أ الريبوسومي ذو الحجم الكبير عند النسخ وهي </a:t>
            </a:r>
            <a:r>
              <a:rPr lang="en-US" sz="2000">
                <a:latin typeface="Arial Unicode MS" pitchFamily="34" charset="-128"/>
                <a:ea typeface="Arial Unicode MS" pitchFamily="34" charset="-128"/>
                <a:cs typeface="Arial Unicode MS" pitchFamily="34" charset="-128"/>
              </a:rPr>
              <a:t>28SrRNA</a:t>
            </a:r>
            <a:r>
              <a:rPr lang="ar-EG" sz="2000">
                <a:latin typeface="Arial Unicode MS" pitchFamily="34" charset="-128"/>
                <a:ea typeface="Arial Unicode MS" pitchFamily="34" charset="-128"/>
                <a:cs typeface="Arial Unicode MS" pitchFamily="34" charset="-128"/>
              </a:rPr>
              <a:t> و</a:t>
            </a:r>
            <a:r>
              <a:rPr lang="en-US" sz="2000">
                <a:latin typeface="Arial Unicode MS" pitchFamily="34" charset="-128"/>
                <a:ea typeface="Arial Unicode MS" pitchFamily="34" charset="-128"/>
                <a:cs typeface="Arial Unicode MS" pitchFamily="34" charset="-128"/>
              </a:rPr>
              <a:t>18SrRNA</a:t>
            </a:r>
            <a:r>
              <a:rPr lang="ar-EG" sz="2000">
                <a:latin typeface="Arial Unicode MS" pitchFamily="34" charset="-128"/>
                <a:ea typeface="Arial Unicode MS" pitchFamily="34" charset="-128"/>
                <a:cs typeface="Arial Unicode MS" pitchFamily="34" charset="-128"/>
              </a:rPr>
              <a:t>. وهي تدخل في تركيب الربيوسومات بينما تقوم مناطق أخرى على الكروموسومات</a:t>
            </a:r>
            <a:r>
              <a:rPr lang="ar-SA" sz="2000">
                <a:latin typeface="Arial Unicode MS" pitchFamily="34" charset="-128"/>
                <a:ea typeface="Arial Unicode MS" pitchFamily="34" charset="-128"/>
                <a:cs typeface="Arial Unicode MS" pitchFamily="34" charset="-128"/>
              </a:rPr>
              <a:t> تقوم </a:t>
            </a:r>
            <a:r>
              <a:rPr lang="ar-EG" sz="2000">
                <a:latin typeface="Arial Unicode MS" pitchFamily="34" charset="-128"/>
                <a:ea typeface="Arial Unicode MS" pitchFamily="34" charset="-128"/>
                <a:cs typeface="Arial Unicode MS" pitchFamily="34" charset="-128"/>
              </a:rPr>
              <a:t> بإنتاج ر.ن.أ الريبوسومي الصغير الحجم </a:t>
            </a:r>
            <a:r>
              <a:rPr lang="en-US" sz="2000">
                <a:latin typeface="Arial Unicode MS" pitchFamily="34" charset="-128"/>
                <a:ea typeface="Arial Unicode MS" pitchFamily="34" charset="-128"/>
                <a:cs typeface="Arial Unicode MS" pitchFamily="34" charset="-128"/>
              </a:rPr>
              <a:t>5SrRNA</a:t>
            </a:r>
            <a:r>
              <a:rPr lang="ar-EG" sz="2000">
                <a:latin typeface="Arial Unicode MS" pitchFamily="34" charset="-128"/>
                <a:ea typeface="Arial Unicode MS" pitchFamily="34" charset="-128"/>
                <a:cs typeface="Arial Unicode MS" pitchFamily="34" charset="-128"/>
              </a:rPr>
              <a:t> كما تشفر لإنتاج بروتينات الريبوسوم وعلى ذلك فإن النوية بالإضافة إلى مسئوليتها عن إنتاج معظم ر.ن.أ الريبوسومي </a:t>
            </a:r>
            <a:r>
              <a:rPr lang="en-US" sz="2000">
                <a:latin typeface="Arial Unicode MS" pitchFamily="34" charset="-128"/>
                <a:ea typeface="Arial Unicode MS" pitchFamily="34" charset="-128"/>
                <a:cs typeface="Arial Unicode MS" pitchFamily="34" charset="-128"/>
              </a:rPr>
              <a:t>rRNA</a:t>
            </a:r>
            <a:r>
              <a:rPr lang="ar-EG" sz="2000">
                <a:latin typeface="Arial Unicode MS" pitchFamily="34" charset="-128"/>
                <a:ea typeface="Arial Unicode MS" pitchFamily="34" charset="-128"/>
                <a:cs typeface="Arial Unicode MS" pitchFamily="34" charset="-128"/>
              </a:rPr>
              <a:t> تعد أيضاً مكان تجهيز وتجميع الريبوسومات من البروتينات و ر.ن.أ الريبوسومي والتي تنتقل بدورها إلى السيتوبلازم حيث تأخذ مكانها لبناء البروتينات.</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62" name="Rectangle 1"/>
          <p:cNvSpPr>
            <a:spLocks noChangeArrowheads="1"/>
          </p:cNvSpPr>
          <p:nvPr/>
        </p:nvSpPr>
        <p:spPr bwMode="auto">
          <a:xfrm>
            <a:off x="381000" y="100013"/>
            <a:ext cx="85344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pPr>
            <a:r>
              <a:rPr lang="ar-EG" sz="2000">
                <a:latin typeface="Arial Unicode MS" pitchFamily="34" charset="-128"/>
                <a:ea typeface="Arial Unicode MS" pitchFamily="34" charset="-128"/>
                <a:cs typeface="Arial Unicode MS" pitchFamily="34" charset="-128"/>
              </a:rPr>
              <a:t>ويتناسب نشاط الخلية تناسباً طردياً مع حجم النوية فالخلية التي لها نشاط في تخليق مادة البروتين تكون لها نوية كبيرة مثل خلايا حويصلات البيضة </a:t>
            </a:r>
            <a:r>
              <a:rPr lang="en-US" sz="2000">
                <a:latin typeface="Arial Unicode MS" pitchFamily="34" charset="-128"/>
                <a:ea typeface="Arial Unicode MS" pitchFamily="34" charset="-128"/>
                <a:cs typeface="Arial Unicode MS" pitchFamily="34" charset="-128"/>
              </a:rPr>
              <a:t>Oocytes</a:t>
            </a:r>
            <a:r>
              <a:rPr lang="ar-EG" sz="2000">
                <a:latin typeface="Arial Unicode MS" pitchFamily="34" charset="-128"/>
                <a:ea typeface="Arial Unicode MS" pitchFamily="34" charset="-128"/>
                <a:cs typeface="Arial Unicode MS" pitchFamily="34" charset="-128"/>
              </a:rPr>
              <a:t> والخلية التي ليس لها نشاط في تخليق مادة البروتين تكون لها نوية صغيرة أو عديمة النوية مثل خلايا السابحات الذكرية وخلايا العضلات</a:t>
            </a:r>
            <a:r>
              <a:rPr lang="ar-EG" sz="1400">
                <a:latin typeface="Simplified Arabic" pitchFamily="18" charset="-78"/>
                <a:cs typeface="Times New Roman" pitchFamily="18" charset="0"/>
              </a:rPr>
              <a:t>.</a:t>
            </a:r>
            <a:endParaRPr lang="ar-EG"/>
          </a:p>
        </p:txBody>
      </p:sp>
      <p:sp>
        <p:nvSpPr>
          <p:cNvPr id="194563" name="Rectangle 2"/>
          <p:cNvSpPr>
            <a:spLocks noChangeArrowheads="1"/>
          </p:cNvSpPr>
          <p:nvPr/>
        </p:nvSpPr>
        <p:spPr bwMode="auto">
          <a:xfrm>
            <a:off x="381000" y="1905000"/>
            <a:ext cx="8458200" cy="4708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Low" eaLnBrk="0" hangingPunct="0">
              <a:lnSpc>
                <a:spcPct val="150000"/>
              </a:lnSpc>
            </a:pPr>
            <a:r>
              <a:rPr lang="ar-SA" sz="2000">
                <a:latin typeface="Arial Unicode MS" pitchFamily="34" charset="-128"/>
                <a:ea typeface="Arial Unicode MS" pitchFamily="34" charset="-128"/>
                <a:cs typeface="Arial Unicode MS" pitchFamily="34" charset="-128"/>
              </a:rPr>
              <a:t>تختفي النوية وتتحلل في بداية الطور التمهيدي لانقسام الخلية ويتحد كروماتين النوية- وهو كما يعتقد الجزء الذي يحمل الشفرة الوراثية لتكوين النوية من جديد- مع احد الكروموسومات في منطقه تدعى الموقع المنظم للنوية </a:t>
            </a:r>
            <a:r>
              <a:rPr lang="en-US" sz="2000">
                <a:latin typeface="Arial Unicode MS" pitchFamily="34" charset="-128"/>
                <a:ea typeface="Arial Unicode MS" pitchFamily="34" charset="-128"/>
                <a:cs typeface="Arial Unicode MS" pitchFamily="34" charset="-128"/>
              </a:rPr>
              <a:t>Nucleolar organizing region (NOR) </a:t>
            </a:r>
            <a:r>
              <a:rPr lang="ar-SA" sz="2000">
                <a:latin typeface="Arial Unicode MS" pitchFamily="34" charset="-128"/>
                <a:ea typeface="Arial Unicode MS" pitchFamily="34" charset="-128"/>
                <a:cs typeface="Arial Unicode MS" pitchFamily="34" charset="-128"/>
              </a:rPr>
              <a:t>وعند قطع المنطقة المنظمة للنوية من الكروموسوم نتيجة طفرة وراثية- طبيعية أو صناعية- فان عمليه تكوين النوية تتوقف ثم تتوقف عمليه بناء الرايبوسومات. يزداد عدد المناطق المنظمة النوية على الكروموسومات مع زيادة عدد النويات في الخلية على شرط وجود </a:t>
            </a:r>
            <a:r>
              <a:rPr lang="en-US" sz="2000">
                <a:latin typeface="Arial Unicode MS" pitchFamily="34" charset="-128"/>
                <a:ea typeface="Arial Unicode MS" pitchFamily="34" charset="-128"/>
                <a:cs typeface="Arial Unicode MS" pitchFamily="34" charset="-128"/>
              </a:rPr>
              <a:t>(NOR)</a:t>
            </a:r>
            <a:r>
              <a:rPr lang="ar-SA" sz="2000">
                <a:latin typeface="Arial Unicode MS" pitchFamily="34" charset="-128"/>
                <a:ea typeface="Arial Unicode MS" pitchFamily="34" charset="-128"/>
                <a:cs typeface="Arial Unicode MS" pitchFamily="34" charset="-128"/>
              </a:rPr>
              <a:t> واحده في الكروموسوم الواحد فمثلا لو كانت هناك خمس نويات في النواة, فستكون هناك خمس </a:t>
            </a:r>
            <a:r>
              <a:rPr lang="en-US" sz="2000">
                <a:latin typeface="Arial Unicode MS" pitchFamily="34" charset="-128"/>
                <a:ea typeface="Arial Unicode MS" pitchFamily="34" charset="-128"/>
                <a:cs typeface="Arial Unicode MS" pitchFamily="34" charset="-128"/>
              </a:rPr>
              <a:t>(NORs)</a:t>
            </a:r>
            <a:r>
              <a:rPr lang="ar-SA" sz="2000">
                <a:latin typeface="Arial Unicode MS" pitchFamily="34" charset="-128"/>
                <a:ea typeface="Arial Unicode MS" pitchFamily="34" charset="-128"/>
                <a:cs typeface="Arial Unicode MS" pitchFamily="34" charset="-128"/>
              </a:rPr>
              <a:t> على خمس كروموسومات ولهذا فان عدد النويات لا يمكن أن يكون أكثر من العدد الزوجي لكروموسومات الخلية</a:t>
            </a:r>
            <a:r>
              <a:rPr lang="ar-SA" sz="2000">
                <a:solidFill>
                  <a:srgbClr val="000000"/>
                </a:solidFill>
                <a:latin typeface="Arial Unicode MS" pitchFamily="34" charset="-128"/>
                <a:ea typeface="Arial Unicode MS" pitchFamily="34" charset="-128"/>
                <a:cs typeface="Arial Unicode MS" pitchFamily="34" charset="-128"/>
              </a:rPr>
              <a:t>.</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5586" name="Rectangle 1"/>
          <p:cNvSpPr>
            <a:spLocks noChangeArrowheads="1"/>
          </p:cNvSpPr>
          <p:nvPr/>
        </p:nvSpPr>
        <p:spPr bwMode="auto">
          <a:xfrm>
            <a:off x="685800" y="381000"/>
            <a:ext cx="7772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b="1" u="sng">
                <a:solidFill>
                  <a:srgbClr val="C00000"/>
                </a:solidFill>
                <a:latin typeface="Arial Unicode MS" pitchFamily="34" charset="-128"/>
                <a:ea typeface="Arial Unicode MS" pitchFamily="34" charset="-128"/>
                <a:cs typeface="Arial Unicode MS" pitchFamily="34" charset="-128"/>
              </a:rPr>
              <a:t>البلازما النووي أو الخلط النووي   </a:t>
            </a:r>
            <a:r>
              <a:rPr lang="en-US" sz="2000" b="1" u="sng">
                <a:solidFill>
                  <a:srgbClr val="C00000"/>
                </a:solidFill>
                <a:latin typeface="Arial Unicode MS" pitchFamily="34" charset="-128"/>
                <a:ea typeface="Arial Unicode MS" pitchFamily="34" charset="-128"/>
                <a:cs typeface="Arial Unicode MS" pitchFamily="34" charset="-128"/>
              </a:rPr>
              <a:t>Nuclear sap or nucleoplasm</a:t>
            </a:r>
          </a:p>
        </p:txBody>
      </p:sp>
      <p:sp>
        <p:nvSpPr>
          <p:cNvPr id="195587" name="Rectangle 1"/>
          <p:cNvSpPr>
            <a:spLocks noChangeArrowheads="1"/>
          </p:cNvSpPr>
          <p:nvPr/>
        </p:nvSpPr>
        <p:spPr bwMode="auto">
          <a:xfrm>
            <a:off x="533400" y="963613"/>
            <a:ext cx="8305800"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tabLst>
                <a:tab pos="714375" algn="l"/>
              </a:tabLst>
            </a:pPr>
            <a:r>
              <a:rPr lang="ar-SA" sz="2000">
                <a:latin typeface="Arial Unicode MS" pitchFamily="34" charset="-128"/>
                <a:ea typeface="Arial Unicode MS" pitchFamily="34" charset="-128"/>
                <a:cs typeface="Arial Unicode MS" pitchFamily="34" charset="-128"/>
              </a:rPr>
              <a:t>عبارة عن محلول غروري نصف شفاف ذي طبيعة حبيبية يكون وسطا لمواد التفاعلات الحيوية في النواة ويوجد بداخله النوية والكروموسومات (الكروماتين) ويتكون هذا المحلول من مواد عضوية و غير عضوية أهمها الأحماض النووية و البروتينات وبعض العناصر المعدنية. وتشمل الأحماض النووية كلا من الحامض النووي منزوع الأوكسجين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Nucleic acid polymerase</a:t>
            </a:r>
            <a:r>
              <a:rPr lang="ar-SA" sz="2000">
                <a:latin typeface="Arial Unicode MS" pitchFamily="34" charset="-128"/>
                <a:ea typeface="Arial Unicode MS" pitchFamily="34" charset="-128"/>
                <a:cs typeface="Arial Unicode MS" pitchFamily="34" charset="-128"/>
              </a:rPr>
              <a:t>والحامض النووي الرايبوزي </a:t>
            </a:r>
            <a:r>
              <a:rPr lang="en-US" sz="2000">
                <a:latin typeface="Arial Unicode MS" pitchFamily="34" charset="-128"/>
                <a:ea typeface="Arial Unicode MS" pitchFamily="34" charset="-128"/>
                <a:cs typeface="Arial Unicode MS" pitchFamily="34" charset="-128"/>
              </a:rPr>
              <a:t>RNA</a:t>
            </a:r>
            <a:r>
              <a:rPr lang="ar-SA" sz="2000">
                <a:latin typeface="Arial Unicode MS" pitchFamily="34" charset="-128"/>
                <a:ea typeface="Arial Unicode MS" pitchFamily="34" charset="-128"/>
                <a:cs typeface="Arial Unicode MS" pitchFamily="34" charset="-128"/>
              </a:rPr>
              <a:t> بأنواعه الثلاثة الرسول </a:t>
            </a:r>
            <a:r>
              <a:rPr lang="en-US" sz="2000">
                <a:latin typeface="Arial Unicode MS" pitchFamily="34" charset="-128"/>
                <a:ea typeface="Arial Unicode MS" pitchFamily="34" charset="-128"/>
                <a:cs typeface="Arial Unicode MS" pitchFamily="34" charset="-128"/>
              </a:rPr>
              <a:t>mRNA</a:t>
            </a:r>
            <a:r>
              <a:rPr lang="ar-SA" sz="2000">
                <a:latin typeface="Arial Unicode MS" pitchFamily="34" charset="-128"/>
                <a:ea typeface="Arial Unicode MS" pitchFamily="34" charset="-128"/>
                <a:cs typeface="Arial Unicode MS" pitchFamily="34" charset="-128"/>
              </a:rPr>
              <a:t> والناقل </a:t>
            </a:r>
            <a:r>
              <a:rPr lang="en-US" sz="2000">
                <a:latin typeface="Arial Unicode MS" pitchFamily="34" charset="-128"/>
                <a:ea typeface="Arial Unicode MS" pitchFamily="34" charset="-128"/>
                <a:cs typeface="Arial Unicode MS" pitchFamily="34" charset="-128"/>
              </a:rPr>
              <a:t>tRNA</a:t>
            </a:r>
            <a:r>
              <a:rPr lang="ar-SA" sz="2000">
                <a:latin typeface="Arial Unicode MS" pitchFamily="34" charset="-128"/>
                <a:ea typeface="Arial Unicode MS" pitchFamily="34" charset="-128"/>
                <a:cs typeface="Arial Unicode MS" pitchFamily="34" charset="-128"/>
              </a:rPr>
              <a:t> والرايبوسومي</a:t>
            </a:r>
            <a:r>
              <a:rPr lang="en-US" sz="2000">
                <a:latin typeface="Arial Unicode MS" pitchFamily="34" charset="-128"/>
                <a:ea typeface="Arial Unicode MS" pitchFamily="34" charset="-128"/>
                <a:cs typeface="Arial Unicode MS" pitchFamily="34" charset="-128"/>
              </a:rPr>
              <a:t>rRNA </a:t>
            </a:r>
            <a:r>
              <a:rPr lang="ar-SA" sz="2000">
                <a:latin typeface="Arial Unicode MS" pitchFamily="34" charset="-128"/>
                <a:ea typeface="Arial Unicode MS" pitchFamily="34" charset="-128"/>
                <a:cs typeface="Arial Unicode MS" pitchFamily="34" charset="-128"/>
              </a:rPr>
              <a:t>  وأما البروتينات النووية فهي إما أن تكون بروتينات بسيطة تتركب من أحماض أمينية فقط أو قد تكون بروتينات مقترنة تدخل في تركيبها مواد أخرى كما في إنزيمات البلمرة مثل  (</a:t>
            </a:r>
            <a:r>
              <a:rPr lang="en-US" sz="2000">
                <a:latin typeface="Arial Unicode MS" pitchFamily="34" charset="-128"/>
                <a:ea typeface="Arial Unicode MS" pitchFamily="34" charset="-128"/>
                <a:cs typeface="Arial Unicode MS" pitchFamily="34" charset="-128"/>
              </a:rPr>
              <a:t>DNA, RNA polymerase</a:t>
            </a:r>
            <a:r>
              <a:rPr lang="ar-SA" sz="2000">
                <a:latin typeface="Arial Unicode MS" pitchFamily="34" charset="-128"/>
                <a:ea typeface="Arial Unicode MS" pitchFamily="34" charset="-128"/>
                <a:cs typeface="Arial Unicode MS" pitchFamily="34" charset="-128"/>
              </a:rPr>
              <a:t>) وكذلك إنزيم</a:t>
            </a:r>
            <a:r>
              <a:rPr lang="en-US" sz="2000">
                <a:latin typeface="Arial Unicode MS" pitchFamily="34" charset="-128"/>
                <a:ea typeface="Arial Unicode MS" pitchFamily="34" charset="-128"/>
                <a:cs typeface="Arial Unicode MS" pitchFamily="34" charset="-128"/>
              </a:rPr>
              <a:t>NMN adenyl transferase </a:t>
            </a:r>
            <a:r>
              <a:rPr lang="ar-SA" sz="2000">
                <a:latin typeface="Arial Unicode MS" pitchFamily="34" charset="-128"/>
                <a:ea typeface="Arial Unicode MS" pitchFamily="34" charset="-128"/>
                <a:cs typeface="Arial Unicode MS" pitchFamily="34" charset="-128"/>
              </a:rPr>
              <a:t> الذي يساعد في تكوين مركب </a:t>
            </a:r>
            <a:r>
              <a:rPr lang="en-US" sz="2000">
                <a:latin typeface="Arial Unicode MS" pitchFamily="34" charset="-128"/>
                <a:ea typeface="Arial Unicode MS" pitchFamily="34" charset="-128"/>
                <a:cs typeface="Arial Unicode MS" pitchFamily="34" charset="-128"/>
              </a:rPr>
              <a:t>NAD</a:t>
            </a:r>
            <a:r>
              <a:rPr lang="ar-SA" sz="2000">
                <a:latin typeface="Arial Unicode MS" pitchFamily="34" charset="-128"/>
                <a:ea typeface="Arial Unicode MS" pitchFamily="34" charset="-128"/>
                <a:cs typeface="Arial Unicode MS" pitchFamily="34" charset="-128"/>
              </a:rPr>
              <a:t> الضروري في السلسلة التنفسية فضلا عن بعض المرافقات الإنزيمية (</a:t>
            </a:r>
            <a:r>
              <a:rPr lang="en-US" sz="2000">
                <a:latin typeface="Arial Unicode MS" pitchFamily="34" charset="-128"/>
                <a:ea typeface="Arial Unicode MS" pitchFamily="34" charset="-128"/>
                <a:cs typeface="Arial Unicode MS" pitchFamily="34" charset="-128"/>
              </a:rPr>
              <a:t>cofactors </a:t>
            </a:r>
            <a:r>
              <a:rPr lang="ar-SA" sz="2000">
                <a:latin typeface="Arial Unicode MS" pitchFamily="34" charset="-128"/>
                <a:ea typeface="Arial Unicode MS" pitchFamily="34" charset="-128"/>
                <a:cs typeface="Arial Unicode MS" pitchFamily="34" charset="-128"/>
              </a:rPr>
              <a:t>) مثل </a:t>
            </a:r>
            <a:r>
              <a:rPr lang="en-US" sz="2000">
                <a:latin typeface="Arial Unicode MS" pitchFamily="34" charset="-128"/>
                <a:ea typeface="Arial Unicode MS" pitchFamily="34" charset="-128"/>
                <a:cs typeface="Arial Unicode MS" pitchFamily="34" charset="-128"/>
              </a:rPr>
              <a:t>acetyl co-A </a:t>
            </a:r>
            <a:r>
              <a:rPr lang="ar-SA" sz="2000">
                <a:latin typeface="Arial Unicode MS" pitchFamily="34" charset="-128"/>
                <a:ea typeface="Arial Unicode MS" pitchFamily="34" charset="-128"/>
                <a:cs typeface="Arial Unicode MS" pitchFamily="34" charset="-128"/>
              </a:rPr>
              <a:t> و </a:t>
            </a:r>
            <a:r>
              <a:rPr lang="en-US" sz="2000">
                <a:latin typeface="Arial Unicode MS" pitchFamily="34" charset="-128"/>
                <a:ea typeface="Arial Unicode MS" pitchFamily="34" charset="-128"/>
                <a:cs typeface="Arial Unicode MS" pitchFamily="34" charset="-128"/>
              </a:rPr>
              <a:t>NAD</a:t>
            </a:r>
            <a:r>
              <a:rPr lang="ar-SA" sz="2000">
                <a:latin typeface="Arial Unicode MS" pitchFamily="34" charset="-128"/>
                <a:ea typeface="Arial Unicode MS" pitchFamily="34" charset="-128"/>
                <a:cs typeface="Arial Unicode MS" pitchFamily="34" charset="-128"/>
              </a:rPr>
              <a:t>.</a:t>
            </a: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6610" name="Rectangle 1"/>
          <p:cNvSpPr>
            <a:spLocks noChangeArrowheads="1"/>
          </p:cNvSpPr>
          <p:nvPr/>
        </p:nvSpPr>
        <p:spPr bwMode="auto">
          <a:xfrm>
            <a:off x="381000" y="228600"/>
            <a:ext cx="8534400" cy="360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tabLst>
                <a:tab pos="714375" algn="l"/>
              </a:tabLst>
            </a:pPr>
            <a:r>
              <a:rPr lang="ar-SA" sz="2000">
                <a:latin typeface="Arial Unicode MS" pitchFamily="34" charset="-128"/>
                <a:ea typeface="Arial Unicode MS" pitchFamily="34" charset="-128"/>
                <a:cs typeface="Arial Unicode MS" pitchFamily="34" charset="-128"/>
              </a:rPr>
              <a:t>    يمكن تقسيم البروتينات النووية إلى نوعين هما:</a:t>
            </a:r>
            <a:endParaRPr lang="en-US" sz="2000">
              <a:latin typeface="Arial Unicode MS" pitchFamily="34" charset="-128"/>
              <a:ea typeface="Arial Unicode MS" pitchFamily="34" charset="-128"/>
              <a:cs typeface="Arial Unicode MS" pitchFamily="34" charset="-128"/>
            </a:endParaRPr>
          </a:p>
          <a:p>
            <a:pPr eaLnBrk="0" hangingPunct="0">
              <a:lnSpc>
                <a:spcPct val="150000"/>
              </a:lnSpc>
              <a:tabLst>
                <a:tab pos="714375" algn="l"/>
              </a:tabLst>
            </a:pPr>
            <a:r>
              <a:rPr lang="ar-SA" sz="2000">
                <a:latin typeface="Arial Unicode MS" pitchFamily="34" charset="-128"/>
                <a:ea typeface="Arial Unicode MS" pitchFamily="34" charset="-128"/>
                <a:cs typeface="Arial Unicode MS" pitchFamily="34" charset="-128"/>
              </a:rPr>
              <a:t>1- بروتينات هستونية (قاعدية): وهي غنية بالأحماض الامينية القاعدية كالارجنين واللايسين حيث يحتوي كل منهما على مجموعة امونيا( </a:t>
            </a:r>
            <a:r>
              <a:rPr lang="en-US" sz="2000">
                <a:latin typeface="Arial Unicode MS" pitchFamily="34" charset="-128"/>
                <a:ea typeface="Arial Unicode MS" pitchFamily="34" charset="-128"/>
                <a:cs typeface="Arial Unicode MS" pitchFamily="34" charset="-128"/>
              </a:rPr>
              <a:t>NH3</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eaLnBrk="0" hangingPunct="0">
              <a:lnSpc>
                <a:spcPct val="150000"/>
              </a:lnSpc>
              <a:tabLst>
                <a:tab pos="714375" algn="l"/>
              </a:tabLst>
            </a:pPr>
            <a:r>
              <a:rPr lang="ar-SA" sz="2000">
                <a:latin typeface="Arial Unicode MS" pitchFamily="34" charset="-128"/>
                <a:ea typeface="Arial Unicode MS" pitchFamily="34" charset="-128"/>
                <a:cs typeface="Arial Unicode MS" pitchFamily="34" charset="-128"/>
              </a:rPr>
              <a:t>2- بروتينات لاهستونية (حامضية): وهي غنية بالأحماض الامينية الحامضية كالأسبارتيك والجلوتاميك حيث يحتوي كل منهما على مجموعة كاربوكسيل </a:t>
            </a:r>
            <a:r>
              <a:rPr lang="en-US" sz="2000">
                <a:latin typeface="Arial Unicode MS" pitchFamily="34" charset="-128"/>
                <a:ea typeface="Arial Unicode MS" pitchFamily="34" charset="-128"/>
                <a:cs typeface="Arial Unicode MS" pitchFamily="34" charset="-128"/>
              </a:rPr>
              <a:t>COOH)</a:t>
            </a:r>
            <a:r>
              <a:rPr lang="ar-SA" sz="2000">
                <a:latin typeface="Arial Unicode MS" pitchFamily="34" charset="-128"/>
                <a:ea typeface="Arial Unicode MS" pitchFamily="34" charset="-128"/>
                <a:cs typeface="Arial Unicode MS" pitchFamily="34" charset="-128"/>
              </a:rPr>
              <a:t>).</a:t>
            </a:r>
            <a:endParaRPr lang="en-US" sz="2000">
              <a:latin typeface="Arial Unicode MS" pitchFamily="34" charset="-128"/>
              <a:ea typeface="Arial Unicode MS" pitchFamily="34" charset="-128"/>
              <a:cs typeface="Arial Unicode MS" pitchFamily="34" charset="-128"/>
            </a:endParaRPr>
          </a:p>
          <a:p>
            <a:pPr eaLnBrk="0" hangingPunct="0">
              <a:lnSpc>
                <a:spcPct val="150000"/>
              </a:lnSpc>
              <a:tabLst>
                <a:tab pos="714375" algn="l"/>
              </a:tabLst>
            </a:pPr>
            <a:r>
              <a:rPr lang="ar-SA" sz="2000">
                <a:solidFill>
                  <a:srgbClr val="000000"/>
                </a:solidFill>
                <a:latin typeface="Arial Unicode MS" pitchFamily="34" charset="-128"/>
                <a:ea typeface="Arial Unicode MS" pitchFamily="34" charset="-128"/>
                <a:cs typeface="Arial Unicode MS" pitchFamily="34" charset="-128"/>
              </a:rPr>
              <a:t>كما يوجد في النواة العديد من العناصر المعدنية معظمها على شكل أيونات لعناصر غذائية كالبوتاسيوم والكالسيوم والمغنيسيوم والفسفور والصوديوم.</a:t>
            </a:r>
            <a:endParaRPr lang="en-US" sz="2000">
              <a:latin typeface="Arial Unicode MS" pitchFamily="34" charset="-128"/>
              <a:ea typeface="Arial Unicode MS" pitchFamily="34" charset="-128"/>
              <a:cs typeface="Arial Unicode MS" pitchFamily="34" charset="-128"/>
            </a:endParaRPr>
          </a:p>
          <a:p>
            <a:pPr algn="l" rtl="0" eaLnBrk="0" hangingPunct="0">
              <a:tabLst>
                <a:tab pos="714375" algn="l"/>
              </a:tabLst>
            </a:pPr>
            <a:endParaRPr lang="en-US"/>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7634" name="Rectangle 1"/>
          <p:cNvSpPr>
            <a:spLocks noChangeArrowheads="1"/>
          </p:cNvSpPr>
          <p:nvPr/>
        </p:nvSpPr>
        <p:spPr bwMode="auto">
          <a:xfrm>
            <a:off x="228600" y="381000"/>
            <a:ext cx="8686800" cy="14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تتألف المنطقة الحبيبية من حبيبات كثيفة الكترونياً قطرها 5-10 نانوميتر أي اصغر من قطر الرايبوسومات وهي تشغل عادة مركز النوية والمناطق المحاذية لمحيط النوية والمحاطة بالكروماتين المصاحب</a:t>
            </a:r>
            <a:r>
              <a:rPr lang="ar-SA"/>
              <a:t>.</a:t>
            </a:r>
            <a:endParaRPr lang="en-US"/>
          </a:p>
        </p:txBody>
      </p:sp>
      <p:sp>
        <p:nvSpPr>
          <p:cNvPr id="197635" name="Rectangle 2"/>
          <p:cNvSpPr>
            <a:spLocks noChangeArrowheads="1"/>
          </p:cNvSpPr>
          <p:nvPr/>
        </p:nvSpPr>
        <p:spPr bwMode="auto">
          <a:xfrm>
            <a:off x="457200" y="1905000"/>
            <a:ext cx="8382000" cy="1423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الجزء الليفي هو المادة الاولية </a:t>
            </a:r>
            <a:r>
              <a:rPr lang="en-US" sz="2000">
                <a:latin typeface="Arial Unicode MS" pitchFamily="34" charset="-128"/>
                <a:ea typeface="Arial Unicode MS" pitchFamily="34" charset="-128"/>
                <a:cs typeface="Arial Unicode MS" pitchFamily="34" charset="-128"/>
              </a:rPr>
              <a:t>precurser</a:t>
            </a:r>
            <a:r>
              <a:rPr lang="ar-SA" sz="2000">
                <a:latin typeface="Arial Unicode MS" pitchFamily="34" charset="-128"/>
                <a:ea typeface="Arial Unicode MS" pitchFamily="34" charset="-128"/>
                <a:cs typeface="Arial Unicode MS" pitchFamily="34" charset="-128"/>
              </a:rPr>
              <a:t> للجزء الحبيبي وان كليهما يحتويان على البروتينات النووية الرايبوزية واللذان يعتبران المادتين الاوليتين للرايبوسومات السايتوبلازمية</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990600"/>
            <a:ext cx="8458200" cy="5116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8658" name="Rectangle 2"/>
          <p:cNvSpPr>
            <a:spLocks noChangeArrowheads="1"/>
          </p:cNvSpPr>
          <p:nvPr/>
        </p:nvSpPr>
        <p:spPr bwMode="auto">
          <a:xfrm>
            <a:off x="228600" y="914400"/>
            <a:ext cx="8458200" cy="2809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حيث يشمل المواد السائلة البسيطة التركيب والذي تنغمر فيه المواد النووية الذائبة ويسمى ايضاً </a:t>
            </a:r>
            <a:r>
              <a:rPr lang="en-US" sz="2000">
                <a:latin typeface="Arial Unicode MS" pitchFamily="34" charset="-128"/>
                <a:ea typeface="Arial Unicode MS" pitchFamily="34" charset="-128"/>
                <a:cs typeface="Arial Unicode MS" pitchFamily="34" charset="-128"/>
              </a:rPr>
              <a:t>Karyolymph</a:t>
            </a:r>
            <a:r>
              <a:rPr lang="ar-SA" sz="2000">
                <a:latin typeface="Arial Unicode MS" pitchFamily="34" charset="-128"/>
                <a:ea typeface="Arial Unicode MS" pitchFamily="34" charset="-128"/>
                <a:cs typeface="Arial Unicode MS" pitchFamily="34" charset="-128"/>
              </a:rPr>
              <a:t> حيث يملأ معظم فراغ النواة ويتألف من الكروماتين غير المكثف وتنتشر الكروموسومات فيه بشكلها الجزيئي الدقيق وتمثل هذه المناطق الكروماتين الحقيقي </a:t>
            </a:r>
            <a:r>
              <a:rPr lang="en-US" sz="2000">
                <a:latin typeface="Arial Unicode MS" pitchFamily="34" charset="-128"/>
                <a:ea typeface="Arial Unicode MS" pitchFamily="34" charset="-128"/>
                <a:cs typeface="Arial Unicode MS" pitchFamily="34" charset="-128"/>
              </a:rPr>
              <a:t>Euchromatin</a:t>
            </a:r>
            <a:r>
              <a:rPr lang="ar-SA" sz="2000">
                <a:latin typeface="Arial Unicode MS" pitchFamily="34" charset="-128"/>
                <a:ea typeface="Arial Unicode MS" pitchFamily="34" charset="-128"/>
                <a:cs typeface="Arial Unicode MS" pitchFamily="34" charset="-128"/>
              </a:rPr>
              <a:t> الذي لايأخذ لوناً غامقاً ويبدو بشكل جزيئات كبيرة الحجم متفرقة ويتكون السائل النووي بحد ذاته من بروتينات ونسبة قليلة من الحامض النووي </a:t>
            </a:r>
            <a:r>
              <a:rPr lang="en-US" sz="2000">
                <a:latin typeface="Arial Unicode MS" pitchFamily="34" charset="-128"/>
                <a:ea typeface="Arial Unicode MS" pitchFamily="34" charset="-128"/>
                <a:cs typeface="Arial Unicode MS" pitchFamily="34" charset="-128"/>
              </a:rPr>
              <a:t>RNA</a:t>
            </a:r>
            <a:r>
              <a:rPr lang="ar-SA" sz="2000">
                <a:latin typeface="Arial Unicode MS" pitchFamily="34" charset="-128"/>
                <a:ea typeface="Arial Unicode MS" pitchFamily="34" charset="-128"/>
                <a:cs typeface="Arial Unicode MS" pitchFamily="34" charset="-128"/>
              </a:rPr>
              <a:t> بصورة رئيسية.</a:t>
            </a:r>
            <a:endParaRPr lang="en-US" sz="2000">
              <a:latin typeface="Arial Unicode MS" pitchFamily="34" charset="-128"/>
              <a:ea typeface="Arial Unicode MS" pitchFamily="34" charset="-128"/>
              <a:cs typeface="Arial Unicode MS" pitchFamily="34" charset="-128"/>
            </a:endParaRPr>
          </a:p>
        </p:txBody>
      </p:sp>
      <p:sp>
        <p:nvSpPr>
          <p:cNvPr id="198659" name="Rectangle 3"/>
          <p:cNvSpPr>
            <a:spLocks noChangeArrowheads="1"/>
          </p:cNvSpPr>
          <p:nvPr/>
        </p:nvSpPr>
        <p:spPr bwMode="auto">
          <a:xfrm>
            <a:off x="609600" y="3886200"/>
            <a:ext cx="8382000" cy="234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مراكز الكروماتين او النويات الكاذبة </a:t>
            </a:r>
            <a:r>
              <a:rPr lang="en-US" sz="2000">
                <a:latin typeface="Arial Unicode MS" pitchFamily="34" charset="-128"/>
                <a:ea typeface="Arial Unicode MS" pitchFamily="34" charset="-128"/>
                <a:cs typeface="Arial Unicode MS" pitchFamily="34" charset="-128"/>
              </a:rPr>
              <a:t>Chromocenters or false nucleoli</a:t>
            </a:r>
            <a:r>
              <a:rPr lang="ar-SA" sz="2000">
                <a:latin typeface="Arial Unicode MS" pitchFamily="34" charset="-128"/>
                <a:ea typeface="Arial Unicode MS" pitchFamily="34" charset="-128"/>
                <a:cs typeface="Arial Unicode MS" pitchFamily="34" charset="-128"/>
              </a:rPr>
              <a:t> </a:t>
            </a:r>
            <a:br>
              <a:rPr lang="ar-SA" sz="2000">
                <a:latin typeface="Arial Unicode MS" pitchFamily="34" charset="-128"/>
                <a:ea typeface="Arial Unicode MS" pitchFamily="34" charset="-128"/>
                <a:cs typeface="Arial Unicode MS" pitchFamily="34" charset="-128"/>
              </a:rPr>
            </a:br>
            <a:r>
              <a:rPr lang="ar-SA" sz="2000">
                <a:latin typeface="Arial Unicode MS" pitchFamily="34" charset="-128"/>
                <a:ea typeface="Arial Unicode MS" pitchFamily="34" charset="-128"/>
                <a:cs typeface="Arial Unicode MS" pitchFamily="34" charset="-128"/>
              </a:rPr>
              <a:t>ان هذه المراكز عبارة عن خيوط دقيقة ملتفة من الكروماتين تمثل جزء الكروموسومات التي تبقى مركزة ومتكثفة في الطور البيني وتدعى المناطق هذه بالكروماتين المتباين </a:t>
            </a:r>
            <a:r>
              <a:rPr lang="en-US" sz="2000">
                <a:latin typeface="Arial Unicode MS" pitchFamily="34" charset="-128"/>
                <a:ea typeface="Arial Unicode MS" pitchFamily="34" charset="-128"/>
                <a:cs typeface="Arial Unicode MS" pitchFamily="34" charset="-128"/>
              </a:rPr>
              <a:t>Heterochromatin</a:t>
            </a:r>
            <a:r>
              <a:rPr lang="ar-SA" sz="2000">
                <a:latin typeface="Arial Unicode MS" pitchFamily="34" charset="-128"/>
                <a:ea typeface="Arial Unicode MS" pitchFamily="34" charset="-128"/>
                <a:cs typeface="Arial Unicode MS" pitchFamily="34" charset="-128"/>
              </a:rPr>
              <a:t> وتوجد عادة على السطح الداخلي لغلاف النواة حول النوية.</a:t>
            </a:r>
            <a:br>
              <a:rPr lang="ar-SA" sz="2000">
                <a:latin typeface="Arial Unicode MS" pitchFamily="34" charset="-128"/>
                <a:ea typeface="Arial Unicode MS" pitchFamily="34" charset="-128"/>
                <a:cs typeface="Arial Unicode MS" pitchFamily="34" charset="-128"/>
              </a:rPr>
            </a:br>
            <a:endParaRPr lang="en-US" sz="2000">
              <a:latin typeface="Arial Unicode MS" pitchFamily="34" charset="-128"/>
              <a:ea typeface="Arial Unicode MS" pitchFamily="34" charset="-128"/>
              <a:cs typeface="Arial Unicode MS" pitchFamily="34" charset="-128"/>
            </a:endParaRPr>
          </a:p>
        </p:txBody>
      </p:sp>
      <p:sp>
        <p:nvSpPr>
          <p:cNvPr id="198660" name="Rectangle 1"/>
          <p:cNvSpPr>
            <a:spLocks noChangeArrowheads="1"/>
          </p:cNvSpPr>
          <p:nvPr/>
        </p:nvSpPr>
        <p:spPr bwMode="auto">
          <a:xfrm>
            <a:off x="838200" y="333375"/>
            <a:ext cx="80772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r>
              <a:rPr lang="ar-SA" sz="2000" b="1" u="sng">
                <a:latin typeface="Arial Unicode MS" pitchFamily="34" charset="-128"/>
                <a:ea typeface="Arial Unicode MS" pitchFamily="34" charset="-128"/>
                <a:cs typeface="Arial Unicode MS" pitchFamily="34" charset="-128"/>
              </a:rPr>
              <a:t>4- المنطقة الكروماتينية: </a:t>
            </a:r>
            <a:r>
              <a:rPr lang="en-US" sz="2000" b="1" u="sng">
                <a:latin typeface="Arial Unicode MS" pitchFamily="34" charset="-128"/>
                <a:ea typeface="Arial Unicode MS" pitchFamily="34" charset="-128"/>
                <a:cs typeface="Arial Unicode MS" pitchFamily="34" charset="-128"/>
              </a:rPr>
              <a:t>Chromatin zone</a:t>
            </a: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9682" name="Rectangle 1"/>
          <p:cNvSpPr>
            <a:spLocks noChangeArrowheads="1"/>
          </p:cNvSpPr>
          <p:nvPr/>
        </p:nvSpPr>
        <p:spPr bwMode="auto">
          <a:xfrm>
            <a:off x="609600" y="534988"/>
            <a:ext cx="83058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 المادة الكروماتينية </a:t>
            </a:r>
            <a:r>
              <a:rPr lang="en-US" sz="2000">
                <a:latin typeface="Arial Unicode MS" pitchFamily="34" charset="-128"/>
                <a:ea typeface="Arial Unicode MS" pitchFamily="34" charset="-128"/>
                <a:cs typeface="Arial Unicode MS" pitchFamily="34" charset="-128"/>
              </a:rPr>
              <a:t>Chromatin material</a:t>
            </a:r>
            <a:endParaRPr lang="ar-EG" sz="2000">
              <a:latin typeface="Arial Unicode MS" pitchFamily="34" charset="-128"/>
              <a:ea typeface="Arial Unicode MS" pitchFamily="34" charset="-128"/>
              <a:cs typeface="Arial Unicode MS" pitchFamily="34" charset="-128"/>
            </a:endParaRPr>
          </a:p>
          <a:p>
            <a:pPr rtl="0" eaLnBrk="0" hangingPunct="0">
              <a:lnSpc>
                <a:spcPct val="150000"/>
              </a:lnSpc>
            </a:pPr>
            <a:r>
              <a:rPr lang="ar-EG" sz="2000">
                <a:latin typeface="Arial Unicode MS" pitchFamily="34" charset="-128"/>
                <a:ea typeface="Arial Unicode MS" pitchFamily="34" charset="-128"/>
                <a:cs typeface="Arial Unicode MS" pitchFamily="34" charset="-128"/>
              </a:rPr>
              <a:t>	المادة الكروماتينية هي التي تحمل الصفات الوراثية للكائن وتوجد بالنواة. وتعرف المادة الكروماتينية بالكروماتين كان فلمنج أول من أطلق مصطلح عام 1869. وسميت بهذا الاسم نظراً لأنها خيوط تحمل الصيغة أو تقبل الصيغ </a:t>
            </a:r>
            <a:r>
              <a:rPr lang="ar-SA" sz="2000">
                <a:latin typeface="Arial Unicode MS" pitchFamily="34" charset="-128"/>
                <a:ea typeface="Arial Unicode MS" pitchFamily="34" charset="-128"/>
                <a:cs typeface="Arial Unicode MS" pitchFamily="34" charset="-128"/>
              </a:rPr>
              <a:t>ب</a:t>
            </a:r>
            <a:r>
              <a:rPr lang="ar-EG" sz="2000">
                <a:latin typeface="Arial Unicode MS" pitchFamily="34" charset="-128"/>
                <a:ea typeface="Arial Unicode MS" pitchFamily="34" charset="-128"/>
                <a:cs typeface="Arial Unicode MS" pitchFamily="34" charset="-128"/>
              </a:rPr>
              <a:t>الأصباغ القاعدية وتتخذ المادة الكروماتينية أشكالاً مختلفة بداخل النواة تبعاً لحالة الخلية فإن كان الخلية في الطور البيني تشكلت المادة الكروماتينية على شكل شبكة تعرف باسم الشبكة الكروماتينية وسرعان ما تتقلص إلى أجسام عضوية سميكة نسبياً تعرف باسم الصبغات أو الكروموسومات في الطورين الأستوائي والانفصالي للانقسام.</a:t>
            </a:r>
            <a:r>
              <a:rPr lang="en-US" sz="2000">
                <a:latin typeface="Arial Unicode MS" pitchFamily="34" charset="-128"/>
                <a:ea typeface="Arial Unicode MS" pitchFamily="34" charset="-128"/>
                <a:cs typeface="Arial Unicode MS" pitchFamily="34" charset="-128"/>
              </a:rPr>
              <a:t> </a:t>
            </a:r>
          </a:p>
        </p:txBody>
      </p:sp>
      <p:sp>
        <p:nvSpPr>
          <p:cNvPr id="199683" name="Rectangle 2"/>
          <p:cNvSpPr>
            <a:spLocks noChangeArrowheads="1"/>
          </p:cNvSpPr>
          <p:nvPr/>
        </p:nvSpPr>
        <p:spPr bwMode="auto">
          <a:xfrm>
            <a:off x="685800" y="4343400"/>
            <a:ext cx="82296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وتظهر المادة الكروماتينية تحت المجهر الإلكتروني على هيئة فتلات رقيقة </a:t>
            </a:r>
            <a:r>
              <a:rPr lang="en-US" sz="2000">
                <a:latin typeface="Arial Unicode MS" pitchFamily="34" charset="-128"/>
                <a:ea typeface="Arial Unicode MS" pitchFamily="34" charset="-128"/>
                <a:cs typeface="Arial Unicode MS" pitchFamily="34" charset="-128"/>
              </a:rPr>
              <a:t>filaments</a:t>
            </a:r>
            <a:r>
              <a:rPr lang="ar-EG" sz="2000">
                <a:latin typeface="Arial Unicode MS" pitchFamily="34" charset="-128"/>
                <a:ea typeface="Arial Unicode MS" pitchFamily="34" charset="-128"/>
                <a:cs typeface="Arial Unicode MS" pitchFamily="34" charset="-128"/>
              </a:rPr>
              <a:t> ذات قطر يتراوح ما بين 250 و300 أنجستروم. ومثل تلك الفتلات تكون نواة الطور البيني، وتظهر أيضاً بالكروموسومات في الطور الأستوائي مما يدل على أن الوحدة الأساسية للكروموسوم هي نفسها الموجودة بالمادة الكروماتينية في الطور البيني.</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706" name="Rectangle 1"/>
          <p:cNvSpPr>
            <a:spLocks noChangeArrowheads="1"/>
          </p:cNvSpPr>
          <p:nvPr/>
        </p:nvSpPr>
        <p:spPr bwMode="auto">
          <a:xfrm>
            <a:off x="457200" y="-1588"/>
            <a:ext cx="83058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أنواع المادة الكروماتينية:</a:t>
            </a:r>
          </a:p>
          <a:p>
            <a:pPr rtl="0" eaLnBrk="0" hangingPunct="0">
              <a:lnSpc>
                <a:spcPct val="150000"/>
              </a:lnSpc>
            </a:pP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a:t>
            </a:r>
            <a:r>
              <a:rPr lang="ar-EG" sz="2000">
                <a:latin typeface="Arial Unicode MS" pitchFamily="34" charset="-128"/>
                <a:ea typeface="Arial Unicode MS" pitchFamily="34" charset="-128"/>
                <a:cs typeface="Arial Unicode MS" pitchFamily="34" charset="-128"/>
              </a:rPr>
              <a:t>يوجد نوعان للمادة الكروماتينية هي </a:t>
            </a:r>
            <a:endParaRPr lang="ar-SA"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t>  </a:t>
            </a:r>
            <a:r>
              <a:rPr lang="ar-EG" sz="2000">
                <a:latin typeface="Arial Unicode MS" pitchFamily="34" charset="-128"/>
                <a:ea typeface="Arial Unicode MS" pitchFamily="34" charset="-128"/>
                <a:cs typeface="Arial Unicode MS" pitchFamily="34" charset="-128"/>
              </a:rPr>
              <a:t>يظهر على هيئة خيوط رقيقة منتشرة </a:t>
            </a:r>
            <a:r>
              <a:rPr lang="ar-SA" sz="2000">
                <a:latin typeface="Arial Unicode MS" pitchFamily="34" charset="-128"/>
                <a:ea typeface="Arial Unicode MS" pitchFamily="34" charset="-128"/>
                <a:cs typeface="Arial Unicode MS" pitchFamily="34" charset="-128"/>
              </a:rPr>
              <a:t>     </a:t>
            </a:r>
            <a:r>
              <a:rPr lang="en-US" sz="2000"/>
              <a:t>Euchromatin</a:t>
            </a:r>
            <a:r>
              <a:rPr lang="ar-SA" sz="2000">
                <a:latin typeface="Arial Unicode MS" pitchFamily="34" charset="-128"/>
                <a:ea typeface="Arial Unicode MS" pitchFamily="34" charset="-128"/>
                <a:cs typeface="Arial Unicode MS" pitchFamily="34" charset="-128"/>
              </a:rPr>
              <a:t> 1</a:t>
            </a:r>
            <a:r>
              <a:rPr lang="ar-SA" sz="2000"/>
              <a:t> </a:t>
            </a: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المادة الكروماتينية الحقيقية </a:t>
            </a:r>
            <a:r>
              <a:rPr lang="en-US" sz="2000">
                <a:latin typeface="Arial Unicode MS" pitchFamily="34" charset="-128"/>
                <a:ea typeface="Arial Unicode MS" pitchFamily="34" charset="-128"/>
                <a:cs typeface="Arial Unicode MS" pitchFamily="34" charset="-128"/>
              </a:rPr>
              <a:t> </a:t>
            </a:r>
          </a:p>
        </p:txBody>
      </p:sp>
      <p:sp>
        <p:nvSpPr>
          <p:cNvPr id="200707" name="Rectangle 3"/>
          <p:cNvSpPr>
            <a:spLocks noChangeArrowheads="1"/>
          </p:cNvSpPr>
          <p:nvPr/>
        </p:nvSpPr>
        <p:spPr bwMode="auto">
          <a:xfrm>
            <a:off x="3810000" y="3581400"/>
            <a:ext cx="53340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2 - </a:t>
            </a:r>
            <a:r>
              <a:rPr lang="ar-EG" sz="2000">
                <a:latin typeface="Arial Unicode MS" pitchFamily="34" charset="-128"/>
                <a:ea typeface="Arial Unicode MS" pitchFamily="34" charset="-128"/>
                <a:cs typeface="Arial Unicode MS" pitchFamily="34" charset="-128"/>
              </a:rPr>
              <a:t>المادة الكروماتينية المتغايرة </a:t>
            </a:r>
            <a:r>
              <a:rPr lang="en-US" sz="2000">
                <a:latin typeface="Arial Unicode MS" pitchFamily="34" charset="-128"/>
                <a:ea typeface="Arial Unicode MS" pitchFamily="34" charset="-128"/>
                <a:cs typeface="Arial Unicode MS" pitchFamily="34" charset="-128"/>
              </a:rPr>
              <a:t>Heterchromatin</a:t>
            </a:r>
            <a:r>
              <a:rPr lang="ar-SA"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p:txBody>
      </p:sp>
      <p:sp>
        <p:nvSpPr>
          <p:cNvPr id="200708" name="TextBox 4"/>
          <p:cNvSpPr txBox="1">
            <a:spLocks noChangeArrowheads="1"/>
          </p:cNvSpPr>
          <p:nvPr/>
        </p:nvSpPr>
        <p:spPr bwMode="auto">
          <a:xfrm>
            <a:off x="990600" y="1676400"/>
            <a:ext cx="7956550" cy="1884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lnSpc>
                <a:spcPct val="150000"/>
              </a:lnSpc>
            </a:pPr>
            <a:r>
              <a:rPr lang="ar-EG" sz="2000">
                <a:latin typeface="Arial Unicode MS" pitchFamily="34" charset="-128"/>
                <a:ea typeface="Arial Unicode MS" pitchFamily="34" charset="-128"/>
                <a:cs typeface="Arial Unicode MS" pitchFamily="34" charset="-128"/>
              </a:rPr>
              <a:t>بالنواة</a:t>
            </a:r>
            <a:r>
              <a:rPr lang="ar-SA" sz="2000">
                <a:latin typeface="Arial Unicode MS" pitchFamily="34" charset="-128"/>
                <a:ea typeface="Arial Unicode MS" pitchFamily="34" charset="-128"/>
                <a:cs typeface="Arial Unicode MS" pitchFamily="34" charset="-128"/>
              </a:rPr>
              <a:t> وهو الجزء النشط من الكروموسومات لذلك فهو ضعيف الإصطباغ ويقوم الكروماتين الحقيقي بتوجيه نشاط السيتوبلازم عن طريق</a:t>
            </a: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mRNA</a:t>
            </a:r>
            <a:r>
              <a:rPr lang="ar-SA" sz="2000">
                <a:latin typeface="Arial Unicode MS" pitchFamily="34" charset="-128"/>
                <a:ea typeface="Arial Unicode MS" pitchFamily="34" charset="-128"/>
                <a:cs typeface="Arial Unicode MS" pitchFamily="34" charset="-128"/>
              </a:rPr>
              <a:t>الرسول على جزيئات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وفي الخلايا النشطة في تصنيع البروتينات يكثر وجود الكروماتين الحقيقي بالنواة .</a:t>
            </a:r>
            <a:endParaRPr lang="en-US" sz="2000"/>
          </a:p>
        </p:txBody>
      </p:sp>
      <p:sp>
        <p:nvSpPr>
          <p:cNvPr id="200709" name="TextBox 5"/>
          <p:cNvSpPr txBox="1">
            <a:spLocks noChangeArrowheads="1"/>
          </p:cNvSpPr>
          <p:nvPr/>
        </p:nvSpPr>
        <p:spPr bwMode="auto">
          <a:xfrm>
            <a:off x="685800" y="4114800"/>
            <a:ext cx="8153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000">
                <a:latin typeface="Arial Unicode MS" pitchFamily="34" charset="-128"/>
                <a:ea typeface="Arial Unicode MS" pitchFamily="34" charset="-128"/>
                <a:cs typeface="Arial Unicode MS" pitchFamily="34" charset="-128"/>
              </a:rPr>
              <a:t>يتركز فيه الحمض النووي </a:t>
            </a:r>
            <a:r>
              <a:rPr lang="en-US" sz="2000">
                <a:latin typeface="Arial Unicode MS" pitchFamily="34" charset="-128"/>
                <a:ea typeface="Arial Unicode MS" pitchFamily="34" charset="-128"/>
                <a:cs typeface="Arial Unicode MS" pitchFamily="34" charset="-128"/>
              </a:rPr>
              <a:t>DNA</a:t>
            </a:r>
            <a:r>
              <a:rPr lang="ar-SA" sz="2000">
                <a:latin typeface="Arial Unicode MS" pitchFamily="34" charset="-128"/>
                <a:ea typeface="Arial Unicode MS" pitchFamily="34" charset="-128"/>
                <a:cs typeface="Arial Unicode MS" pitchFamily="34" charset="-128"/>
              </a:rPr>
              <a:t> لذلك فهو داكن الإصطباغ وهو غير نشط من انواعة الكروماتين الطرفي الذي يوجد ملتصقا بالغلاف الاخلي للغشاء النووي و الكروماتين الجنسي جسم بار الذي يوجد في أنوية خلايا الإناث.</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1730" name="Rectangle 1"/>
          <p:cNvSpPr>
            <a:spLocks noChangeArrowheads="1"/>
          </p:cNvSpPr>
          <p:nvPr/>
        </p:nvSpPr>
        <p:spPr bwMode="auto">
          <a:xfrm>
            <a:off x="457200" y="304800"/>
            <a:ext cx="80772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ويوجد فرق بين الكروماتي</a:t>
            </a:r>
            <a:r>
              <a:rPr lang="ar-SA" sz="2000">
                <a:latin typeface="Arial Unicode MS" pitchFamily="34" charset="-128"/>
                <a:ea typeface="Arial Unicode MS" pitchFamily="34" charset="-128"/>
                <a:cs typeface="Arial Unicode MS" pitchFamily="34" charset="-128"/>
              </a:rPr>
              <a:t>ن الحقيقي </a:t>
            </a:r>
            <a:r>
              <a:rPr lang="ar-EG" sz="2000">
                <a:latin typeface="Arial Unicode MS" pitchFamily="34" charset="-128"/>
                <a:ea typeface="Arial Unicode MS" pitchFamily="34" charset="-128"/>
                <a:cs typeface="Arial Unicode MS" pitchFamily="34" charset="-128"/>
              </a:rPr>
              <a:t>والكروماتي</a:t>
            </a:r>
            <a:r>
              <a:rPr lang="ar-SA" sz="2000">
                <a:latin typeface="Arial Unicode MS" pitchFamily="34" charset="-128"/>
                <a:ea typeface="Arial Unicode MS" pitchFamily="34" charset="-128"/>
                <a:cs typeface="Arial Unicode MS" pitchFamily="34" charset="-128"/>
              </a:rPr>
              <a:t>ن</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المغاير </a:t>
            </a:r>
            <a:r>
              <a:rPr lang="ar-EG" sz="2000">
                <a:latin typeface="Arial Unicode MS" pitchFamily="34" charset="-128"/>
                <a:ea typeface="Arial Unicode MS" pitchFamily="34" charset="-128"/>
                <a:cs typeface="Arial Unicode MS" pitchFamily="34" charset="-128"/>
              </a:rPr>
              <a:t>بأن ال</a:t>
            </a:r>
            <a:r>
              <a:rPr lang="ar-SA" sz="2000">
                <a:latin typeface="Arial Unicode MS" pitchFamily="34" charset="-128"/>
                <a:ea typeface="Arial Unicode MS" pitchFamily="34" charset="-128"/>
                <a:cs typeface="Arial Unicode MS" pitchFamily="34" charset="-128"/>
              </a:rPr>
              <a:t>أول</a:t>
            </a:r>
            <a:r>
              <a:rPr lang="ar-EG" sz="2000">
                <a:latin typeface="Arial Unicode MS" pitchFamily="34" charset="-128"/>
                <a:ea typeface="Arial Unicode MS" pitchFamily="34" charset="-128"/>
                <a:cs typeface="Arial Unicode MS" pitchFamily="34" charset="-128"/>
              </a:rPr>
              <a:t> في مستوى التخازن أقل بكثير من مناطق الكروماتي</a:t>
            </a:r>
            <a:r>
              <a:rPr lang="ar-SA" sz="2000">
                <a:latin typeface="Arial Unicode MS" pitchFamily="34" charset="-128"/>
                <a:ea typeface="Arial Unicode MS" pitchFamily="34" charset="-128"/>
                <a:cs typeface="Arial Unicode MS" pitchFamily="34" charset="-128"/>
              </a:rPr>
              <a:t>ن المغاير</a:t>
            </a:r>
            <a:r>
              <a:rPr lang="ar-EG" sz="2000">
                <a:latin typeface="Arial Unicode MS" pitchFamily="34" charset="-128"/>
                <a:ea typeface="Arial Unicode MS" pitchFamily="34" charset="-128"/>
                <a:cs typeface="Arial Unicode MS" pitchFamily="34" charset="-128"/>
              </a:rPr>
              <a:t>، وأن قدرتها على فك الحلزونة والاسترخاء تكون أسرع بكثير مما في الكروماتي</a:t>
            </a:r>
            <a:r>
              <a:rPr lang="ar-SA" sz="2000">
                <a:latin typeface="Arial Unicode MS" pitchFamily="34" charset="-128"/>
                <a:ea typeface="Arial Unicode MS" pitchFamily="34" charset="-128"/>
                <a:cs typeface="Arial Unicode MS" pitchFamily="34" charset="-128"/>
              </a:rPr>
              <a:t>ن المغاير </a:t>
            </a:r>
            <a:r>
              <a:rPr lang="ar-EG" sz="2000">
                <a:latin typeface="Arial Unicode MS" pitchFamily="34" charset="-128"/>
                <a:ea typeface="Arial Unicode MS" pitchFamily="34" charset="-128"/>
                <a:cs typeface="Arial Unicode MS" pitchFamily="34" charset="-128"/>
              </a:rPr>
              <a:t>لذلك فإنها تكون أسرع في التكرر </a:t>
            </a:r>
            <a:r>
              <a:rPr lang="en-US" sz="2000">
                <a:latin typeface="Arial Unicode MS" pitchFamily="34" charset="-128"/>
                <a:ea typeface="Arial Unicode MS" pitchFamily="34" charset="-128"/>
                <a:cs typeface="Arial Unicode MS" pitchFamily="34" charset="-128"/>
              </a:rPr>
              <a:t>Replication</a:t>
            </a:r>
            <a:r>
              <a:rPr lang="ar-EG" sz="2000">
                <a:latin typeface="Arial Unicode MS" pitchFamily="34" charset="-128"/>
                <a:ea typeface="Arial Unicode MS" pitchFamily="34" charset="-128"/>
                <a:cs typeface="Arial Unicode MS" pitchFamily="34" charset="-128"/>
              </a:rPr>
              <a:t> ومعرضة بدرجة عالية لعملية النسخ مما يجعلها أكثر نشاطاً وراثياً سواء في تعبير الجينات أو في معدل حدوث العبور الوراثي عن الهيتروكروماتيد، بينما يكاد يكون الهيتروكروماتيد خاملاً كل</a:t>
            </a:r>
            <a:r>
              <a:rPr lang="ar-SA" sz="2000">
                <a:latin typeface="Arial Unicode MS" pitchFamily="34" charset="-128"/>
                <a:ea typeface="Arial Unicode MS" pitchFamily="34" charset="-128"/>
                <a:cs typeface="Arial Unicode MS" pitchFamily="34" charset="-128"/>
              </a:rPr>
              <a:t>يا</a:t>
            </a:r>
            <a:r>
              <a:rPr lang="ar-EG" sz="2000">
                <a:latin typeface="Arial Unicode MS" pitchFamily="34" charset="-128"/>
                <a:ea typeface="Arial Unicode MS" pitchFamily="34" charset="-128"/>
                <a:cs typeface="Arial Unicode MS" pitchFamily="34" charset="-128"/>
              </a:rPr>
              <a:t> في النشاط الوراثي. ويتكون من المادة الكروماتينية المتغايرة وهو ما يعرف باسم كروماتين الجنس </a:t>
            </a:r>
            <a:r>
              <a:rPr lang="en-US" sz="2000">
                <a:latin typeface="Arial Unicode MS" pitchFamily="34" charset="-128"/>
                <a:ea typeface="Arial Unicode MS" pitchFamily="34" charset="-128"/>
                <a:cs typeface="Arial Unicode MS" pitchFamily="34" charset="-128"/>
              </a:rPr>
              <a:t>Sex-Chrosmdic</a:t>
            </a:r>
            <a:r>
              <a:rPr lang="ar-EG" sz="2000">
                <a:latin typeface="Arial Unicode MS" pitchFamily="34" charset="-128"/>
                <a:ea typeface="Arial Unicode MS" pitchFamily="34" charset="-128"/>
                <a:cs typeface="Arial Unicode MS" pitchFamily="34" charset="-128"/>
              </a:rPr>
              <a:t> أو جسم بار </a:t>
            </a:r>
            <a:r>
              <a:rPr lang="en-US" sz="2000">
                <a:latin typeface="Arial Unicode MS" pitchFamily="34" charset="-128"/>
                <a:ea typeface="Arial Unicode MS" pitchFamily="34" charset="-128"/>
                <a:cs typeface="Arial Unicode MS" pitchFamily="34" charset="-128"/>
              </a:rPr>
              <a:t>Barr body</a:t>
            </a:r>
            <a:r>
              <a:rPr lang="ar-EG" sz="2000">
                <a:latin typeface="Arial Unicode MS" pitchFamily="34" charset="-128"/>
                <a:ea typeface="Arial Unicode MS" pitchFamily="34" charset="-128"/>
                <a:cs typeface="Arial Unicode MS" pitchFamily="34" charset="-128"/>
              </a:rPr>
              <a:t> في نواة الطور البيئي.</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nvGraphicFramePr>
        <p:xfrm>
          <a:off x="304800" y="-1905000"/>
          <a:ext cx="8686800" cy="8305800"/>
        </p:xfrm>
        <a:graphic>
          <a:graphicData uri="http://schemas.openxmlformats.org/drawingml/2006/table">
            <a:tbl>
              <a:tblPr rtl="1"/>
              <a:tblGrid>
                <a:gridCol w="8686800"/>
              </a:tblGrid>
              <a:tr h="1457353">
                <a:tc>
                  <a:txBody>
                    <a:bodyPr/>
                    <a:lstStyle/>
                    <a:p>
                      <a:pPr marL="342900" lvl="0" indent="-342900" algn="r" rtl="1">
                        <a:lnSpc>
                          <a:spcPct val="200000"/>
                        </a:lnSpc>
                        <a:spcAft>
                          <a:spcPts val="1000"/>
                        </a:spcAft>
                        <a:buSzPts val="1000"/>
                        <a:buFont typeface="Wingdings"/>
                        <a:buChar char=""/>
                        <a:tabLst>
                          <a:tab pos="457200" algn="l"/>
                        </a:tabLst>
                      </a:pPr>
                      <a:endParaRPr lang="en-US" sz="2000" b="1" u="sng" dirty="0" smtClean="0">
                        <a:solidFill>
                          <a:srgbClr val="C00000"/>
                        </a:solidFill>
                        <a:latin typeface="Arial Unicode MS" pitchFamily="34" charset="-128"/>
                        <a:ea typeface="Arial Unicode MS" pitchFamily="34" charset="-128"/>
                        <a:cs typeface="Arial Unicode MS" pitchFamily="34" charset="-128"/>
                      </a:endParaRPr>
                    </a:p>
                    <a:p>
                      <a:pPr marL="342900" lvl="0" indent="-342900" algn="r" rtl="1">
                        <a:lnSpc>
                          <a:spcPct val="200000"/>
                        </a:lnSpc>
                        <a:spcAft>
                          <a:spcPts val="1000"/>
                        </a:spcAft>
                        <a:buSzPts val="1000"/>
                        <a:buFont typeface="Wingdings"/>
                        <a:buChar char=""/>
                        <a:tabLst>
                          <a:tab pos="457200" algn="l"/>
                        </a:tabLst>
                      </a:pPr>
                      <a:endParaRPr lang="en-US" sz="2000" b="1" u="sng" dirty="0" smtClean="0">
                        <a:solidFill>
                          <a:srgbClr val="C00000"/>
                        </a:solidFill>
                        <a:latin typeface="Arial Unicode MS" pitchFamily="34" charset="-128"/>
                        <a:ea typeface="Arial Unicode MS" pitchFamily="34" charset="-128"/>
                        <a:cs typeface="Arial Unicode MS" pitchFamily="34" charset="-128"/>
                      </a:endParaRPr>
                    </a:p>
                    <a:p>
                      <a:pPr marL="342900" lvl="0" indent="-342900" algn="r" rtl="1">
                        <a:lnSpc>
                          <a:spcPct val="200000"/>
                        </a:lnSpc>
                        <a:spcAft>
                          <a:spcPts val="1000"/>
                        </a:spcAft>
                        <a:buSzPts val="1000"/>
                        <a:buFont typeface="Wingdings"/>
                        <a:buChar char=""/>
                        <a:tabLst>
                          <a:tab pos="457200" algn="l"/>
                        </a:tabLst>
                      </a:pPr>
                      <a:r>
                        <a:rPr lang="ar-SA" sz="2000" b="1" u="sng" dirty="0" smtClean="0">
                          <a:solidFill>
                            <a:srgbClr val="C00000"/>
                          </a:solidFill>
                          <a:latin typeface="Arial Unicode MS" pitchFamily="34" charset="-128"/>
                          <a:ea typeface="Arial Unicode MS" pitchFamily="34" charset="-128"/>
                          <a:cs typeface="Arial Unicode MS" pitchFamily="34" charset="-128"/>
                        </a:rPr>
                        <a:t>جسم </a:t>
                      </a:r>
                      <a:r>
                        <a:rPr lang="ar-SA" sz="2000" b="1" u="sng" dirty="0">
                          <a:solidFill>
                            <a:srgbClr val="C00000"/>
                          </a:solidFill>
                          <a:latin typeface="Arial Unicode MS" pitchFamily="34" charset="-128"/>
                          <a:ea typeface="Arial Unicode MS" pitchFamily="34" charset="-128"/>
                          <a:cs typeface="Arial Unicode MS" pitchFamily="34" charset="-128"/>
                        </a:rPr>
                        <a:t>بار</a:t>
                      </a:r>
                      <a:r>
                        <a:rPr lang="en-US" sz="2000" b="1" u="sng" dirty="0">
                          <a:solidFill>
                            <a:srgbClr val="C00000"/>
                          </a:solidFill>
                          <a:latin typeface="Arial Unicode MS" pitchFamily="34" charset="-128"/>
                          <a:ea typeface="Arial Unicode MS" pitchFamily="34" charset="-128"/>
                          <a:cs typeface="Arial Unicode MS" pitchFamily="34" charset="-128"/>
                        </a:rPr>
                        <a:t> Barr body : </a:t>
                      </a:r>
                    </a:p>
                  </a:txBody>
                  <a:tcPr marL="0" marR="0" marT="0" marB="0" anchor="ctr">
                    <a:lnL>
                      <a:noFill/>
                    </a:lnL>
                    <a:lnR>
                      <a:noFill/>
                    </a:lnR>
                    <a:lnT>
                      <a:noFill/>
                    </a:lnT>
                    <a:lnB>
                      <a:noFill/>
                    </a:lnB>
                  </a:tcPr>
                </a:tc>
              </a:tr>
              <a:tr h="4486247">
                <a:tc>
                  <a:txBody>
                    <a:bodyPr/>
                    <a:lstStyle/>
                    <a:p>
                      <a:pPr marL="228600" algn="justLow" rtl="1">
                        <a:lnSpc>
                          <a:spcPct val="200000"/>
                        </a:lnSpc>
                        <a:spcAft>
                          <a:spcPts val="1000"/>
                        </a:spcAft>
                      </a:pPr>
                      <a:r>
                        <a:rPr lang="ar-SA" sz="2000" b="1" dirty="0">
                          <a:latin typeface="Arial Unicode MS" pitchFamily="34" charset="-128"/>
                          <a:ea typeface="Arial Unicode MS" pitchFamily="34" charset="-128"/>
                          <a:cs typeface="Arial Unicode MS" pitchFamily="34" charset="-128"/>
                        </a:rPr>
                        <a:t>وهى عبارة </a:t>
                      </a:r>
                      <a:r>
                        <a:rPr lang="ar-EG" sz="2000" b="1" dirty="0">
                          <a:latin typeface="Arial Unicode MS" pitchFamily="34" charset="-128"/>
                          <a:ea typeface="Arial Unicode MS" pitchFamily="34" charset="-128"/>
                          <a:cs typeface="Arial Unicode MS" pitchFamily="34" charset="-128"/>
                        </a:rPr>
                        <a:t>عن </a:t>
                      </a:r>
                      <a:r>
                        <a:rPr lang="ar-SA" sz="2000" b="1" dirty="0">
                          <a:latin typeface="Arial Unicode MS" pitchFamily="34" charset="-128"/>
                          <a:ea typeface="Arial Unicode MS" pitchFamily="34" charset="-128"/>
                          <a:cs typeface="Arial Unicode MS" pitchFamily="34" charset="-128"/>
                        </a:rPr>
                        <a:t>جسم كروماتينى صغير فى أنوية الخلايا العصبية لإناث القطط ، وليس فى ذكورها وقد شوهدت مثل هذه الأجسام فيما بعد فى أنوية الخلايا المختلفة لإناث الحيوانات وهى توجد فى معظم الأحيان على هيئة حبة عدس صغيرة ملاصقة لغشاء النواة . ويعرف هذا الجسم حاليا باسم جسم بار ، ويستخدم كأداة للتمييز بين خلايا الذكور وخلايا الإناث .</a:t>
                      </a:r>
                      <a:endParaRPr lang="en-US" sz="2000" dirty="0">
                        <a:latin typeface="Arial Unicode MS" pitchFamily="34" charset="-128"/>
                        <a:ea typeface="Arial Unicode MS" pitchFamily="34" charset="-128"/>
                        <a:cs typeface="Arial Unicode MS" pitchFamily="34" charset="-128"/>
                      </a:endParaRPr>
                    </a:p>
                    <a:p>
                      <a:pPr marL="228600" algn="justLow" rtl="1">
                        <a:lnSpc>
                          <a:spcPct val="200000"/>
                        </a:lnSpc>
                        <a:spcAft>
                          <a:spcPts val="1000"/>
                        </a:spcAft>
                      </a:pPr>
                      <a:r>
                        <a:rPr lang="ar-SA" sz="2000" b="1" dirty="0">
                          <a:latin typeface="Arial Unicode MS" pitchFamily="34" charset="-128"/>
                          <a:ea typeface="Arial Unicode MS" pitchFamily="34" charset="-128"/>
                          <a:cs typeface="Arial Unicode MS" pitchFamily="34" charset="-128"/>
                        </a:rPr>
                        <a:t>ويمكن بواسطة هذا الجسم التعرف على جنس الجنين فى الأم قبل مرحلة الولادة ، وذلك لأن السائل الأمنيوسى الذى يحيط بالجنين فى بطن الأم يطفو عليه العديد من الخلايا الطلائية التى تنفصل من جلد الجنين أثناء نموه . ويمكن الحصول على نقطة من هذا السائل من الأم خلال ثقب صغير فى تجويفها البطنى أو من عنق الرحم بها وفحص ما بها من خلايا </a:t>
                      </a:r>
                      <a:endParaRPr lang="en-US" sz="2000" dirty="0">
                        <a:latin typeface="Arial Unicode MS" pitchFamily="34" charset="-128"/>
                        <a:ea typeface="Arial Unicode MS" pitchFamily="34" charset="-128"/>
                        <a:cs typeface="Arial Unicode MS" pitchFamily="34" charset="-128"/>
                      </a:endParaRPr>
                    </a:p>
                  </a:txBody>
                  <a:tcPr marL="0" marR="0" marT="0" marB="0" anchor="ctr">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1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3778" name="Rectangle 1"/>
          <p:cNvSpPr>
            <a:spLocks noChangeArrowheads="1"/>
          </p:cNvSpPr>
          <p:nvPr/>
        </p:nvSpPr>
        <p:spPr bwMode="auto">
          <a:xfrm>
            <a:off x="1984375" y="609600"/>
            <a:ext cx="46323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400" b="1" u="sng">
                <a:latin typeface="Arial Unicode MS" pitchFamily="34" charset="-128"/>
                <a:ea typeface="Arial Unicode MS" pitchFamily="34" charset="-128"/>
                <a:cs typeface="Arial Unicode MS" pitchFamily="34" charset="-128"/>
              </a:rPr>
              <a:t>الكروموسومات </a:t>
            </a:r>
            <a:r>
              <a:rPr lang="en-US" sz="2400" b="1" u="sng">
                <a:latin typeface="Arial Unicode MS" pitchFamily="34" charset="-128"/>
                <a:ea typeface="Arial Unicode MS" pitchFamily="34" charset="-128"/>
                <a:cs typeface="Arial Unicode MS" pitchFamily="34" charset="-128"/>
              </a:rPr>
              <a:t>The Chromosomes</a:t>
            </a:r>
            <a:endParaRPr lang="en-US" sz="2400" b="1">
              <a:latin typeface="Arial Unicode MS" pitchFamily="34" charset="-128"/>
              <a:ea typeface="Arial Unicode MS" pitchFamily="34" charset="-128"/>
              <a:cs typeface="Arial Unicode MS" pitchFamily="34" charset="-128"/>
            </a:endParaRPr>
          </a:p>
        </p:txBody>
      </p:sp>
      <p:sp>
        <p:nvSpPr>
          <p:cNvPr id="203779" name="Rectangle 2"/>
          <p:cNvSpPr>
            <a:spLocks noChangeArrowheads="1"/>
          </p:cNvSpPr>
          <p:nvPr/>
        </p:nvSpPr>
        <p:spPr bwMode="auto">
          <a:xfrm>
            <a:off x="228600" y="1295400"/>
            <a:ext cx="8686800" cy="4656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استخدم لفظ "" كروموسوم "" لأول مرة بواسطة والديير عام 1888 م للدلالة على بعض مكونات الأنوية ، و إن كانت هذه المكونات أو الأجسام سبق اكتشافها قبل ذلك بأربعين عاما بواسطة هوفما يستر .</a:t>
            </a:r>
            <a:br>
              <a:rPr lang="ar-EG" sz="2000">
                <a:latin typeface="Arial Unicode MS" pitchFamily="34" charset="-128"/>
                <a:ea typeface="Arial Unicode MS" pitchFamily="34" charset="-128"/>
                <a:cs typeface="Arial Unicode MS" pitchFamily="34" charset="-128"/>
              </a:rPr>
            </a:br>
            <a:r>
              <a:rPr lang="ar-EG" sz="2000">
                <a:latin typeface="Arial Unicode MS" pitchFamily="34" charset="-128"/>
                <a:ea typeface="Arial Unicode MS" pitchFamily="34" charset="-128"/>
                <a:cs typeface="Arial Unicode MS" pitchFamily="34" charset="-128"/>
              </a:rPr>
              <a:t>و يمكن تعريف الكرموسوم بأنه تركيب نووي له خواص و مميزات و وظائف محدودة . </a:t>
            </a:r>
            <a:endParaRPr lang="en-US"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و يتميز الكروموسوم أيضا بالقدرة على التكاثر الذاتي مع الاحتفاظ بخواصه المورفولوجية </a:t>
            </a:r>
            <a:endParaRPr lang="en-US"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و الفسيولوجية خلال مروره في أطوار الانقسام</a:t>
            </a:r>
            <a:r>
              <a:rPr lang="ar-SA" sz="2000">
                <a:latin typeface="Arial Unicode MS" pitchFamily="34" charset="-128"/>
                <a:ea typeface="Arial Unicode MS" pitchFamily="34" charset="-128"/>
                <a:cs typeface="Arial Unicode MS" pitchFamily="34" charset="-128"/>
              </a:rPr>
              <a:t>ات</a:t>
            </a:r>
            <a:r>
              <a:rPr lang="ar-EG" sz="2000">
                <a:latin typeface="Arial Unicode MS" pitchFamily="34" charset="-128"/>
                <a:ea typeface="Arial Unicode MS" pitchFamily="34" charset="-128"/>
                <a:cs typeface="Arial Unicode MS" pitchFamily="34" charset="-128"/>
              </a:rPr>
              <a:t> الخلوية المتتابعة .</a:t>
            </a:r>
            <a:br>
              <a:rPr lang="ar-EG" sz="2000">
                <a:latin typeface="Arial Unicode MS" pitchFamily="34" charset="-128"/>
                <a:ea typeface="Arial Unicode MS" pitchFamily="34" charset="-128"/>
                <a:cs typeface="Arial Unicode MS" pitchFamily="34" charset="-128"/>
              </a:rPr>
            </a:br>
            <a:r>
              <a:rPr lang="ar-EG" sz="2000">
                <a:latin typeface="Arial Unicode MS" pitchFamily="34" charset="-128"/>
                <a:ea typeface="Arial Unicode MS" pitchFamily="34" charset="-128"/>
                <a:cs typeface="Arial Unicode MS" pitchFamily="34" charset="-128"/>
              </a:rPr>
              <a:t>و تعتبر الكروموسومات الأدوات الرئيسية في حمل و نقل العوامل الوراثية أو الجينات </a:t>
            </a:r>
            <a:r>
              <a:rPr lang="en-US" sz="2000">
                <a:latin typeface="Arial Unicode MS" pitchFamily="34" charset="-128"/>
                <a:ea typeface="Arial Unicode MS" pitchFamily="34" charset="-128"/>
                <a:cs typeface="Arial Unicode MS" pitchFamily="34" charset="-128"/>
              </a:rPr>
              <a:t>Genes</a:t>
            </a:r>
            <a:r>
              <a:rPr lang="ar-EG" sz="2000">
                <a:latin typeface="Arial Unicode MS" pitchFamily="34" charset="-128"/>
                <a:ea typeface="Arial Unicode MS" pitchFamily="34" charset="-128"/>
                <a:cs typeface="Arial Unicode MS" pitchFamily="34" charset="-128"/>
              </a:rPr>
              <a:t> ، و من ثم حظيت باهتمام بالغ النظر للدور الرئيسي الذي تلعبه في الوراثة </a:t>
            </a:r>
            <a:endParaRPr lang="en-US" sz="2000">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و التكاثر و التباين و الطفرات ، …. و غيرها </a:t>
            </a:r>
            <a:br>
              <a:rPr lang="ar-EG" sz="2000">
                <a:latin typeface="Arial Unicode MS" pitchFamily="34" charset="-128"/>
                <a:ea typeface="Arial Unicode MS" pitchFamily="34" charset="-128"/>
                <a:cs typeface="Arial Unicode MS" pitchFamily="34" charset="-128"/>
              </a:rPr>
            </a:br>
            <a:r>
              <a:rPr lang="ar-EG" sz="2000">
                <a:latin typeface="Arial Unicode MS" pitchFamily="34" charset="-128"/>
                <a:ea typeface="Arial Unicode MS" pitchFamily="34" charset="-128"/>
                <a:cs typeface="Arial Unicode MS" pitchFamily="34" charset="-128"/>
              </a:rPr>
              <a:t>لا تشاهد الكروموسومات بوضوح إلا أثناء انقسام الخلية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02" name="Rectangle 1"/>
          <p:cNvSpPr>
            <a:spLocks noChangeArrowheads="1"/>
          </p:cNvSpPr>
          <p:nvPr/>
        </p:nvSpPr>
        <p:spPr bwMode="auto">
          <a:xfrm>
            <a:off x="304800" y="228600"/>
            <a:ext cx="84582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 الكروموسومات</a:t>
            </a:r>
            <a:r>
              <a:rPr lang="en-US" sz="2000">
                <a:latin typeface="Arial Unicode MS" pitchFamily="34" charset="-128"/>
                <a:ea typeface="Arial Unicode MS" pitchFamily="34" charset="-128"/>
                <a:cs typeface="Arial Unicode MS" pitchFamily="34" charset="-128"/>
              </a:rPr>
              <a:t>Chromosomes </a:t>
            </a:r>
            <a:r>
              <a:rPr lang="ar-SA" sz="2000">
                <a:latin typeface="Arial Unicode MS" pitchFamily="34" charset="-128"/>
                <a:ea typeface="Arial Unicode MS" pitchFamily="34" charset="-128"/>
                <a:cs typeface="Arial Unicode MS" pitchFamily="34" charset="-128"/>
              </a:rPr>
              <a:t> أجسام عصوية أو خيطية الشكل يمكن رؤيتها بسهولة بالمجهر الضوئي خاصة خلال الدور الاستوائي </a:t>
            </a:r>
            <a:r>
              <a:rPr lang="en-US" sz="2000">
                <a:latin typeface="Arial Unicode MS" pitchFamily="34" charset="-128"/>
                <a:ea typeface="Arial Unicode MS" pitchFamily="34" charset="-128"/>
                <a:cs typeface="Arial Unicode MS" pitchFamily="34" charset="-128"/>
              </a:rPr>
              <a:t>Metaphase stage</a:t>
            </a:r>
            <a:r>
              <a:rPr lang="ar-SA" sz="2000">
                <a:latin typeface="Arial Unicode MS" pitchFamily="34" charset="-128"/>
                <a:ea typeface="Arial Unicode MS" pitchFamily="34" charset="-128"/>
                <a:cs typeface="Arial Unicode MS" pitchFamily="34" charset="-128"/>
              </a:rPr>
              <a:t> من الانقسام الخلوي </a:t>
            </a:r>
            <a:r>
              <a:rPr lang="en-US" sz="2000">
                <a:latin typeface="Arial Unicode MS" pitchFamily="34" charset="-128"/>
                <a:ea typeface="Arial Unicode MS" pitchFamily="34" charset="-128"/>
                <a:cs typeface="Arial Unicode MS" pitchFamily="34" charset="-128"/>
              </a:rPr>
              <a:t>Cell division</a:t>
            </a:r>
            <a:r>
              <a:rPr lang="ar-SA" sz="2000">
                <a:latin typeface="Arial Unicode MS" pitchFamily="34" charset="-128"/>
                <a:ea typeface="Arial Unicode MS" pitchFamily="34" charset="-128"/>
                <a:cs typeface="Arial Unicode MS" pitchFamily="34" charset="-128"/>
              </a:rPr>
              <a:t>. إن كلمة كروموسوم </a:t>
            </a:r>
            <a:r>
              <a:rPr lang="en-US" sz="2000">
                <a:latin typeface="Arial Unicode MS" pitchFamily="34" charset="-128"/>
                <a:ea typeface="Arial Unicode MS" pitchFamily="34" charset="-128"/>
                <a:cs typeface="Arial Unicode MS" pitchFamily="34" charset="-128"/>
              </a:rPr>
              <a:t>Chromosome </a:t>
            </a:r>
            <a:r>
              <a:rPr lang="ar-SA" sz="2000">
                <a:latin typeface="Arial Unicode MS" pitchFamily="34" charset="-128"/>
                <a:ea typeface="Arial Unicode MS" pitchFamily="34" charset="-128"/>
                <a:cs typeface="Arial Unicode MS" pitchFamily="34" charset="-128"/>
              </a:rPr>
              <a:t> مشقة من كلمة يونانية </a:t>
            </a:r>
            <a:r>
              <a:rPr lang="en-US" sz="2000">
                <a:latin typeface="Arial Unicode MS" pitchFamily="34" charset="-128"/>
                <a:ea typeface="Arial Unicode MS" pitchFamily="34" charset="-128"/>
                <a:cs typeface="Arial Unicode MS" pitchFamily="34" charset="-128"/>
              </a:rPr>
              <a:t>Greek </a:t>
            </a:r>
            <a:r>
              <a:rPr lang="ar-SA" sz="2000">
                <a:latin typeface="Arial Unicode MS" pitchFamily="34" charset="-128"/>
                <a:ea typeface="Arial Unicode MS" pitchFamily="34" charset="-128"/>
                <a:cs typeface="Arial Unicode MS" pitchFamily="34" charset="-128"/>
              </a:rPr>
              <a:t> تعني الجسم الملون أو القابل للاصطباغ وتسمى في كثير من الكتب بالصبغيات. ويسمى الكروموسوم خلال المرحلة البينية للخلية </a:t>
            </a:r>
            <a:r>
              <a:rPr lang="en-US" sz="2000">
                <a:latin typeface="Arial Unicode MS" pitchFamily="34" charset="-128"/>
                <a:ea typeface="Arial Unicode MS" pitchFamily="34" charset="-128"/>
                <a:cs typeface="Arial Unicode MS" pitchFamily="34" charset="-128"/>
              </a:rPr>
              <a:t>Interphase stage</a:t>
            </a:r>
            <a:r>
              <a:rPr lang="ar-SA" sz="2000">
                <a:latin typeface="Arial Unicode MS" pitchFamily="34" charset="-128"/>
                <a:ea typeface="Arial Unicode MS" pitchFamily="34" charset="-128"/>
                <a:cs typeface="Arial Unicode MS" pitchFamily="34" charset="-128"/>
              </a:rPr>
              <a:t> بالكروماتين </a:t>
            </a:r>
            <a:r>
              <a:rPr lang="en-US" sz="2000">
                <a:latin typeface="Arial Unicode MS" pitchFamily="34" charset="-128"/>
                <a:ea typeface="Arial Unicode MS" pitchFamily="34" charset="-128"/>
                <a:cs typeface="Arial Unicode MS" pitchFamily="34" charset="-128"/>
              </a:rPr>
              <a:t>Chromatin</a:t>
            </a:r>
            <a:r>
              <a:rPr lang="ar-SA" sz="2000">
                <a:latin typeface="Arial Unicode MS" pitchFamily="34" charset="-128"/>
                <a:ea typeface="Arial Unicode MS" pitchFamily="34" charset="-128"/>
                <a:cs typeface="Arial Unicode MS" pitchFamily="34" charset="-128"/>
              </a:rPr>
              <a:t> وتقوم الكروموسومات بتخزين ونقل المعلومات الوراثية من الآباء إلى الأبناء.</a:t>
            </a:r>
            <a:endParaRPr lang="en-US" sz="2000">
              <a:latin typeface="Arial Unicode MS" pitchFamily="34" charset="-128"/>
              <a:ea typeface="Arial Unicode MS" pitchFamily="34" charset="-128"/>
              <a:cs typeface="Arial Unicode MS" pitchFamily="34" charset="-128"/>
            </a:endParaRPr>
          </a:p>
        </p:txBody>
      </p:sp>
      <p:sp>
        <p:nvSpPr>
          <p:cNvPr id="204803" name="Rectangle 2"/>
          <p:cNvSpPr>
            <a:spLocks noChangeArrowheads="1"/>
          </p:cNvSpPr>
          <p:nvPr/>
        </p:nvSpPr>
        <p:spPr bwMode="auto">
          <a:xfrm>
            <a:off x="609600" y="3048000"/>
            <a:ext cx="82296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000">
                <a:latin typeface="Arial Unicode MS" pitchFamily="34" charset="-128"/>
                <a:ea typeface="Arial Unicode MS" pitchFamily="34" charset="-128"/>
                <a:cs typeface="Arial Unicode MS" pitchFamily="34" charset="-128"/>
              </a:rPr>
              <a:t>و يختلف عددها في الكائنات المختلفة ، إلا أنه ثابت لكل نوع من أنواع الكائنات الحية </a:t>
            </a:r>
            <a:endParaRPr lang="en-US" sz="2000">
              <a:latin typeface="Arial Unicode MS" pitchFamily="34" charset="-128"/>
              <a:ea typeface="Arial Unicode MS" pitchFamily="34" charset="-128"/>
              <a:cs typeface="Arial Unicode MS" pitchFamily="34" charset="-128"/>
            </a:endParaRPr>
          </a:p>
        </p:txBody>
      </p:sp>
      <p:sp>
        <p:nvSpPr>
          <p:cNvPr id="204804" name="Rectangle 3"/>
          <p:cNvSpPr>
            <a:spLocks noChangeArrowheads="1"/>
          </p:cNvSpPr>
          <p:nvPr/>
        </p:nvSpPr>
        <p:spPr bwMode="auto">
          <a:xfrm>
            <a:off x="228600" y="3429000"/>
            <a:ext cx="85344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 أن جميع أفراد النوع الواحد في الغالب تملك نفس العدد الكروموسومي ففي الإنسان 46 كروموسوم والأرنب 44 كروموسوم والفأر 40 كروموسوم والكلب 78 كروموسوم والقط 38 كروموسوم....الخ</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7630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6850" name="Rectangle 1"/>
          <p:cNvSpPr>
            <a:spLocks noChangeArrowheads="1"/>
          </p:cNvSpPr>
          <p:nvPr/>
        </p:nvSpPr>
        <p:spPr bwMode="auto">
          <a:xfrm>
            <a:off x="533400" y="304800"/>
            <a:ext cx="8305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SA" sz="2000" b="1">
                <a:latin typeface="Arial Unicode MS" pitchFamily="34" charset="-128"/>
                <a:ea typeface="Arial Unicode MS" pitchFamily="34" charset="-128"/>
                <a:cs typeface="Arial Unicode MS" pitchFamily="34" charset="-128"/>
              </a:rPr>
              <a:t>تركيب الكروموسوم: </a:t>
            </a:r>
            <a:r>
              <a:rPr lang="en-US" sz="2000" b="1">
                <a:latin typeface="Arial Unicode MS" pitchFamily="34" charset="-128"/>
                <a:ea typeface="Arial Unicode MS" pitchFamily="34" charset="-128"/>
                <a:cs typeface="Arial Unicode MS" pitchFamily="34" charset="-128"/>
              </a:rPr>
              <a:t>Chromosome structure</a:t>
            </a:r>
            <a:endParaRPr lang="ar-SA"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1600">
                <a:latin typeface="Simplified Arabic" pitchFamily="18" charset="-78"/>
                <a:cs typeface="Times New Roman" pitchFamily="18" charset="0"/>
              </a:rPr>
              <a:t> </a:t>
            </a:r>
            <a:endParaRPr lang="ar-SA"/>
          </a:p>
        </p:txBody>
      </p:sp>
      <p:sp>
        <p:nvSpPr>
          <p:cNvPr id="206851" name="Rectangle 2"/>
          <p:cNvSpPr>
            <a:spLocks noChangeArrowheads="1"/>
          </p:cNvSpPr>
          <p:nvPr/>
        </p:nvSpPr>
        <p:spPr bwMode="auto">
          <a:xfrm>
            <a:off x="381000" y="941388"/>
            <a:ext cx="8382000" cy="234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en-US" sz="2000">
                <a:latin typeface="Arial Unicode MS" pitchFamily="34" charset="-128"/>
                <a:ea typeface="Arial Unicode MS" pitchFamily="34" charset="-128"/>
                <a:cs typeface="Arial Unicode MS" pitchFamily="34" charset="-128"/>
              </a:rPr>
              <a:t> -1</a:t>
            </a:r>
            <a:r>
              <a:rPr lang="ar-SA" sz="2000" u="sng">
                <a:latin typeface="Arial Unicode MS" pitchFamily="34" charset="-128"/>
                <a:ea typeface="Arial Unicode MS" pitchFamily="34" charset="-128"/>
                <a:cs typeface="Arial Unicode MS" pitchFamily="34" charset="-128"/>
              </a:rPr>
              <a:t>منطقة التخصر الأولى </a:t>
            </a:r>
            <a:r>
              <a:rPr lang="en-US" sz="2000" u="sng">
                <a:latin typeface="Arial Unicode MS" pitchFamily="34" charset="-128"/>
                <a:ea typeface="Arial Unicode MS" pitchFamily="34" charset="-128"/>
                <a:cs typeface="Arial Unicode MS" pitchFamily="34" charset="-128"/>
              </a:rPr>
              <a:t>Primary Constriction</a:t>
            </a:r>
            <a:r>
              <a:rPr lang="ar-SA" sz="2000" u="sng">
                <a:latin typeface="Arial Unicode MS" pitchFamily="34" charset="-128"/>
                <a:ea typeface="Arial Unicode MS" pitchFamily="34" charset="-128"/>
                <a:cs typeface="Arial Unicode MS" pitchFamily="34" charset="-128"/>
              </a:rPr>
              <a:t> </a:t>
            </a:r>
            <a:endParaRPr lang="en-US" sz="2000" u="sng">
              <a:latin typeface="Arial Unicode MS" pitchFamily="34" charset="-128"/>
              <a:ea typeface="Arial Unicode MS" pitchFamily="34" charset="-128"/>
              <a:cs typeface="Arial Unicode MS" pitchFamily="34" charset="-128"/>
            </a:endParaRPr>
          </a:p>
          <a:p>
            <a:pPr eaLnBrk="0" hangingPunct="0">
              <a:lnSpc>
                <a:spcPct val="150000"/>
              </a:lnSpc>
            </a:pPr>
            <a:r>
              <a:rPr lang="ar-SA" sz="2000">
                <a:latin typeface="Arial Unicode MS" pitchFamily="34" charset="-128"/>
                <a:ea typeface="Arial Unicode MS" pitchFamily="34" charset="-128"/>
                <a:cs typeface="Arial Unicode MS" pitchFamily="34" charset="-128"/>
              </a:rPr>
              <a:t>أو السنترومير </a:t>
            </a:r>
            <a:r>
              <a:rPr lang="en-US" sz="2000">
                <a:latin typeface="Arial Unicode MS" pitchFamily="34" charset="-128"/>
                <a:ea typeface="Arial Unicode MS" pitchFamily="34" charset="-128"/>
                <a:cs typeface="Arial Unicode MS" pitchFamily="34" charset="-128"/>
              </a:rPr>
              <a:t>Centromere</a:t>
            </a:r>
            <a:r>
              <a:rPr lang="ar-SA" sz="2000">
                <a:latin typeface="Arial Unicode MS" pitchFamily="34" charset="-128"/>
                <a:ea typeface="Arial Unicode MS" pitchFamily="34" charset="-128"/>
                <a:cs typeface="Arial Unicode MS" pitchFamily="34" charset="-128"/>
              </a:rPr>
              <a:t> وهو عبارة عن تتابعات عالية التكرار من الدنا في الكروموسوم وهو مسئول عن الانعزال الدقيق للكروموسومات المتضاعفة إلى الخلايا البنوية أثناء الانقسام النووي. والسنترومير صفة أساسية للكروموسومات ويكون ثابتاً ومميزا للكروموسوم الواحد</a:t>
            </a:r>
          </a:p>
        </p:txBody>
      </p:sp>
      <p:sp>
        <p:nvSpPr>
          <p:cNvPr id="206852" name="Rectangle 3"/>
          <p:cNvSpPr>
            <a:spLocks noChangeArrowheads="1"/>
          </p:cNvSpPr>
          <p:nvPr/>
        </p:nvSpPr>
        <p:spPr bwMode="auto">
          <a:xfrm>
            <a:off x="762000" y="3402013"/>
            <a:ext cx="8153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buFontTx/>
              <a:buChar char="•"/>
              <a:tabLst>
                <a:tab pos="546100" algn="l"/>
              </a:tabLst>
            </a:pPr>
            <a:r>
              <a:rPr lang="en-US" sz="2000">
                <a:solidFill>
                  <a:srgbClr val="FF0000"/>
                </a:solidFill>
                <a:latin typeface="Arial Unicode MS" pitchFamily="34" charset="-128"/>
                <a:ea typeface="Arial Unicode MS" pitchFamily="34" charset="-128"/>
                <a:cs typeface="Arial Unicode MS" pitchFamily="34" charset="-128"/>
              </a:rPr>
              <a:t>-2</a:t>
            </a:r>
            <a:r>
              <a:rPr lang="en-US" sz="2000">
                <a:latin typeface="Arial Unicode MS" pitchFamily="34" charset="-128"/>
                <a:ea typeface="Arial Unicode MS" pitchFamily="34" charset="-128"/>
                <a:cs typeface="Arial Unicode MS" pitchFamily="34" charset="-128"/>
              </a:rPr>
              <a:t> </a:t>
            </a:r>
            <a:r>
              <a:rPr lang="ar-SA" sz="2000" u="sng">
                <a:solidFill>
                  <a:srgbClr val="FF0000"/>
                </a:solidFill>
                <a:latin typeface="Arial Unicode MS" pitchFamily="34" charset="-128"/>
                <a:ea typeface="Arial Unicode MS" pitchFamily="34" charset="-128"/>
                <a:cs typeface="Arial Unicode MS" pitchFamily="34" charset="-128"/>
              </a:rPr>
              <a:t>المنطقة المنظمة للنوية </a:t>
            </a:r>
            <a:r>
              <a:rPr lang="en-US" sz="2000" u="sng">
                <a:solidFill>
                  <a:srgbClr val="FF0000"/>
                </a:solidFill>
                <a:latin typeface="Arial Unicode MS" pitchFamily="34" charset="-128"/>
                <a:ea typeface="Arial Unicode MS" pitchFamily="34" charset="-128"/>
                <a:cs typeface="Arial Unicode MS" pitchFamily="34" charset="-128"/>
              </a:rPr>
              <a:t>Nucleolus organizer region (NOR) </a:t>
            </a:r>
          </a:p>
          <a:p>
            <a:pPr algn="justLow" eaLnBrk="0" hangingPunct="0">
              <a:lnSpc>
                <a:spcPct val="150000"/>
              </a:lnSpc>
              <a:tabLst>
                <a:tab pos="546100" algn="l"/>
              </a:tabLst>
            </a:pPr>
            <a:r>
              <a:rPr lang="ar-SA" sz="2000">
                <a:latin typeface="Arial Unicode MS" pitchFamily="34" charset="-128"/>
                <a:ea typeface="Arial Unicode MS" pitchFamily="34" charset="-128"/>
                <a:cs typeface="Arial Unicode MS" pitchFamily="34" charset="-128"/>
              </a:rPr>
              <a:t> عبارة عن تخصر ثانوي خاص يوجد في كروموسومات معينة بالقرب من نهاية الكروموسوم ويحتوي على الجينات الخاصة بتكوين الرنا الريبوسومي </a:t>
            </a:r>
            <a:r>
              <a:rPr lang="en-US" sz="2000">
                <a:latin typeface="Arial Unicode MS" pitchFamily="34" charset="-128"/>
                <a:ea typeface="Arial Unicode MS" pitchFamily="34" charset="-128"/>
                <a:cs typeface="Arial Unicode MS" pitchFamily="34" charset="-128"/>
              </a:rPr>
              <a:t>rRNA</a:t>
            </a:r>
            <a:r>
              <a:rPr lang="ar-SA" sz="2000">
                <a:latin typeface="Arial Unicode MS" pitchFamily="34" charset="-128"/>
                <a:ea typeface="Arial Unicode MS" pitchFamily="34" charset="-128"/>
                <a:cs typeface="Arial Unicode MS" pitchFamily="34" charset="-128"/>
              </a:rPr>
              <a:t> ويستحث هذا الموقع تكوين النوية. هذه التخصرات تكون ثابتة الموقع على كروموسومات محددة.</a:t>
            </a: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4" name="Rectangle 1"/>
          <p:cNvSpPr>
            <a:spLocks noChangeArrowheads="1"/>
          </p:cNvSpPr>
          <p:nvPr/>
        </p:nvSpPr>
        <p:spPr bwMode="auto">
          <a:xfrm>
            <a:off x="381000" y="658813"/>
            <a:ext cx="8458200" cy="3786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buFontTx/>
              <a:buChar char="•"/>
              <a:tabLst>
                <a:tab pos="546100" algn="l"/>
              </a:tabLst>
            </a:pPr>
            <a:r>
              <a:rPr lang="en-US" sz="2000" u="sng">
                <a:solidFill>
                  <a:srgbClr val="FF0000"/>
                </a:solidFill>
                <a:latin typeface="Arial Unicode MS" pitchFamily="34" charset="-128"/>
                <a:ea typeface="Arial Unicode MS" pitchFamily="34" charset="-128"/>
                <a:cs typeface="Arial Unicode MS" pitchFamily="34" charset="-128"/>
              </a:rPr>
              <a:t>-3</a:t>
            </a:r>
            <a:r>
              <a:rPr lang="ar-SA" sz="2000" u="sng">
                <a:solidFill>
                  <a:srgbClr val="FF0000"/>
                </a:solidFill>
                <a:latin typeface="Arial Unicode MS" pitchFamily="34" charset="-128"/>
                <a:ea typeface="Arial Unicode MS" pitchFamily="34" charset="-128"/>
                <a:cs typeface="Arial Unicode MS" pitchFamily="34" charset="-128"/>
              </a:rPr>
              <a:t>ا</a:t>
            </a:r>
            <a:r>
              <a:rPr lang="en-US" sz="2000" u="sng">
                <a:solidFill>
                  <a:srgbClr val="FF0000"/>
                </a:solidFill>
                <a:latin typeface="Arial Unicode MS" pitchFamily="34" charset="-128"/>
                <a:ea typeface="Arial Unicode MS" pitchFamily="34" charset="-128"/>
                <a:cs typeface="Arial Unicode MS" pitchFamily="34" charset="-128"/>
              </a:rPr>
              <a:t> </a:t>
            </a:r>
            <a:r>
              <a:rPr lang="ar-SA" sz="2000" u="sng">
                <a:solidFill>
                  <a:srgbClr val="FF0000"/>
                </a:solidFill>
                <a:latin typeface="Arial Unicode MS" pitchFamily="34" charset="-128"/>
                <a:ea typeface="Arial Unicode MS" pitchFamily="34" charset="-128"/>
                <a:cs typeface="Arial Unicode MS" pitchFamily="34" charset="-128"/>
              </a:rPr>
              <a:t>لتوابع </a:t>
            </a:r>
            <a:r>
              <a:rPr lang="en-US" sz="2000" u="sng">
                <a:solidFill>
                  <a:srgbClr val="FF0000"/>
                </a:solidFill>
                <a:latin typeface="Arial Unicode MS" pitchFamily="34" charset="-128"/>
                <a:ea typeface="Arial Unicode MS" pitchFamily="34" charset="-128"/>
                <a:cs typeface="Arial Unicode MS" pitchFamily="34" charset="-128"/>
              </a:rPr>
              <a:t>Satellite </a:t>
            </a:r>
          </a:p>
          <a:p>
            <a:pPr algn="justLow" eaLnBrk="0" hangingPunct="0">
              <a:lnSpc>
                <a:spcPct val="150000"/>
              </a:lnSpc>
              <a:tabLst>
                <a:tab pos="546100" algn="l"/>
              </a:tabLst>
            </a:pPr>
            <a:r>
              <a:rPr lang="ar-SA" sz="2000">
                <a:latin typeface="Arial Unicode MS" pitchFamily="34" charset="-128"/>
                <a:ea typeface="Arial Unicode MS" pitchFamily="34" charset="-128"/>
                <a:cs typeface="Arial Unicode MS" pitchFamily="34" charset="-128"/>
              </a:rPr>
              <a:t>تراكيب كروية أو مستطيلة الشكل قد تتصل بالنهاية الطرفية لكروموسومات معينة تستخدم كدلالة للتعرف على مثل هذه الكروموسومات.</a:t>
            </a:r>
            <a:endParaRPr lang="en-US" sz="2000">
              <a:latin typeface="Arial Unicode MS" pitchFamily="34" charset="-128"/>
              <a:ea typeface="Arial Unicode MS" pitchFamily="34" charset="-128"/>
              <a:cs typeface="Arial Unicode MS" pitchFamily="34" charset="-128"/>
            </a:endParaRPr>
          </a:p>
          <a:p>
            <a:pPr algn="justLow" eaLnBrk="0" hangingPunct="0">
              <a:lnSpc>
                <a:spcPct val="150000"/>
              </a:lnSpc>
              <a:buFontTx/>
              <a:buChar char="•"/>
              <a:tabLst>
                <a:tab pos="546100" algn="l"/>
              </a:tabLst>
            </a:pPr>
            <a:r>
              <a:rPr lang="en-US" sz="2000" u="sng">
                <a:solidFill>
                  <a:srgbClr val="FF0000"/>
                </a:solidFill>
                <a:latin typeface="Arial Unicode MS" pitchFamily="34" charset="-128"/>
                <a:ea typeface="Arial Unicode MS" pitchFamily="34" charset="-128"/>
                <a:cs typeface="Arial Unicode MS" pitchFamily="34" charset="-128"/>
              </a:rPr>
              <a:t>- 4  </a:t>
            </a:r>
            <a:r>
              <a:rPr lang="ar-SA" sz="2000" u="sng">
                <a:solidFill>
                  <a:srgbClr val="FF0000"/>
                </a:solidFill>
                <a:latin typeface="Arial Unicode MS" pitchFamily="34" charset="-128"/>
                <a:ea typeface="Arial Unicode MS" pitchFamily="34" charset="-128"/>
                <a:cs typeface="Arial Unicode MS" pitchFamily="34" charset="-128"/>
              </a:rPr>
              <a:t>التلوميرات </a:t>
            </a:r>
            <a:r>
              <a:rPr lang="en-US" sz="2000" u="sng">
                <a:solidFill>
                  <a:srgbClr val="FF0000"/>
                </a:solidFill>
                <a:latin typeface="Arial Unicode MS" pitchFamily="34" charset="-128"/>
                <a:ea typeface="Arial Unicode MS" pitchFamily="34" charset="-128"/>
                <a:cs typeface="Arial Unicode MS" pitchFamily="34" charset="-128"/>
              </a:rPr>
              <a:t>Telomeres </a:t>
            </a:r>
          </a:p>
          <a:p>
            <a:pPr algn="justLow" eaLnBrk="0" hangingPunct="0">
              <a:lnSpc>
                <a:spcPct val="150000"/>
              </a:lnSpc>
              <a:tabLst>
                <a:tab pos="546100" algn="l"/>
              </a:tabLst>
            </a:pPr>
            <a:r>
              <a:rPr lang="ar-SA" sz="2000">
                <a:latin typeface="Arial Unicode MS" pitchFamily="34" charset="-128"/>
                <a:ea typeface="Arial Unicode MS" pitchFamily="34" charset="-128"/>
                <a:cs typeface="Arial Unicode MS" pitchFamily="34" charset="-128"/>
              </a:rPr>
              <a:t> التلوميرات أو النهايات الطرفية للكرموسومات عبارة عن تتابعات من الدنا شديد الالتفاف غير نشطة وراثياً ذات أهمية كبيرة في منع نهايات الكروموسومات من الالتصاق مع بعضها البعض, كما تمنع الإنزيمات المحللة للدنا من تكسير نهايات الكروموسومات بالإضافة لتسهيل تضاعف نهايات الكروموسومات دون فقدها.</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09600" y="228600"/>
            <a:ext cx="8153400" cy="1905000"/>
          </a:xfrm>
        </p:spPr>
        <p:txBody>
          <a:bodyPr/>
          <a:lstStyle/>
          <a:p>
            <a:pPr algn="r" eaLnBrk="1" hangingPunct="1"/>
            <a:r>
              <a:rPr lang="ar-SA" sz="2000" smtClean="0">
                <a:solidFill>
                  <a:schemeClr val="tx1"/>
                </a:solidFill>
                <a:latin typeface="Arial Unicode MS" pitchFamily="34" charset="-128"/>
                <a:ea typeface="Arial Unicode MS" pitchFamily="34" charset="-128"/>
                <a:cs typeface="Arial Unicode MS" pitchFamily="34" charset="-128"/>
              </a:rPr>
              <a:t>أول من أطلق اسم الخلية هو العالم روبرت هوك </a:t>
            </a:r>
            <a:r>
              <a:rPr lang="ar-EG" sz="2000" smtClean="0">
                <a:solidFill>
                  <a:schemeClr val="tx1"/>
                </a:solidFill>
                <a:latin typeface="Arial Unicode MS" pitchFamily="34" charset="-128"/>
                <a:ea typeface="Arial Unicode MS" pitchFamily="34" charset="-128"/>
                <a:cs typeface="Arial Unicode MS" pitchFamily="34" charset="-128"/>
              </a:rPr>
              <a:t> ثم توالت الدراسات </a:t>
            </a:r>
            <a:r>
              <a:rPr lang="ar-SA" sz="2000" smtClean="0">
                <a:solidFill>
                  <a:schemeClr val="tx1"/>
                </a:solidFill>
                <a:latin typeface="Arial Unicode MS" pitchFamily="34" charset="-128"/>
                <a:ea typeface="Arial Unicode MS" pitchFamily="34" charset="-128"/>
                <a:cs typeface="Arial Unicode MS" pitchFamily="34" charset="-128"/>
              </a:rPr>
              <a:t>وبنهايتها وضع  العالمان شليدن و شوان: </a:t>
            </a:r>
            <a:r>
              <a:rPr lang="en-US" sz="2000" smtClean="0">
                <a:solidFill>
                  <a:schemeClr val="tx1"/>
                </a:solidFill>
                <a:latin typeface="Arial Unicode MS" pitchFamily="34" charset="-128"/>
                <a:ea typeface="Arial Unicode MS" pitchFamily="34" charset="-128"/>
                <a:cs typeface="Arial Unicode MS" pitchFamily="34" charset="-128"/>
              </a:rPr>
              <a:t/>
            </a:r>
            <a:br>
              <a:rPr lang="en-US" sz="2000" smtClean="0">
                <a:solidFill>
                  <a:schemeClr val="tx1"/>
                </a:solidFill>
                <a:latin typeface="Arial Unicode MS" pitchFamily="34" charset="-128"/>
                <a:ea typeface="Arial Unicode MS" pitchFamily="34" charset="-128"/>
                <a:cs typeface="Arial Unicode MS" pitchFamily="34" charset="-128"/>
              </a:rPr>
            </a:br>
            <a:r>
              <a:rPr lang="ar-SA" sz="2000" smtClean="0">
                <a:solidFill>
                  <a:schemeClr val="tx1"/>
                </a:solidFill>
                <a:latin typeface="Arial Unicode MS" pitchFamily="34" charset="-128"/>
                <a:ea typeface="Arial Unicode MS" pitchFamily="34" charset="-128"/>
                <a:cs typeface="Arial Unicode MS" pitchFamily="34" charset="-128"/>
              </a:rPr>
              <a:t/>
            </a:r>
            <a:br>
              <a:rPr lang="ar-SA" sz="2000" smtClean="0">
                <a:solidFill>
                  <a:schemeClr val="tx1"/>
                </a:solidFill>
                <a:latin typeface="Arial Unicode MS" pitchFamily="34" charset="-128"/>
                <a:ea typeface="Arial Unicode MS" pitchFamily="34" charset="-128"/>
                <a:cs typeface="Arial Unicode MS" pitchFamily="34" charset="-128"/>
              </a:rPr>
            </a:br>
            <a:r>
              <a:rPr lang="en-US" sz="2000" smtClean="0">
                <a:solidFill>
                  <a:schemeClr val="tx1"/>
                </a:solidFill>
                <a:latin typeface="Arial Unicode MS" pitchFamily="34" charset="-128"/>
                <a:ea typeface="Arial Unicode MS" pitchFamily="34" charset="-128"/>
                <a:cs typeface="Arial Unicode MS" pitchFamily="34" charset="-128"/>
              </a:rPr>
              <a:t>  </a:t>
            </a:r>
            <a:r>
              <a:rPr lang="en-US" sz="2000" u="sng" smtClean="0">
                <a:solidFill>
                  <a:schemeClr val="tx1"/>
                </a:solidFill>
                <a:latin typeface="Arial Unicode MS" pitchFamily="34" charset="-128"/>
                <a:ea typeface="Arial Unicode MS" pitchFamily="34" charset="-128"/>
                <a:cs typeface="Arial Unicode MS" pitchFamily="34" charset="-128"/>
              </a:rPr>
              <a:t>cell Theory</a:t>
            </a:r>
            <a:r>
              <a:rPr lang="ar-SA" sz="2000" u="sng" smtClean="0">
                <a:solidFill>
                  <a:schemeClr val="tx1"/>
                </a:solidFill>
                <a:latin typeface="Arial Unicode MS" pitchFamily="34" charset="-128"/>
                <a:ea typeface="Arial Unicode MS" pitchFamily="34" charset="-128"/>
                <a:cs typeface="Arial Unicode MS" pitchFamily="34" charset="-128"/>
              </a:rPr>
              <a:t> نظرية الخلية </a:t>
            </a:r>
            <a:r>
              <a:rPr lang="en-US" sz="2000" u="sng" smtClean="0">
                <a:solidFill>
                  <a:schemeClr val="tx1"/>
                </a:solidFill>
                <a:latin typeface="Arial Unicode MS" pitchFamily="34" charset="-128"/>
                <a:ea typeface="Arial Unicode MS" pitchFamily="34" charset="-128"/>
                <a:cs typeface="Arial Unicode MS" pitchFamily="34" charset="-128"/>
              </a:rPr>
              <a:t> </a:t>
            </a:r>
            <a:br>
              <a:rPr lang="en-US" sz="2000" u="sng" smtClean="0">
                <a:solidFill>
                  <a:schemeClr val="tx1"/>
                </a:solidFill>
                <a:latin typeface="Arial Unicode MS" pitchFamily="34" charset="-128"/>
                <a:ea typeface="Arial Unicode MS" pitchFamily="34" charset="-128"/>
                <a:cs typeface="Arial Unicode MS" pitchFamily="34" charset="-128"/>
              </a:rPr>
            </a:br>
            <a:r>
              <a:rPr lang="ar-SA" sz="1800" u="sng" smtClean="0">
                <a:solidFill>
                  <a:schemeClr val="tx1"/>
                </a:solidFill>
                <a:latin typeface="Arial Unicode MS" pitchFamily="34" charset="-128"/>
                <a:ea typeface="Arial Unicode MS" pitchFamily="34" charset="-128"/>
                <a:cs typeface="Arial Unicode MS" pitchFamily="34" charset="-128"/>
              </a:rPr>
              <a:t> </a:t>
            </a:r>
            <a:r>
              <a:rPr lang="ar-SA" sz="2000" u="sng" smtClean="0">
                <a:solidFill>
                  <a:schemeClr val="tx1"/>
                </a:solidFill>
                <a:latin typeface="Arial Unicode MS" pitchFamily="34" charset="-128"/>
                <a:ea typeface="Arial Unicode MS" pitchFamily="34" charset="-128"/>
                <a:cs typeface="Arial Unicode MS" pitchFamily="34" charset="-128"/>
              </a:rPr>
              <a:t>التي تنص على أن</a:t>
            </a:r>
            <a:r>
              <a:rPr lang="ar-SA" sz="1800" u="sng" smtClean="0">
                <a:solidFill>
                  <a:schemeClr val="tx1"/>
                </a:solidFill>
                <a:latin typeface="Arial Unicode MS" pitchFamily="34" charset="-128"/>
                <a:ea typeface="Arial Unicode MS" pitchFamily="34" charset="-128"/>
                <a:cs typeface="Arial Unicode MS" pitchFamily="34" charset="-128"/>
              </a:rPr>
              <a:t>:</a:t>
            </a:r>
            <a:endParaRPr lang="fr-FR" sz="1800" u="sng" smtClean="0">
              <a:solidFill>
                <a:schemeClr val="tx1"/>
              </a:solidFill>
              <a:ea typeface="Kabir04 Normal"/>
              <a:cs typeface="Kabir04 Normal"/>
            </a:endParaRPr>
          </a:p>
        </p:txBody>
      </p:sp>
      <p:sp>
        <p:nvSpPr>
          <p:cNvPr id="6147" name="Rectangle 3"/>
          <p:cNvSpPr>
            <a:spLocks noGrp="1" noChangeArrowheads="1"/>
          </p:cNvSpPr>
          <p:nvPr>
            <p:ph idx="1"/>
          </p:nvPr>
        </p:nvSpPr>
        <p:spPr>
          <a:xfrm>
            <a:off x="381000" y="1981200"/>
            <a:ext cx="8534400" cy="4191000"/>
          </a:xfrm>
        </p:spPr>
        <p:txBody>
          <a:bodyPr/>
          <a:lstStyle/>
          <a:p>
            <a:pPr algn="r" eaLnBrk="1" hangingPunct="1">
              <a:lnSpc>
                <a:spcPct val="15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جميع الكائنات الحية تتكون من الخلايا و أن الخلية هي الوحدة الأساسية (وحدة التركيب والوظيفة والتكاثر) للكائنات الحية.</a:t>
            </a:r>
            <a:r>
              <a:rPr lang="en-US" sz="2000" smtClean="0">
                <a:latin typeface="Arial Unicode MS" pitchFamily="34" charset="-128"/>
                <a:ea typeface="Arial Unicode MS" pitchFamily="34" charset="-128"/>
                <a:cs typeface="Arial Unicode MS" pitchFamily="34" charset="-128"/>
              </a:rPr>
              <a:t> </a:t>
            </a:r>
            <a:endParaRPr lang="ar-EG" sz="2000" smtClean="0">
              <a:latin typeface="Arial Unicode MS" pitchFamily="34" charset="-128"/>
              <a:ea typeface="Arial Unicode MS" pitchFamily="34" charset="-128"/>
              <a:cs typeface="Arial Unicode MS" pitchFamily="34" charset="-128"/>
            </a:endParaRPr>
          </a:p>
          <a:p>
            <a:pPr algn="r" eaLnBrk="1" hangingPunct="1">
              <a:lnSpc>
                <a:spcPct val="15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أي الوحدة الأساسية لكل أشكال الحياة؛ فكل الكائنات الحية مكونة من خلايا. و</a:t>
            </a:r>
            <a:r>
              <a:rPr lang="ar-EG" sz="2000" smtClean="0">
                <a:latin typeface="Arial Unicode MS" pitchFamily="34" charset="-128"/>
                <a:ea typeface="Arial Unicode MS" pitchFamily="34" charset="-128"/>
                <a:cs typeface="Arial Unicode MS" pitchFamily="34" charset="-128"/>
              </a:rPr>
              <a:t>ب</a:t>
            </a:r>
            <a:r>
              <a:rPr lang="ar-SA" sz="2000" smtClean="0">
                <a:latin typeface="Arial Unicode MS" pitchFamily="34" charset="-128"/>
                <a:ea typeface="Arial Unicode MS" pitchFamily="34" charset="-128"/>
                <a:cs typeface="Arial Unicode MS" pitchFamily="34" charset="-128"/>
              </a:rPr>
              <a:t>عضها تتكون من خلية واحدة، بينما تتكون بعضها الآخر مثل النباتات والحيوانات من عدد كبير من الخلايا. ويتكون جسم الإنسان مما يزيد على 10 تريليون خلية </a:t>
            </a:r>
            <a:r>
              <a:rPr lang="en-GB" sz="2000" smtClean="0">
                <a:latin typeface="Arial Unicode MS" pitchFamily="34" charset="-128"/>
                <a:ea typeface="Arial Unicode MS" pitchFamily="34" charset="-128"/>
                <a:cs typeface="Arial Unicode MS" pitchFamily="34" charset="-128"/>
              </a:rPr>
              <a:t>(10,000,000,000,000)</a:t>
            </a:r>
            <a:r>
              <a:rPr lang="ar-SA" sz="2000" smtClean="0">
                <a:latin typeface="Arial Unicode MS" pitchFamily="34" charset="-128"/>
                <a:ea typeface="Arial Unicode MS" pitchFamily="34" charset="-128"/>
                <a:cs typeface="Arial Unicode MS" pitchFamily="34" charset="-128"/>
              </a:rPr>
              <a:t>.</a:t>
            </a:r>
            <a:endParaRPr lang="en-GB" sz="2000" smtClean="0">
              <a:latin typeface="Arial Unicode MS" pitchFamily="34" charset="-128"/>
              <a:ea typeface="Arial Unicode MS" pitchFamily="34" charset="-128"/>
              <a:cs typeface="Arial Unicode MS" pitchFamily="34" charset="-128"/>
            </a:endParaRPr>
          </a:p>
          <a:p>
            <a:pPr algn="r" eaLnBrk="1" hangingPunct="1">
              <a:lnSpc>
                <a:spcPct val="15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ومعظم الخلايا صغيرة جدًا لدرجة أنها لا ترى إلا بالمجهر. ويتكون جلد راحة يدك من عدة ملايين من الخلايا.</a:t>
            </a:r>
            <a:endParaRPr lang="en-GB" sz="2000" smtClean="0">
              <a:latin typeface="Arial Unicode MS" pitchFamily="34" charset="-128"/>
              <a:ea typeface="Arial Unicode MS" pitchFamily="34" charset="-128"/>
              <a:cs typeface="Arial Unicode MS" pitchFamily="34" charset="-128"/>
            </a:endParaRPr>
          </a:p>
          <a:p>
            <a:pPr eaLnBrk="1" hangingPunct="1">
              <a:lnSpc>
                <a:spcPct val="90000"/>
              </a:lnSpc>
            </a:pPr>
            <a:endParaRPr lang="en-GB" sz="2000" smtClean="0">
              <a:cs typeface="Monotype Koufi" pitchFamily="2" charset="-78"/>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WordArt 4" descr="Paper bag"/>
          <p:cNvSpPr>
            <a:spLocks noChangeArrowheads="1" noChangeShapeType="1" noTextEdit="1"/>
          </p:cNvSpPr>
          <p:nvPr/>
        </p:nvSpPr>
        <p:spPr bwMode="auto">
          <a:xfrm>
            <a:off x="2286000" y="228600"/>
            <a:ext cx="5181600" cy="981075"/>
          </a:xfrm>
          <a:prstGeom prst="rect">
            <a:avLst/>
          </a:prstGeom>
        </p:spPr>
        <p:txBody>
          <a:bodyPr wrap="none" fromWordArt="1">
            <a:prstTxWarp prst="textPlain">
              <a:avLst>
                <a:gd name="adj" fmla="val 50000"/>
              </a:avLst>
            </a:prstTxWarp>
          </a:bodyPr>
          <a:lstStyle/>
          <a:p>
            <a:pPr algn="ctr"/>
            <a:r>
              <a:rPr lang="ar-SA" sz="3600" kern="1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Arial Unicode MS"/>
                <a:ea typeface="Arial Unicode MS"/>
                <a:cs typeface="Arial Unicode MS"/>
              </a:rPr>
              <a:t>5- جليكوليبيدات وجليكوبروتينات</a:t>
            </a:r>
          </a:p>
          <a:p>
            <a:pPr algn="ctr"/>
            <a:endParaRPr lang="en-US" sz="3600" kern="1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Arial Unicode MS"/>
              <a:ea typeface="Arial Unicode MS"/>
              <a:cs typeface="Arial Unicode MS"/>
            </a:endParaRPr>
          </a:p>
        </p:txBody>
      </p:sp>
      <p:sp>
        <p:nvSpPr>
          <p:cNvPr id="24579" name="Text Box 5"/>
          <p:cNvSpPr txBox="1">
            <a:spLocks noChangeArrowheads="1"/>
          </p:cNvSpPr>
          <p:nvPr/>
        </p:nvSpPr>
        <p:spPr bwMode="auto">
          <a:xfrm>
            <a:off x="1219200" y="1371600"/>
            <a:ext cx="72390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lnSpc>
                <a:spcPct val="150000"/>
              </a:lnSpc>
              <a:spcBef>
                <a:spcPct val="50000"/>
              </a:spcBef>
            </a:pPr>
            <a:r>
              <a:rPr lang="ar-SA" sz="2000">
                <a:latin typeface="Arial Unicode MS" pitchFamily="34" charset="-128"/>
                <a:ea typeface="Arial Unicode MS" pitchFamily="34" charset="-128"/>
                <a:cs typeface="Arial Unicode MS" pitchFamily="34" charset="-128"/>
              </a:rPr>
              <a:t>تحيط بالسطح الخارجى للأغشية البلازمية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فى معظم الخلايا الحيوانية وخاصة الخلايا الطلائية وكريات ال</a:t>
            </a:r>
            <a:r>
              <a:rPr lang="ar-EG" sz="2000">
                <a:latin typeface="Arial Unicode MS" pitchFamily="34" charset="-128"/>
                <a:ea typeface="Arial Unicode MS" pitchFamily="34" charset="-128"/>
                <a:cs typeface="Arial Unicode MS" pitchFamily="34" charset="-128"/>
              </a:rPr>
              <a:t>د</a:t>
            </a:r>
            <a:r>
              <a:rPr lang="ar-SA" sz="2000">
                <a:latin typeface="Arial Unicode MS" pitchFamily="34" charset="-128"/>
                <a:ea typeface="Arial Unicode MS" pitchFamily="34" charset="-128"/>
                <a:cs typeface="Arial Unicode MS" pitchFamily="34" charset="-128"/>
              </a:rPr>
              <a:t>م البيضاء</a:t>
            </a:r>
          </a:p>
          <a:p>
            <a:pPr eaLnBrk="1" hangingPunct="1">
              <a:lnSpc>
                <a:spcPct val="150000"/>
              </a:lnSpc>
              <a:spcBef>
                <a:spcPct val="50000"/>
              </a:spcBef>
            </a:pPr>
            <a:r>
              <a:rPr lang="ar-SA" sz="2000">
                <a:latin typeface="Arial Unicode MS" pitchFamily="34" charset="-128"/>
                <a:ea typeface="Arial Unicode MS" pitchFamily="34" charset="-128"/>
                <a:cs typeface="Arial Unicode MS" pitchFamily="34" charset="-128"/>
              </a:rPr>
              <a:t>تلعب دورا هاما فى المناعة وتحديد</a:t>
            </a:r>
            <a:r>
              <a:rPr lang="ar-EG" sz="2000">
                <a:latin typeface="Arial Unicode MS" pitchFamily="34" charset="-128"/>
                <a:ea typeface="Arial Unicode MS" pitchFamily="34" charset="-128"/>
                <a:cs typeface="Arial Unicode MS" pitchFamily="34" charset="-128"/>
              </a:rPr>
              <a:t>نوع فصيلة الدم </a:t>
            </a:r>
            <a:r>
              <a:rPr lang="en-US" sz="2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و التعرف </a:t>
            </a:r>
            <a:r>
              <a:rPr lang="ar-EG" sz="2000">
                <a:latin typeface="Arial Unicode MS" pitchFamily="34" charset="-128"/>
                <a:ea typeface="Arial Unicode MS" pitchFamily="34" charset="-128"/>
                <a:cs typeface="Arial Unicode MS" pitchFamily="34" charset="-128"/>
              </a:rPr>
              <a:t>والتميز </a:t>
            </a:r>
            <a:r>
              <a:rPr lang="ar-SA" sz="2000">
                <a:latin typeface="Arial Unicode MS" pitchFamily="34" charset="-128"/>
                <a:ea typeface="Arial Unicode MS" pitchFamily="34" charset="-128"/>
                <a:cs typeface="Arial Unicode MS" pitchFamily="34" charset="-128"/>
              </a:rPr>
              <a:t>بين الخلايا </a:t>
            </a:r>
            <a:r>
              <a:rPr lang="en-US" sz="2000">
                <a:latin typeface="Arial Unicode MS" pitchFamily="34" charset="-128"/>
                <a:ea typeface="Arial Unicode MS" pitchFamily="34" charset="-128"/>
                <a:cs typeface="Arial Unicode MS" pitchFamily="34" charset="-128"/>
              </a:rPr>
              <a:t>Cell-cell recognition</a:t>
            </a:r>
          </a:p>
          <a:p>
            <a:pPr eaLnBrk="1" hangingPunct="1">
              <a:lnSpc>
                <a:spcPct val="150000"/>
              </a:lnSpc>
              <a:spcBef>
                <a:spcPct val="50000"/>
              </a:spcBef>
            </a:pPr>
            <a:r>
              <a:rPr lang="ar-SA" sz="2000">
                <a:latin typeface="Arial Unicode MS" pitchFamily="34" charset="-128"/>
                <a:ea typeface="Arial Unicode MS" pitchFamily="34" charset="-128"/>
                <a:cs typeface="Arial Unicode MS" pitchFamily="34" charset="-128"/>
              </a:rPr>
              <a:t>السكريات الداخلة فى تركيب الـ</a:t>
            </a:r>
            <a:r>
              <a:rPr lang="en-US" sz="2000">
                <a:latin typeface="Arial Unicode MS" pitchFamily="34" charset="-128"/>
                <a:ea typeface="Arial Unicode MS" pitchFamily="34" charset="-128"/>
                <a:cs typeface="Arial Unicode MS" pitchFamily="34" charset="-128"/>
              </a:rPr>
              <a:t>glycolipids </a:t>
            </a:r>
            <a:r>
              <a:rPr lang="ar-SA" sz="2000">
                <a:latin typeface="Arial Unicode MS" pitchFamily="34" charset="-128"/>
                <a:ea typeface="Arial Unicode MS" pitchFamily="34" charset="-128"/>
                <a:cs typeface="Arial Unicode MS" pitchFamily="34" charset="-128"/>
              </a:rPr>
              <a:t> سكريات احادية (</a:t>
            </a:r>
            <a:r>
              <a:rPr lang="en-US" sz="2000">
                <a:latin typeface="Arial Unicode MS" pitchFamily="34" charset="-128"/>
                <a:ea typeface="Arial Unicode MS" pitchFamily="34" charset="-128"/>
                <a:cs typeface="Arial Unicode MS" pitchFamily="34" charset="-128"/>
              </a:rPr>
              <a:t>Glucose or galactose</a:t>
            </a:r>
            <a:r>
              <a:rPr lang="ar-SA" sz="2000">
                <a:latin typeface="Arial Unicode MS" pitchFamily="34" charset="-128"/>
                <a:ea typeface="Arial Unicode MS" pitchFamily="34" charset="-128"/>
                <a:cs typeface="Arial Unicode MS" pitchFamily="34" charset="-128"/>
              </a:rPr>
              <a:t>) او </a:t>
            </a:r>
            <a:r>
              <a:rPr lang="en-US" sz="2000">
                <a:latin typeface="Arial Unicode MS" pitchFamily="34" charset="-128"/>
                <a:ea typeface="Arial Unicode MS" pitchFamily="34" charset="-128"/>
                <a:cs typeface="Arial Unicode MS" pitchFamily="34" charset="-128"/>
              </a:rPr>
              <a:t>oligosaccharides </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(2-10)</a:t>
            </a:r>
            <a:endParaRPr lang="en-US" sz="2000">
              <a:latin typeface="Arial Unicode MS" pitchFamily="34" charset="-128"/>
              <a:ea typeface="Arial Unicode MS" pitchFamily="34" charset="-128"/>
              <a:cs typeface="Arial Unicode MS" pitchFamily="34" charset="-128"/>
            </a:endParaRPr>
          </a:p>
        </p:txBody>
      </p:sp>
      <p:sp>
        <p:nvSpPr>
          <p:cNvPr id="4" name="Rectangle 3"/>
          <p:cNvSpPr/>
          <p:nvPr/>
        </p:nvSpPr>
        <p:spPr>
          <a:xfrm>
            <a:off x="2590800" y="685800"/>
            <a:ext cx="4724400" cy="461665"/>
          </a:xfrm>
          <a:prstGeom prst="rect">
            <a:avLst/>
          </a:prstGeom>
        </p:spPr>
        <p:txBody>
          <a:bodyPr>
            <a:spAutoFit/>
          </a:bodyPr>
          <a:lstStyle/>
          <a:p>
            <a:pPr algn="ctr" rtl="0">
              <a:defRPr/>
            </a:pPr>
            <a:r>
              <a:rPr lang="en-US" sz="2400" kern="10" dirty="0" err="1">
                <a:ln w="9525">
                  <a:solidFill>
                    <a:srgbClr val="008000"/>
                  </a:solidFill>
                  <a:round/>
                  <a:headEnd/>
                  <a:tailEnd/>
                </a:ln>
                <a:solidFill>
                  <a:schemeClr val="tx1">
                    <a:lumMod val="95000"/>
                    <a:lumOff val="5000"/>
                  </a:schemeClr>
                </a:solid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rPr>
              <a:t>Glycolipids</a:t>
            </a:r>
            <a:r>
              <a:rPr lang="en-US" sz="2400" kern="10" dirty="0">
                <a:ln w="9525">
                  <a:solidFill>
                    <a:srgbClr val="008000"/>
                  </a:solidFill>
                  <a:round/>
                  <a:headEnd/>
                  <a:tailEnd/>
                </a:ln>
                <a:solidFill>
                  <a:schemeClr val="tx1">
                    <a:lumMod val="95000"/>
                    <a:lumOff val="5000"/>
                  </a:schemeClr>
                </a:solid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rPr>
              <a:t> &amp;</a:t>
            </a:r>
            <a:r>
              <a:rPr lang="en-US" sz="2400" kern="10" dirty="0" err="1">
                <a:ln w="9525">
                  <a:solidFill>
                    <a:srgbClr val="008000"/>
                  </a:solidFill>
                  <a:round/>
                  <a:headEnd/>
                  <a:tailEnd/>
                </a:ln>
                <a:solidFill>
                  <a:schemeClr val="tx1">
                    <a:lumMod val="95000"/>
                    <a:lumOff val="5000"/>
                  </a:schemeClr>
                </a:solid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rPr>
              <a:t>Glycoproteins</a:t>
            </a:r>
            <a:endParaRPr lang="ar-EG" sz="2400" kern="10" dirty="0">
              <a:ln w="9525">
                <a:solidFill>
                  <a:srgbClr val="008000"/>
                </a:solidFill>
                <a:round/>
                <a:headEnd/>
                <a:tailEnd/>
              </a:ln>
              <a:solidFill>
                <a:schemeClr val="tx1">
                  <a:lumMod val="95000"/>
                  <a:lumOff val="5000"/>
                </a:schemeClr>
              </a:solid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88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71600" y="685800"/>
            <a:ext cx="6629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88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24200" y="5334000"/>
            <a:ext cx="3124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4098" name="Ink 5"/>
              <p14:cNvContentPartPr>
                <a14:cpLocks xmlns:a14="http://schemas.microsoft.com/office/drawing/2010/main" noRot="1" noChangeAspect="1" noEditPoints="1" noChangeArrowheads="1" noChangeShapeType="1"/>
              </p14:cNvContentPartPr>
              <p14:nvPr/>
            </p14:nvContentPartPr>
            <p14:xfrm>
              <a:off x="1293813" y="693738"/>
              <a:ext cx="995362" cy="2916237"/>
            </p14:xfrm>
          </p:contentPart>
        </mc:Choice>
        <mc:Fallback>
          <p:pic>
            <p:nvPicPr>
              <p:cNvPr id="4098" name="Ink 5"/>
              <p:cNvPicPr>
                <a:picLocks noRot="1" noChangeAspect="1" noEditPoints="1" noChangeArrowheads="1" noChangeShapeType="1"/>
              </p:cNvPicPr>
              <p:nvPr/>
            </p:nvPicPr>
            <p:blipFill>
              <a:blip r:embed="rId5"/>
              <a:stretch>
                <a:fillRect/>
              </a:stretch>
            </p:blipFill>
            <p:spPr>
              <a:xfrm>
                <a:off x="1284447" y="684374"/>
                <a:ext cx="1014095" cy="2934965"/>
              </a:xfrm>
              <a:prstGeom prst="rect">
                <a:avLst/>
              </a:prstGeom>
            </p:spPr>
          </p:pic>
        </mc:Fallback>
      </mc:AlternateContent>
    </p:spTree>
  </p:cSld>
  <p:clrMapOvr>
    <a:masterClrMapping/>
  </p:clrMapOvr>
  <p:timing>
    <p:tnLst>
      <p:par>
        <p:cTn id="1" dur="indefinite" restart="never" nodeType="tmRoot"/>
      </p:par>
    </p:tnLst>
  </p:timing>
</p:sld>
</file>

<file path=ppt/slides/slide2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9922" name="Rectangle 1"/>
          <p:cNvSpPr>
            <a:spLocks noChangeArrowheads="1"/>
          </p:cNvSpPr>
          <p:nvPr/>
        </p:nvSpPr>
        <p:spPr bwMode="auto">
          <a:xfrm>
            <a:off x="381000" y="276225"/>
            <a:ext cx="8534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justLow" eaLnBrk="0" hangingPunct="0">
              <a:lnSpc>
                <a:spcPct val="150000"/>
              </a:lnSpc>
              <a:tabLst>
                <a:tab pos="523875" algn="l"/>
              </a:tabLst>
            </a:pPr>
            <a:r>
              <a:rPr lang="ar-SA" sz="2000" b="1" u="sng">
                <a:solidFill>
                  <a:srgbClr val="FF0000"/>
                </a:solidFill>
                <a:latin typeface="Arial Unicode MS" pitchFamily="34" charset="-128"/>
                <a:ea typeface="Arial Unicode MS" pitchFamily="34" charset="-128"/>
                <a:cs typeface="Arial Unicode MS" pitchFamily="34" charset="-128"/>
              </a:rPr>
              <a:t>انواع الكروموسومات حسب طبيعة موقع السنرتومير إلى أربعة أنماط هي:</a:t>
            </a:r>
            <a:endParaRPr lang="en-US" sz="2000" b="1" u="sng">
              <a:solidFill>
                <a:srgbClr val="FF0000"/>
              </a:solidFill>
              <a:latin typeface="Arial Unicode MS" pitchFamily="34" charset="-128"/>
              <a:ea typeface="Arial Unicode MS" pitchFamily="34" charset="-128"/>
              <a:cs typeface="Arial Unicode MS" pitchFamily="34" charset="-128"/>
            </a:endParaRPr>
          </a:p>
          <a:p>
            <a:pPr algn="justLow" eaLnBrk="0" hangingPunct="0">
              <a:lnSpc>
                <a:spcPct val="150000"/>
              </a:lnSpc>
              <a:buFontTx/>
              <a:buChar char="•"/>
              <a:tabLst>
                <a:tab pos="523875" algn="l"/>
              </a:tabLst>
            </a:pPr>
            <a:r>
              <a:rPr lang="en-US" sz="2000">
                <a:latin typeface="Arial Unicode MS" pitchFamily="34" charset="-128"/>
                <a:ea typeface="Arial Unicode MS" pitchFamily="34" charset="-128"/>
                <a:cs typeface="Arial Unicode MS" pitchFamily="34" charset="-128"/>
              </a:rPr>
              <a:t>-1</a:t>
            </a:r>
            <a:r>
              <a:rPr lang="ar-SA" sz="2000">
                <a:latin typeface="Arial Unicode MS" pitchFamily="34" charset="-128"/>
                <a:ea typeface="Arial Unicode MS" pitchFamily="34" charset="-128"/>
                <a:cs typeface="Arial Unicode MS" pitchFamily="34" charset="-128"/>
              </a:rPr>
              <a:t> كروموسومات وسطية السنترومير </a:t>
            </a:r>
            <a:r>
              <a:rPr lang="en-US" sz="2000">
                <a:latin typeface="Arial Unicode MS" pitchFamily="34" charset="-128"/>
                <a:ea typeface="Arial Unicode MS" pitchFamily="34" charset="-128"/>
                <a:cs typeface="Arial Unicode MS" pitchFamily="34" charset="-128"/>
              </a:rPr>
              <a:t>Metacentric chromosomes</a:t>
            </a:r>
          </a:p>
          <a:p>
            <a:pPr algn="justLow" eaLnBrk="0" hangingPunct="0">
              <a:lnSpc>
                <a:spcPct val="150000"/>
              </a:lnSpc>
              <a:buFontTx/>
              <a:buChar char="•"/>
              <a:tabLst>
                <a:tab pos="523875" algn="l"/>
              </a:tabLst>
            </a:pPr>
            <a:r>
              <a:rPr lang="en-US" sz="2000">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 كروموسومات تحت وسطية السنترومير </a:t>
            </a:r>
            <a:r>
              <a:rPr lang="en-US" sz="2000">
                <a:latin typeface="Arial Unicode MS" pitchFamily="34" charset="-128"/>
                <a:ea typeface="Arial Unicode MS" pitchFamily="34" charset="-128"/>
                <a:cs typeface="Arial Unicode MS" pitchFamily="34" charset="-128"/>
              </a:rPr>
              <a:t>Submetacentric chromosomes</a:t>
            </a:r>
          </a:p>
          <a:p>
            <a:pPr algn="justLow" eaLnBrk="0" hangingPunct="0">
              <a:lnSpc>
                <a:spcPct val="150000"/>
              </a:lnSpc>
              <a:buFontTx/>
              <a:buChar char="•"/>
              <a:tabLst>
                <a:tab pos="523875" algn="l"/>
              </a:tabLst>
            </a:pPr>
            <a:r>
              <a:rPr lang="en-US" sz="2000">
                <a:latin typeface="Arial Unicode MS" pitchFamily="34" charset="-128"/>
                <a:ea typeface="Arial Unicode MS" pitchFamily="34" charset="-128"/>
                <a:cs typeface="Arial Unicode MS" pitchFamily="34" charset="-128"/>
              </a:rPr>
              <a:t>-3</a:t>
            </a:r>
            <a:r>
              <a:rPr lang="ar-SA" sz="2000">
                <a:latin typeface="Arial Unicode MS" pitchFamily="34" charset="-128"/>
                <a:ea typeface="Arial Unicode MS" pitchFamily="34" charset="-128"/>
                <a:cs typeface="Arial Unicode MS" pitchFamily="34" charset="-128"/>
              </a:rPr>
              <a:t> كروموسومات طرفي السنترومير </a:t>
            </a:r>
            <a:r>
              <a:rPr lang="en-US" sz="2000">
                <a:latin typeface="Arial Unicode MS" pitchFamily="34" charset="-128"/>
                <a:ea typeface="Arial Unicode MS" pitchFamily="34" charset="-128"/>
                <a:cs typeface="Arial Unicode MS" pitchFamily="34" charset="-128"/>
              </a:rPr>
              <a:t>Acrocentric chromosomes</a:t>
            </a:r>
          </a:p>
          <a:p>
            <a:pPr algn="justLow" eaLnBrk="0" hangingPunct="0">
              <a:lnSpc>
                <a:spcPct val="150000"/>
              </a:lnSpc>
              <a:buFontTx/>
              <a:buChar char="•"/>
              <a:tabLst>
                <a:tab pos="523875" algn="l"/>
              </a:tabLst>
            </a:pPr>
            <a:r>
              <a:rPr lang="en-US" sz="2000">
                <a:latin typeface="Arial Unicode MS" pitchFamily="34" charset="-128"/>
                <a:ea typeface="Arial Unicode MS" pitchFamily="34" charset="-128"/>
                <a:cs typeface="Arial Unicode MS" pitchFamily="34" charset="-128"/>
              </a:rPr>
              <a:t>4</a:t>
            </a:r>
            <a:r>
              <a:rPr lang="ar-SA" sz="2000">
                <a:latin typeface="Arial Unicode MS" pitchFamily="34" charset="-128"/>
                <a:ea typeface="Arial Unicode MS" pitchFamily="34" charset="-128"/>
                <a:cs typeface="Arial Unicode MS" pitchFamily="34" charset="-128"/>
              </a:rPr>
              <a:t>- كروموسومات نهائية السنترومير </a:t>
            </a:r>
            <a:r>
              <a:rPr lang="en-US" sz="2000">
                <a:latin typeface="Arial Unicode MS" pitchFamily="34" charset="-128"/>
                <a:ea typeface="Arial Unicode MS" pitchFamily="34" charset="-128"/>
                <a:cs typeface="Arial Unicode MS" pitchFamily="34" charset="-128"/>
              </a:rPr>
              <a:t>Telocentric chromosomes</a:t>
            </a:r>
          </a:p>
        </p:txBody>
      </p:sp>
      <p:pic>
        <p:nvPicPr>
          <p:cNvPr id="209923"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819400"/>
            <a:ext cx="8382000" cy="251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9924" name="TextBox 4"/>
          <p:cNvSpPr txBox="1">
            <a:spLocks noChangeArrowheads="1"/>
          </p:cNvSpPr>
          <p:nvPr/>
        </p:nvSpPr>
        <p:spPr bwMode="auto">
          <a:xfrm>
            <a:off x="3581400" y="5791200"/>
            <a:ext cx="2546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000">
                <a:latin typeface="Arial Unicode MS" pitchFamily="34" charset="-128"/>
                <a:ea typeface="Arial Unicode MS" pitchFamily="34" charset="-128"/>
                <a:cs typeface="Arial Unicode MS" pitchFamily="34" charset="-128"/>
              </a:rPr>
              <a:t>انواع الكروموسومات</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0946" name="Rectangle 1"/>
          <p:cNvSpPr>
            <a:spLocks noChangeArrowheads="1"/>
          </p:cNvSpPr>
          <p:nvPr/>
        </p:nvSpPr>
        <p:spPr bwMode="auto">
          <a:xfrm>
            <a:off x="381000" y="1143000"/>
            <a:ext cx="8382000" cy="3324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1- كروموسومات جسدية ( ذاتية)</a:t>
            </a:r>
            <a:r>
              <a:rPr lang="en-US" sz="2000">
                <a:latin typeface="Arial Unicode MS" pitchFamily="34" charset="-128"/>
                <a:ea typeface="Arial Unicode MS" pitchFamily="34" charset="-128"/>
                <a:cs typeface="Arial Unicode MS" pitchFamily="34" charset="-128"/>
              </a:rPr>
              <a:t>Somatic Chromosomes (Autochromosomes) </a:t>
            </a:r>
            <a:r>
              <a:rPr lang="ar-SA" sz="2000">
                <a:latin typeface="Arial Unicode MS" pitchFamily="34" charset="-128"/>
                <a:ea typeface="Arial Unicode MS" pitchFamily="34" charset="-128"/>
                <a:cs typeface="Arial Unicode MS" pitchFamily="34" charset="-128"/>
              </a:rPr>
              <a:t> </a:t>
            </a:r>
          </a:p>
          <a:p>
            <a:pPr>
              <a:lnSpc>
                <a:spcPct val="150000"/>
              </a:lnSpc>
            </a:pPr>
            <a:r>
              <a:rPr lang="ar-SA" sz="2000">
                <a:latin typeface="Arial Unicode MS" pitchFamily="34" charset="-128"/>
                <a:ea typeface="Arial Unicode MS" pitchFamily="34" charset="-128"/>
                <a:cs typeface="Arial Unicode MS" pitchFamily="34" charset="-128"/>
              </a:rPr>
              <a:t>معظم كروموسومات الخلية يطلق عليها كروموسومات جسدية ( ذاتية)</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وهي في الغالب كثيرة ومتماثلة </a:t>
            </a:r>
          </a:p>
          <a:p>
            <a:pPr>
              <a:lnSpc>
                <a:spcPct val="150000"/>
              </a:lnSpc>
            </a:pPr>
            <a:r>
              <a:rPr lang="ar-SA" sz="2000">
                <a:latin typeface="Arial Unicode MS" pitchFamily="34" charset="-128"/>
                <a:ea typeface="Arial Unicode MS" pitchFamily="34" charset="-128"/>
                <a:cs typeface="Arial Unicode MS" pitchFamily="34" charset="-128"/>
              </a:rPr>
              <a:t>2- كروموسومات الجنس </a:t>
            </a:r>
            <a:r>
              <a:rPr lang="en-US" sz="2000">
                <a:latin typeface="Arial Unicode MS" pitchFamily="34" charset="-128"/>
                <a:ea typeface="Arial Unicode MS" pitchFamily="34" charset="-128"/>
                <a:cs typeface="Arial Unicode MS" pitchFamily="34" charset="-128"/>
              </a:rPr>
              <a:t>Sex Chromosomes </a:t>
            </a:r>
            <a:r>
              <a:rPr lang="ar-SA" sz="2000">
                <a:latin typeface="Arial Unicode MS" pitchFamily="34" charset="-128"/>
                <a:ea typeface="Arial Unicode MS" pitchFamily="34" charset="-128"/>
                <a:cs typeface="Arial Unicode MS" pitchFamily="34" charset="-128"/>
              </a:rPr>
              <a:t> </a:t>
            </a:r>
          </a:p>
          <a:p>
            <a:pPr>
              <a:lnSpc>
                <a:spcPct val="150000"/>
              </a:lnSpc>
            </a:pPr>
            <a:r>
              <a:rPr lang="ar-SA" sz="2000">
                <a:latin typeface="Arial Unicode MS" pitchFamily="34" charset="-128"/>
                <a:ea typeface="Arial Unicode MS" pitchFamily="34" charset="-128"/>
                <a:cs typeface="Arial Unicode MS" pitchFamily="34" charset="-128"/>
              </a:rPr>
              <a:t>وتعرف بالكروموسومات المتغايرة أو المتباينة </a:t>
            </a:r>
            <a:r>
              <a:rPr lang="en-US" sz="2000">
                <a:latin typeface="Arial Unicode MS" pitchFamily="34" charset="-128"/>
                <a:ea typeface="Arial Unicode MS" pitchFamily="34" charset="-128"/>
                <a:cs typeface="Arial Unicode MS" pitchFamily="34" charset="-128"/>
              </a:rPr>
              <a:t>Heterochromosomes</a:t>
            </a:r>
            <a:r>
              <a:rPr lang="ar-SA" sz="2000">
                <a:latin typeface="Arial Unicode MS" pitchFamily="34" charset="-128"/>
                <a:ea typeface="Arial Unicode MS" pitchFamily="34" charset="-128"/>
                <a:cs typeface="Arial Unicode MS" pitchFamily="34" charset="-128"/>
              </a:rPr>
              <a:t> في الشكل والوظيفة, هذه الكروموسومات الجنسية مسؤولة عن تحديد الجنس لأنها تحمل الجينات المحددة للجنس. </a:t>
            </a:r>
            <a:endParaRPr lang="en-US" sz="2000">
              <a:latin typeface="Arial Unicode MS" pitchFamily="34" charset="-128"/>
              <a:ea typeface="Arial Unicode MS" pitchFamily="34" charset="-128"/>
              <a:cs typeface="Arial Unicode MS" pitchFamily="34" charset="-128"/>
            </a:endParaRPr>
          </a:p>
        </p:txBody>
      </p:sp>
      <p:sp>
        <p:nvSpPr>
          <p:cNvPr id="210947" name="TextBox 2"/>
          <p:cNvSpPr txBox="1">
            <a:spLocks noChangeArrowheads="1"/>
          </p:cNvSpPr>
          <p:nvPr/>
        </p:nvSpPr>
        <p:spPr bwMode="auto">
          <a:xfrm>
            <a:off x="4343400" y="609600"/>
            <a:ext cx="36576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400" b="1" u="sng">
                <a:solidFill>
                  <a:srgbClr val="FF0000"/>
                </a:solidFill>
                <a:latin typeface="Arial Unicode MS" pitchFamily="34" charset="-128"/>
                <a:ea typeface="Arial Unicode MS" pitchFamily="34" charset="-128"/>
                <a:cs typeface="Arial Unicode MS" pitchFamily="34" charset="-128"/>
              </a:rPr>
              <a:t>تصنيف الكروموسومات</a:t>
            </a:r>
            <a:endParaRPr lang="en-US" sz="2400" b="1" u="sng">
              <a:solidFill>
                <a:srgbClr val="FF0000"/>
              </a:solidFill>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1970" name="Picture 2" descr="http://www.eurogentest.org/blocks/leaflets/images/template/chromosome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533400"/>
            <a:ext cx="8458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1971" name="TextBox 2"/>
          <p:cNvSpPr txBox="1">
            <a:spLocks noChangeArrowheads="1"/>
          </p:cNvSpPr>
          <p:nvPr/>
        </p:nvSpPr>
        <p:spPr bwMode="auto">
          <a:xfrm>
            <a:off x="1828800" y="5715000"/>
            <a:ext cx="42227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شكل 28:</a:t>
            </a:r>
            <a:r>
              <a:rPr lang="ar-SA" sz="2000">
                <a:latin typeface="Arial Unicode MS" pitchFamily="34" charset="-128"/>
                <a:ea typeface="Arial Unicode MS" pitchFamily="34" charset="-128"/>
                <a:cs typeface="Arial Unicode MS" pitchFamily="34" charset="-128"/>
              </a:rPr>
              <a:t>انواع الكروموسومات</a:t>
            </a:r>
            <a:endParaRPr lang="en-US" sz="2000">
              <a:latin typeface="Arial Unicode MS" pitchFamily="34" charset="-128"/>
              <a:ea typeface="Arial Unicode MS" pitchFamily="34" charset="-128"/>
              <a:cs typeface="Arial Unicode MS" pitchFamily="34" charset="-128"/>
            </a:endParaRPr>
          </a:p>
        </p:txBody>
      </p:sp>
      <p:sp>
        <p:nvSpPr>
          <p:cNvPr id="211972" name="TextBox 3"/>
          <p:cNvSpPr txBox="1">
            <a:spLocks noChangeArrowheads="1"/>
          </p:cNvSpPr>
          <p:nvPr/>
        </p:nvSpPr>
        <p:spPr bwMode="auto">
          <a:xfrm>
            <a:off x="7239000" y="5105400"/>
            <a:ext cx="14795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كروموسومات جنسية</a:t>
            </a:r>
            <a:endParaRPr lang="en-US" b="1"/>
          </a:p>
        </p:txBody>
      </p:sp>
      <p:sp>
        <p:nvSpPr>
          <p:cNvPr id="211973" name="TextBox 4"/>
          <p:cNvSpPr txBox="1">
            <a:spLocks noChangeArrowheads="1"/>
          </p:cNvSpPr>
          <p:nvPr/>
        </p:nvSpPr>
        <p:spPr bwMode="auto">
          <a:xfrm>
            <a:off x="990600" y="5029200"/>
            <a:ext cx="57467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400">
                <a:latin typeface="Arial Unicode MS" pitchFamily="34" charset="-128"/>
                <a:ea typeface="Arial Unicode MS" pitchFamily="34" charset="-128"/>
                <a:cs typeface="Arial Unicode MS" pitchFamily="34" charset="-128"/>
              </a:rPr>
              <a:t>كروموسومات جسدية</a:t>
            </a:r>
            <a:endParaRPr lang="en-US" sz="24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2994"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228600"/>
            <a:ext cx="8105775" cy="6400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40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228600"/>
            <a:ext cx="83058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5122" name="Ink 3"/>
              <p14:cNvContentPartPr>
                <a14:cpLocks xmlns:a14="http://schemas.microsoft.com/office/drawing/2010/main" noRot="1" noChangeAspect="1" noEditPoints="1" noChangeArrowheads="1" noChangeShapeType="1"/>
              </p14:cNvContentPartPr>
              <p14:nvPr/>
            </p14:nvContentPartPr>
            <p14:xfrm>
              <a:off x="2546350" y="849313"/>
              <a:ext cx="1588" cy="1587"/>
            </p14:xfrm>
          </p:contentPart>
        </mc:Choice>
        <mc:Fallback>
          <p:pic>
            <p:nvPicPr>
              <p:cNvPr id="5122" name="Ink 3"/>
              <p:cNvPicPr>
                <a:picLocks noRot="1" noChangeAspect="1" noEditPoints="1" noChangeArrowheads="1" noChangeShapeType="1"/>
              </p:cNvPicPr>
              <p:nvPr/>
            </p:nvPicPr>
            <p:blipFill>
              <a:blip r:embed="rId4"/>
              <a:stretch>
                <a:fillRect/>
              </a:stretch>
            </p:blipFill>
            <p:spPr>
              <a:xfrm>
                <a:off x="2505062" y="808051"/>
                <a:ext cx="84164" cy="84111"/>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5123" name="Ink 4"/>
              <p14:cNvContentPartPr>
                <a14:cpLocks xmlns:a14="http://schemas.microsoft.com/office/drawing/2010/main" noRot="1" noChangeAspect="1" noEditPoints="1" noChangeArrowheads="1" noChangeShapeType="1"/>
              </p14:cNvContentPartPr>
              <p14:nvPr/>
            </p14:nvContentPartPr>
            <p14:xfrm>
              <a:off x="865188" y="574675"/>
              <a:ext cx="1860550" cy="703263"/>
            </p14:xfrm>
          </p:contentPart>
        </mc:Choice>
        <mc:Fallback>
          <p:pic>
            <p:nvPicPr>
              <p:cNvPr id="5123" name="Ink 4"/>
              <p:cNvPicPr>
                <a:picLocks noRot="1" noChangeAspect="1" noEditPoints="1" noChangeArrowheads="1" noChangeShapeType="1"/>
              </p:cNvPicPr>
              <p:nvPr/>
            </p:nvPicPr>
            <p:blipFill>
              <a:blip r:embed="rId6"/>
              <a:stretch>
                <a:fillRect/>
              </a:stretch>
            </p:blipFill>
            <p:spPr>
              <a:xfrm>
                <a:off x="855829" y="565235"/>
                <a:ext cx="1879267" cy="722143"/>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5124" name="Ink 5"/>
              <p14:cNvContentPartPr>
                <a14:cpLocks xmlns:a14="http://schemas.microsoft.com/office/drawing/2010/main" noRot="1" noChangeAspect="1" noEditPoints="1" noChangeArrowheads="1" noChangeShapeType="1"/>
              </p14:cNvContentPartPr>
              <p14:nvPr/>
            </p14:nvContentPartPr>
            <p14:xfrm>
              <a:off x="4860925" y="5246688"/>
              <a:ext cx="814388" cy="479425"/>
            </p14:xfrm>
          </p:contentPart>
        </mc:Choice>
        <mc:Fallback>
          <p:pic>
            <p:nvPicPr>
              <p:cNvPr id="5124" name="Ink 5"/>
              <p:cNvPicPr>
                <a:picLocks noRot="1" noChangeAspect="1" noEditPoints="1" noChangeArrowheads="1" noChangeShapeType="1"/>
              </p:cNvPicPr>
              <p:nvPr/>
            </p:nvPicPr>
            <p:blipFill>
              <a:blip r:embed="rId8"/>
              <a:stretch>
                <a:fillRect/>
              </a:stretch>
            </p:blipFill>
            <p:spPr>
              <a:xfrm>
                <a:off x="4851572" y="5237365"/>
                <a:ext cx="833093" cy="498071"/>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5125" name="Ink 6"/>
              <p14:cNvContentPartPr>
                <a14:cpLocks xmlns:a14="http://schemas.microsoft.com/office/drawing/2010/main" noRot="1" noChangeAspect="1" noEditPoints="1" noChangeArrowheads="1" noChangeShapeType="1"/>
              </p14:cNvContentPartPr>
              <p14:nvPr/>
            </p14:nvContentPartPr>
            <p14:xfrm>
              <a:off x="-315913" y="1825625"/>
              <a:ext cx="5476876" cy="3327400"/>
            </p14:xfrm>
          </p:contentPart>
        </mc:Choice>
        <mc:Fallback>
          <p:pic>
            <p:nvPicPr>
              <p:cNvPr id="5125" name="Ink 6"/>
              <p:cNvPicPr>
                <a:picLocks noRot="1" noChangeAspect="1" noEditPoints="1" noChangeArrowheads="1" noChangeShapeType="1"/>
              </p:cNvPicPr>
              <p:nvPr/>
            </p:nvPicPr>
            <p:blipFill>
              <a:blip r:embed="rId10"/>
              <a:stretch>
                <a:fillRect/>
              </a:stretch>
            </p:blipFill>
            <p:spPr>
              <a:xfrm>
                <a:off x="-325271" y="1816262"/>
                <a:ext cx="5495592" cy="3346126"/>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5126" name="Ink 7"/>
              <p14:cNvContentPartPr>
                <a14:cpLocks xmlns:a14="http://schemas.microsoft.com/office/drawing/2010/main" noRot="1" noChangeAspect="1" noEditPoints="1" noChangeArrowheads="1" noChangeShapeType="1"/>
              </p14:cNvContentPartPr>
              <p14:nvPr/>
            </p14:nvContentPartPr>
            <p14:xfrm>
              <a:off x="7329488" y="5040313"/>
              <a:ext cx="1587" cy="1587"/>
            </p14:xfrm>
          </p:contentPart>
        </mc:Choice>
        <mc:Fallback>
          <p:pic>
            <p:nvPicPr>
              <p:cNvPr id="5126" name="Ink 7"/>
              <p:cNvPicPr>
                <a:picLocks noRot="1" noChangeAspect="1" noEditPoints="1" noChangeArrowheads="1" noChangeShapeType="1"/>
              </p:cNvPicPr>
              <p:nvPr/>
            </p:nvPicPr>
            <p:blipFill>
              <a:blip r:embed="rId4"/>
              <a:stretch>
                <a:fillRect/>
              </a:stretch>
            </p:blipFill>
            <p:spPr>
              <a:xfrm>
                <a:off x="7288226" y="4999051"/>
                <a:ext cx="84111" cy="84111"/>
              </a:xfrm>
              <a:prstGeom prst="rect">
                <a:avLst/>
              </a:prstGeom>
            </p:spPr>
          </p:pic>
        </mc:Fallback>
      </mc:AlternateContent>
      <mc:AlternateContent xmlns:mc="http://schemas.openxmlformats.org/markup-compatibility/2006">
        <mc:Choice xmlns:p14="http://schemas.microsoft.com/office/powerpoint/2010/main" Requires="p14">
          <p:contentPart p14:bwMode="auto" r:id="rId12">
            <p14:nvContentPartPr>
              <p14:cNvPr id="5127" name="Ink 8"/>
              <p14:cNvContentPartPr>
                <a14:cpLocks xmlns:a14="http://schemas.microsoft.com/office/drawing/2010/main" noRot="1" noChangeAspect="1" noEditPoints="1" noChangeArrowheads="1" noChangeShapeType="1"/>
              </p14:cNvContentPartPr>
              <p14:nvPr/>
            </p14:nvContentPartPr>
            <p14:xfrm>
              <a:off x="5057775" y="4303713"/>
              <a:ext cx="4440238" cy="1774825"/>
            </p14:xfrm>
          </p:contentPart>
        </mc:Choice>
        <mc:Fallback>
          <p:pic>
            <p:nvPicPr>
              <p:cNvPr id="5127" name="Ink 8"/>
              <p:cNvPicPr>
                <a:picLocks noRot="1" noChangeAspect="1" noEditPoints="1" noChangeArrowheads="1" noChangeShapeType="1"/>
              </p:cNvPicPr>
              <p:nvPr/>
            </p:nvPicPr>
            <p:blipFill>
              <a:blip r:embed="rId13"/>
              <a:stretch>
                <a:fillRect/>
              </a:stretch>
            </p:blipFill>
            <p:spPr>
              <a:xfrm>
                <a:off x="5048418" y="4294353"/>
                <a:ext cx="4458952" cy="1793545"/>
              </a:xfrm>
              <a:prstGeom prst="rect">
                <a:avLst/>
              </a:prstGeom>
            </p:spPr>
          </p:pic>
        </mc:Fallback>
      </mc:AlternateContent>
    </p:spTree>
  </p:cSld>
  <p:clrMapOvr>
    <a:masterClrMapping/>
  </p:clrMapOvr>
  <p:timing>
    <p:tnLst>
      <p:par>
        <p:cTn id="1" dur="indefinite" restart="never" nodeType="tmRoot"/>
      </p:par>
    </p:tnLst>
  </p:timing>
</p:sld>
</file>

<file path=ppt/slides/slide2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686800" cy="403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6146" name="Ink 3"/>
              <p14:cNvContentPartPr>
                <a14:cpLocks xmlns:a14="http://schemas.microsoft.com/office/drawing/2010/main" noRot="1" noChangeAspect="1" noEditPoints="1" noChangeArrowheads="1" noChangeShapeType="1"/>
              </p14:cNvContentPartPr>
              <p14:nvPr/>
            </p14:nvContentPartPr>
            <p14:xfrm>
              <a:off x="1192213" y="2735263"/>
              <a:ext cx="1587" cy="1587"/>
            </p14:xfrm>
          </p:contentPart>
        </mc:Choice>
        <mc:Fallback>
          <p:pic>
            <p:nvPicPr>
              <p:cNvPr id="6146" name="Ink 3"/>
              <p:cNvPicPr>
                <a:picLocks noRot="1" noChangeAspect="1" noEditPoints="1" noChangeArrowheads="1" noChangeShapeType="1"/>
              </p:cNvPicPr>
              <p:nvPr/>
            </p:nvPicPr>
            <p:blipFill>
              <a:blip r:embed="rId4"/>
              <a:stretch>
                <a:fillRect/>
              </a:stretch>
            </p:blipFill>
            <p:spPr>
              <a:xfrm>
                <a:off x="1150951" y="2694001"/>
                <a:ext cx="84111" cy="84111"/>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6147" name="Ink 4"/>
              <p14:cNvContentPartPr>
                <a14:cpLocks xmlns:a14="http://schemas.microsoft.com/office/drawing/2010/main" noRot="1" noChangeAspect="1" noEditPoints="1" noChangeArrowheads="1" noChangeShapeType="1"/>
              </p14:cNvContentPartPr>
              <p14:nvPr/>
            </p14:nvContentPartPr>
            <p14:xfrm>
              <a:off x="968375" y="2717800"/>
              <a:ext cx="677863" cy="368300"/>
            </p14:xfrm>
          </p:contentPart>
        </mc:Choice>
        <mc:Fallback>
          <p:pic>
            <p:nvPicPr>
              <p:cNvPr id="6147" name="Ink 4"/>
              <p:cNvPicPr>
                <a:picLocks noRot="1" noChangeAspect="1" noEditPoints="1" noChangeArrowheads="1" noChangeShapeType="1"/>
              </p:cNvPicPr>
              <p:nvPr/>
            </p:nvPicPr>
            <p:blipFill>
              <a:blip r:embed="rId6"/>
              <a:stretch>
                <a:fillRect/>
              </a:stretch>
            </p:blipFill>
            <p:spPr>
              <a:xfrm>
                <a:off x="959035" y="2708494"/>
                <a:ext cx="696543" cy="386912"/>
              </a:xfrm>
              <a:prstGeom prst="rect">
                <a:avLst/>
              </a:prstGeom>
            </p:spPr>
          </p:pic>
        </mc:Fallback>
      </mc:AlternateContent>
      <mc:AlternateContent xmlns:mc="http://schemas.openxmlformats.org/markup-compatibility/2006">
        <mc:Choice xmlns:p14="http://schemas.microsoft.com/office/powerpoint/2010/main" Requires="p14">
          <p:contentPart p14:bwMode="auto" r:id="rId7">
            <p14:nvContentPartPr>
              <p14:cNvPr id="6148" name="Ink 5"/>
              <p14:cNvContentPartPr>
                <a14:cpLocks xmlns:a14="http://schemas.microsoft.com/office/drawing/2010/main" noRot="1" noChangeAspect="1" noEditPoints="1" noChangeArrowheads="1" noChangeShapeType="1"/>
              </p14:cNvContentPartPr>
              <p14:nvPr/>
            </p14:nvContentPartPr>
            <p14:xfrm>
              <a:off x="5786438" y="5768975"/>
              <a:ext cx="1381125" cy="703263"/>
            </p14:xfrm>
          </p:contentPart>
        </mc:Choice>
        <mc:Fallback>
          <p:pic>
            <p:nvPicPr>
              <p:cNvPr id="6148" name="Ink 5"/>
              <p:cNvPicPr>
                <a:picLocks noRot="1" noChangeAspect="1" noEditPoints="1" noChangeArrowheads="1" noChangeShapeType="1"/>
              </p:cNvPicPr>
              <p:nvPr/>
            </p:nvPicPr>
            <p:blipFill>
              <a:blip r:embed="rId8"/>
              <a:stretch>
                <a:fillRect/>
              </a:stretch>
            </p:blipFill>
            <p:spPr>
              <a:xfrm>
                <a:off x="5777099" y="5759496"/>
                <a:ext cx="1399803" cy="722221"/>
              </a:xfrm>
              <a:prstGeom prst="rect">
                <a:avLst/>
              </a:prstGeom>
            </p:spPr>
          </p:pic>
        </mc:Fallback>
      </mc:AlternateContent>
      <mc:AlternateContent xmlns:mc="http://schemas.openxmlformats.org/markup-compatibility/2006">
        <mc:Choice xmlns:p14="http://schemas.microsoft.com/office/powerpoint/2010/main" Requires="p14">
          <p:contentPart p14:bwMode="auto" r:id="rId9">
            <p14:nvContentPartPr>
              <p14:cNvPr id="6149" name="Ink 6"/>
              <p14:cNvContentPartPr>
                <a14:cpLocks xmlns:a14="http://schemas.microsoft.com/office/drawing/2010/main" noRot="1" noChangeAspect="1" noEditPoints="1" noChangeArrowheads="1" noChangeShapeType="1"/>
              </p14:cNvContentPartPr>
              <p14:nvPr/>
            </p14:nvContentPartPr>
            <p14:xfrm>
              <a:off x="8529638" y="6018213"/>
              <a:ext cx="652462" cy="60325"/>
            </p14:xfrm>
          </p:contentPart>
        </mc:Choice>
        <mc:Fallback>
          <p:pic>
            <p:nvPicPr>
              <p:cNvPr id="6149" name="Ink 6"/>
              <p:cNvPicPr>
                <a:picLocks noRot="1" noChangeAspect="1" noEditPoints="1" noChangeArrowheads="1" noChangeShapeType="1"/>
              </p:cNvPicPr>
              <p:nvPr/>
            </p:nvPicPr>
            <p:blipFill>
              <a:blip r:embed="rId10"/>
              <a:stretch>
                <a:fillRect/>
              </a:stretch>
            </p:blipFill>
            <p:spPr>
              <a:xfrm>
                <a:off x="8520271" y="6008877"/>
                <a:ext cx="671196" cy="78997"/>
              </a:xfrm>
              <a:prstGeom prst="rect">
                <a:avLst/>
              </a:prstGeom>
            </p:spPr>
          </p:pic>
        </mc:Fallback>
      </mc:AlternateContent>
      <mc:AlternateContent xmlns:mc="http://schemas.openxmlformats.org/markup-compatibility/2006">
        <mc:Choice xmlns:p14="http://schemas.microsoft.com/office/powerpoint/2010/main" Requires="p14">
          <p:contentPart p14:bwMode="auto" r:id="rId11">
            <p14:nvContentPartPr>
              <p14:cNvPr id="6150" name="Ink 7"/>
              <p14:cNvContentPartPr>
                <a14:cpLocks xmlns:a14="http://schemas.microsoft.com/office/drawing/2010/main" noRot="1" noChangeAspect="1" noEditPoints="1" noChangeArrowheads="1" noChangeShapeType="1"/>
              </p14:cNvContentPartPr>
              <p14:nvPr/>
            </p14:nvContentPartPr>
            <p14:xfrm>
              <a:off x="4483100" y="4911725"/>
              <a:ext cx="2606675" cy="369888"/>
            </p14:xfrm>
          </p:contentPart>
        </mc:Choice>
        <mc:Fallback>
          <p:pic>
            <p:nvPicPr>
              <p:cNvPr id="6150" name="Ink 7"/>
              <p:cNvPicPr>
                <a:picLocks noRot="1" noChangeAspect="1" noEditPoints="1" noChangeArrowheads="1" noChangeShapeType="1"/>
              </p:cNvPicPr>
              <p:nvPr/>
            </p:nvPicPr>
            <p:blipFill>
              <a:blip r:embed="rId12"/>
              <a:stretch>
                <a:fillRect/>
              </a:stretch>
            </p:blipFill>
            <p:spPr>
              <a:xfrm>
                <a:off x="4473739" y="4902424"/>
                <a:ext cx="2625397" cy="388490"/>
              </a:xfrm>
              <a:prstGeom prst="rect">
                <a:avLst/>
              </a:prstGeom>
            </p:spPr>
          </p:pic>
        </mc:Fallback>
      </mc:AlternateContent>
      <mc:AlternateContent xmlns:mc="http://schemas.openxmlformats.org/markup-compatibility/2006">
        <mc:Choice xmlns:p14="http://schemas.microsoft.com/office/powerpoint/2010/main" Requires="p14">
          <p:contentPart p14:bwMode="auto" r:id="rId13">
            <p14:nvContentPartPr>
              <p14:cNvPr id="6151" name="Ink 8"/>
              <p14:cNvContentPartPr>
                <a14:cpLocks xmlns:a14="http://schemas.microsoft.com/office/drawing/2010/main" noRot="1" noChangeAspect="1" noEditPoints="1" noChangeArrowheads="1" noChangeShapeType="1"/>
              </p14:cNvContentPartPr>
              <p14:nvPr/>
            </p14:nvContentPartPr>
            <p14:xfrm>
              <a:off x="5478463" y="6532563"/>
              <a:ext cx="128587" cy="360362"/>
            </p14:xfrm>
          </p:contentPart>
        </mc:Choice>
        <mc:Fallback>
          <p:pic>
            <p:nvPicPr>
              <p:cNvPr id="6151" name="Ink 8"/>
              <p:cNvPicPr>
                <a:picLocks noRot="1" noChangeAspect="1" noEditPoints="1" noChangeArrowheads="1" noChangeShapeType="1"/>
              </p:cNvPicPr>
              <p:nvPr/>
            </p:nvPicPr>
            <p:blipFill>
              <a:blip r:embed="rId14"/>
              <a:stretch>
                <a:fillRect/>
              </a:stretch>
            </p:blipFill>
            <p:spPr>
              <a:xfrm>
                <a:off x="5469124" y="6523203"/>
                <a:ext cx="147264" cy="379082"/>
              </a:xfrm>
              <a:prstGeom prst="rect">
                <a:avLst/>
              </a:prstGeom>
            </p:spPr>
          </p:pic>
        </mc:Fallback>
      </mc:AlternateContent>
      <mc:AlternateContent xmlns:mc="http://schemas.openxmlformats.org/markup-compatibility/2006">
        <mc:Choice xmlns:p14="http://schemas.microsoft.com/office/powerpoint/2010/main" Requires="p14">
          <p:contentPart p14:bwMode="auto" r:id="rId15">
            <p14:nvContentPartPr>
              <p14:cNvPr id="6152" name="Ink 9"/>
              <p14:cNvContentPartPr>
                <a14:cpLocks xmlns:a14="http://schemas.microsoft.com/office/drawing/2010/main" noRot="1" noChangeAspect="1" noEditPoints="1" noChangeArrowheads="1" noChangeShapeType="1"/>
              </p14:cNvContentPartPr>
              <p14:nvPr/>
            </p14:nvContentPartPr>
            <p14:xfrm>
              <a:off x="8683625" y="3257550"/>
              <a:ext cx="171450" cy="317500"/>
            </p14:xfrm>
          </p:contentPart>
        </mc:Choice>
        <mc:Fallback>
          <p:pic>
            <p:nvPicPr>
              <p:cNvPr id="6152" name="Ink 9"/>
              <p:cNvPicPr>
                <a:picLocks noRot="1" noChangeAspect="1" noEditPoints="1" noChangeArrowheads="1" noChangeShapeType="1"/>
              </p:cNvPicPr>
              <p:nvPr/>
            </p:nvPicPr>
            <p:blipFill>
              <a:blip r:embed="rId16"/>
              <a:stretch>
                <a:fillRect/>
              </a:stretch>
            </p:blipFill>
            <p:spPr>
              <a:xfrm>
                <a:off x="8674472" y="3248191"/>
                <a:ext cx="189757" cy="336219"/>
              </a:xfrm>
              <a:prstGeom prst="rect">
                <a:avLst/>
              </a:prstGeom>
            </p:spPr>
          </p:pic>
        </mc:Fallback>
      </mc:AlternateContent>
      <mc:AlternateContent xmlns:mc="http://schemas.openxmlformats.org/markup-compatibility/2006">
        <mc:Choice xmlns:p14="http://schemas.microsoft.com/office/powerpoint/2010/main" Requires="p14">
          <p:contentPart p14:bwMode="auto" r:id="rId17">
            <p14:nvContentPartPr>
              <p14:cNvPr id="6153" name="Ink 10"/>
              <p14:cNvContentPartPr>
                <a14:cpLocks xmlns:a14="http://schemas.microsoft.com/office/drawing/2010/main" noRot="1" noChangeAspect="1" noEditPoints="1" noChangeArrowheads="1" noChangeShapeType="1"/>
              </p14:cNvContentPartPr>
              <p14:nvPr/>
            </p14:nvContentPartPr>
            <p14:xfrm>
              <a:off x="5889625" y="471488"/>
              <a:ext cx="60325" cy="128587"/>
            </p14:xfrm>
          </p:contentPart>
        </mc:Choice>
        <mc:Fallback>
          <p:pic>
            <p:nvPicPr>
              <p:cNvPr id="6153" name="Ink 10"/>
              <p:cNvPicPr>
                <a:picLocks noRot="1" noChangeAspect="1" noEditPoints="1" noChangeArrowheads="1" noChangeShapeType="1"/>
              </p:cNvPicPr>
              <p:nvPr/>
            </p:nvPicPr>
            <p:blipFill>
              <a:blip r:embed="rId18"/>
              <a:stretch>
                <a:fillRect/>
              </a:stretch>
            </p:blipFill>
            <p:spPr>
              <a:xfrm>
                <a:off x="5880863" y="462149"/>
                <a:ext cx="77850" cy="147264"/>
              </a:xfrm>
              <a:prstGeom prst="rect">
                <a:avLst/>
              </a:prstGeom>
            </p:spPr>
          </p:pic>
        </mc:Fallback>
      </mc:AlternateContent>
      <mc:AlternateContent xmlns:mc="http://schemas.openxmlformats.org/markup-compatibility/2006">
        <mc:Choice xmlns:p14="http://schemas.microsoft.com/office/powerpoint/2010/main" Requires="p14">
          <p:contentPart p14:bwMode="auto" r:id="rId19">
            <p14:nvContentPartPr>
              <p14:cNvPr id="6154" name="Ink 11"/>
              <p14:cNvContentPartPr>
                <a14:cpLocks xmlns:a14="http://schemas.microsoft.com/office/drawing/2010/main" noRot="1" noChangeAspect="1" noEditPoints="1" noChangeArrowheads="1" noChangeShapeType="1"/>
              </p14:cNvContentPartPr>
              <p14:nvPr/>
            </p14:nvContentPartPr>
            <p14:xfrm>
              <a:off x="4535488" y="4851400"/>
              <a:ext cx="1106487" cy="198438"/>
            </p14:xfrm>
          </p:contentPart>
        </mc:Choice>
        <mc:Fallback>
          <p:pic>
            <p:nvPicPr>
              <p:cNvPr id="6154" name="Ink 11"/>
              <p:cNvPicPr>
                <a:picLocks noRot="1" noChangeAspect="1" noEditPoints="1" noChangeArrowheads="1" noChangeShapeType="1"/>
              </p:cNvPicPr>
              <p:nvPr/>
            </p:nvPicPr>
            <p:blipFill>
              <a:blip r:embed="rId20"/>
              <a:stretch>
                <a:fillRect/>
              </a:stretch>
            </p:blipFill>
            <p:spPr>
              <a:xfrm>
                <a:off x="4526126" y="4842137"/>
                <a:ext cx="1125211" cy="216964"/>
              </a:xfrm>
              <a:prstGeom prst="rect">
                <a:avLst/>
              </a:prstGeom>
            </p:spPr>
          </p:pic>
        </mc:Fallback>
      </mc:AlternateContent>
    </p:spTree>
  </p:cSld>
  <p:clrMapOvr>
    <a:masterClrMapping/>
  </p:clrMapOvr>
  <p:timing>
    <p:tnLst>
      <p:par>
        <p:cTn id="1" dur="indefinite" restart="never" nodeType="tmRoot"/>
      </p:par>
    </p:tnLst>
  </p:timing>
</p:sld>
</file>

<file path=ppt/slides/slide2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6066" name="TextBox 2"/>
          <p:cNvSpPr txBox="1">
            <a:spLocks noChangeArrowheads="1"/>
          </p:cNvSpPr>
          <p:nvPr/>
        </p:nvSpPr>
        <p:spPr bwMode="auto">
          <a:xfrm>
            <a:off x="3657600" y="381000"/>
            <a:ext cx="52133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400" b="1" u="sng">
                <a:solidFill>
                  <a:srgbClr val="FF0000"/>
                </a:solidFill>
                <a:latin typeface="Arial Unicode MS" pitchFamily="34" charset="-128"/>
                <a:ea typeface="Arial Unicode MS" pitchFamily="34" charset="-128"/>
                <a:cs typeface="Arial Unicode MS" pitchFamily="34" charset="-128"/>
              </a:rPr>
              <a:t>الإنحرافات الكروموسومية</a:t>
            </a:r>
            <a:endParaRPr lang="en-US" sz="2400" b="1" u="sng">
              <a:solidFill>
                <a:srgbClr val="FF0000"/>
              </a:solidFill>
              <a:latin typeface="Arial Unicode MS" pitchFamily="34" charset="-128"/>
              <a:ea typeface="Arial Unicode MS" pitchFamily="34" charset="-128"/>
              <a:cs typeface="Arial Unicode MS" pitchFamily="34" charset="-128"/>
            </a:endParaRPr>
          </a:p>
        </p:txBody>
      </p:sp>
      <p:pic>
        <p:nvPicPr>
          <p:cNvPr id="2160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914400"/>
            <a:ext cx="86868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6068"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352800"/>
            <a:ext cx="8629650"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7170" name="Ink 4"/>
              <p14:cNvContentPartPr>
                <a14:cpLocks xmlns:a14="http://schemas.microsoft.com/office/drawing/2010/main" noRot="1" noChangeAspect="1" noEditPoints="1" noChangeArrowheads="1" noChangeShapeType="1"/>
              </p14:cNvContentPartPr>
              <p14:nvPr/>
            </p14:nvContentPartPr>
            <p14:xfrm>
              <a:off x="5418138" y="2435225"/>
              <a:ext cx="111125" cy="222250"/>
            </p14:xfrm>
          </p:contentPart>
        </mc:Choice>
        <mc:Fallback>
          <p:pic>
            <p:nvPicPr>
              <p:cNvPr id="7170" name="Ink 4"/>
              <p:cNvPicPr>
                <a:picLocks noRot="1" noChangeAspect="1" noEditPoints="1" noChangeArrowheads="1" noChangeShapeType="1"/>
              </p:cNvPicPr>
              <p:nvPr/>
            </p:nvPicPr>
            <p:blipFill>
              <a:blip r:embed="rId5"/>
              <a:stretch>
                <a:fillRect/>
              </a:stretch>
            </p:blipFill>
            <p:spPr>
              <a:xfrm>
                <a:off x="5408818" y="2425905"/>
                <a:ext cx="129765" cy="240890"/>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7171" name="Ink 5"/>
              <p14:cNvContentPartPr>
                <a14:cpLocks xmlns:a14="http://schemas.microsoft.com/office/drawing/2010/main" noRot="1" noChangeAspect="1" noEditPoints="1" noChangeArrowheads="1" noChangeShapeType="1"/>
              </p14:cNvContentPartPr>
              <p14:nvPr/>
            </p14:nvContentPartPr>
            <p14:xfrm>
              <a:off x="5546725" y="2657475"/>
              <a:ext cx="17463" cy="9525"/>
            </p14:xfrm>
          </p:contentPart>
        </mc:Choice>
        <mc:Fallback>
          <p:pic>
            <p:nvPicPr>
              <p:cNvPr id="7171" name="Ink 5"/>
              <p:cNvPicPr>
                <a:picLocks noRot="1" noChangeAspect="1" noEditPoints="1" noChangeArrowheads="1" noChangeShapeType="1"/>
              </p:cNvPicPr>
              <p:nvPr/>
            </p:nvPicPr>
            <p:blipFill>
              <a:blip r:embed="rId7"/>
              <a:stretch>
                <a:fillRect/>
              </a:stretch>
            </p:blipFill>
            <p:spPr>
              <a:xfrm>
                <a:off x="5537266" y="2647569"/>
                <a:ext cx="36381" cy="29337"/>
              </a:xfrm>
              <a:prstGeom prst="rect">
                <a:avLst/>
              </a:prstGeom>
            </p:spPr>
          </p:pic>
        </mc:Fallback>
      </mc:AlternateContent>
      <mc:AlternateContent xmlns:mc="http://schemas.openxmlformats.org/markup-compatibility/2006">
        <mc:Choice xmlns:p14="http://schemas.microsoft.com/office/powerpoint/2010/main" Requires="p14">
          <p:contentPart p14:bwMode="auto" r:id="rId8">
            <p14:nvContentPartPr>
              <p14:cNvPr id="7172" name="Ink 7"/>
              <p14:cNvContentPartPr>
                <a14:cpLocks xmlns:a14="http://schemas.microsoft.com/office/drawing/2010/main" noRot="1" noChangeAspect="1" noEditPoints="1" noChangeArrowheads="1" noChangeShapeType="1"/>
              </p14:cNvContentPartPr>
              <p14:nvPr/>
            </p14:nvContentPartPr>
            <p14:xfrm>
              <a:off x="5426075" y="2425700"/>
              <a:ext cx="266700" cy="412750"/>
            </p14:xfrm>
          </p:contentPart>
        </mc:Choice>
        <mc:Fallback>
          <p:pic>
            <p:nvPicPr>
              <p:cNvPr id="7172" name="Ink 7"/>
              <p:cNvPicPr>
                <a:picLocks noRot="1" noChangeAspect="1" noEditPoints="1" noChangeArrowheads="1" noChangeShapeType="1"/>
              </p:cNvPicPr>
              <p:nvPr/>
            </p:nvPicPr>
            <p:blipFill>
              <a:blip r:embed="rId9"/>
              <a:stretch>
                <a:fillRect/>
              </a:stretch>
            </p:blipFill>
            <p:spPr>
              <a:xfrm>
                <a:off x="5416431" y="2416352"/>
                <a:ext cx="285988" cy="431446"/>
              </a:xfrm>
              <a:prstGeom prst="rect">
                <a:avLst/>
              </a:prstGeom>
            </p:spPr>
          </p:pic>
        </mc:Fallback>
      </mc:AlternateContent>
      <mc:AlternateContent xmlns:mc="http://schemas.openxmlformats.org/markup-compatibility/2006">
        <mc:Choice xmlns:p14="http://schemas.microsoft.com/office/powerpoint/2010/main" Requires="p14">
          <p:contentPart p14:bwMode="auto" r:id="rId10">
            <p14:nvContentPartPr>
              <p14:cNvPr id="7173" name="Ink 8"/>
              <p14:cNvContentPartPr>
                <a14:cpLocks xmlns:a14="http://schemas.microsoft.com/office/drawing/2010/main" noRot="1" noChangeAspect="1" noEditPoints="1" noChangeArrowheads="1" noChangeShapeType="1"/>
              </p14:cNvContentPartPr>
              <p14:nvPr/>
            </p14:nvContentPartPr>
            <p14:xfrm>
              <a:off x="5418138" y="2493963"/>
              <a:ext cx="180975" cy="198437"/>
            </p14:xfrm>
          </p:contentPart>
        </mc:Choice>
        <mc:Fallback>
          <p:pic>
            <p:nvPicPr>
              <p:cNvPr id="7173" name="Ink 8"/>
              <p:cNvPicPr>
                <a:picLocks noRot="1" noChangeAspect="1" noEditPoints="1" noChangeArrowheads="1" noChangeShapeType="1"/>
              </p:cNvPicPr>
              <p:nvPr/>
            </p:nvPicPr>
            <p:blipFill>
              <a:blip r:embed="rId11"/>
              <a:stretch>
                <a:fillRect/>
              </a:stretch>
            </p:blipFill>
            <p:spPr>
              <a:xfrm>
                <a:off x="5408690" y="2484582"/>
                <a:ext cx="199872" cy="217198"/>
              </a:xfrm>
              <a:prstGeom prst="rect">
                <a:avLst/>
              </a:prstGeom>
            </p:spPr>
          </p:pic>
        </mc:Fallback>
      </mc:AlternateContent>
    </p:spTree>
  </p:cSld>
  <p:clrMapOvr>
    <a:masterClrMapping/>
  </p:clrMapOvr>
  <p:timing>
    <p:tnLst>
      <p:par>
        <p:cTn id="1" dur="indefinite" restart="never" nodeType="tmRoot"/>
      </p:par>
    </p:tnLst>
  </p:timing>
</p:sld>
</file>

<file path=ppt/slides/slide2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6106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81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381000"/>
            <a:ext cx="83820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WordArt 4" descr="Paper bag"/>
          <p:cNvSpPr>
            <a:spLocks noChangeArrowheads="1" noChangeShapeType="1" noTextEdit="1"/>
          </p:cNvSpPr>
          <p:nvPr/>
        </p:nvSpPr>
        <p:spPr bwMode="auto">
          <a:xfrm>
            <a:off x="2819400" y="304800"/>
            <a:ext cx="3305175" cy="981075"/>
          </a:xfrm>
          <a:prstGeom prst="rect">
            <a:avLst/>
          </a:prstGeom>
        </p:spPr>
        <p:txBody>
          <a:bodyPr wrap="none" fromWordArt="1">
            <a:prstTxWarp prst="textPlain">
              <a:avLst>
                <a:gd name="adj" fmla="val 50000"/>
              </a:avLst>
            </a:prstTxWarp>
          </a:bodyPr>
          <a:lstStyle/>
          <a:p>
            <a:pPr algn="ctr" rtl="0">
              <a:defRPr/>
            </a:pPr>
            <a:r>
              <a:rPr lang="en-US" sz="3600" kern="10" dirty="0" err="1">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Times New Roman"/>
                <a:cs typeface="Times New Roman"/>
              </a:rPr>
              <a:t>Sphingolipids</a:t>
            </a:r>
            <a:endParaRPr lang="ar-EG"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endParaRPr>
          </a:p>
          <a:p>
            <a:pPr algn="ctr" rtl="0">
              <a:defRPr/>
            </a:pPr>
            <a:r>
              <a:rPr lang="ar-EG"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rPr>
              <a:t>سفينجوليبيدات</a:t>
            </a:r>
            <a:endParaRPr lang="en-US"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endParaRPr>
          </a:p>
        </p:txBody>
      </p:sp>
      <p:sp>
        <p:nvSpPr>
          <p:cNvPr id="25603" name="Text Box 5"/>
          <p:cNvSpPr txBox="1">
            <a:spLocks noChangeArrowheads="1"/>
          </p:cNvSpPr>
          <p:nvPr/>
        </p:nvSpPr>
        <p:spPr bwMode="auto">
          <a:xfrm>
            <a:off x="304800" y="1295400"/>
            <a:ext cx="79248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buFontTx/>
              <a:buChar char="•"/>
            </a:pPr>
            <a:r>
              <a:rPr lang="ar-SA" sz="2000">
                <a:latin typeface="Arial Unicode MS" pitchFamily="34" charset="-128"/>
                <a:ea typeface="Arial Unicode MS" pitchFamily="34" charset="-128"/>
                <a:cs typeface="Arial Unicode MS" pitchFamily="34" charset="-128"/>
              </a:rPr>
              <a:t>مشتقة من الـ</a:t>
            </a:r>
            <a:r>
              <a:rPr lang="en-US" sz="2000">
                <a:latin typeface="Arial Unicode MS" pitchFamily="34" charset="-128"/>
                <a:ea typeface="Arial Unicode MS" pitchFamily="34" charset="-128"/>
                <a:cs typeface="Arial Unicode MS" pitchFamily="34" charset="-128"/>
              </a:rPr>
              <a:t>Shingosine</a:t>
            </a:r>
            <a:r>
              <a:rPr lang="fr-FR"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  الذى</a:t>
            </a:r>
            <a:r>
              <a:rPr lang="ar-SA" sz="2000">
                <a:latin typeface="Arial Unicode MS" pitchFamily="34" charset="-128"/>
                <a:ea typeface="Arial Unicode MS" pitchFamily="34" charset="-128"/>
                <a:cs typeface="Arial Unicode MS" pitchFamily="34" charset="-128"/>
              </a:rPr>
              <a:t> هو عبارة عن كحولات امينيه</a:t>
            </a: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alcohol</a:t>
            </a: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Amino </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تحتوي على </a:t>
            </a:r>
            <a:r>
              <a:rPr lang="ar-EG" sz="2000">
                <a:latin typeface="Arial Unicode MS" pitchFamily="34" charset="-128"/>
                <a:ea typeface="Arial Unicode MS" pitchFamily="34" charset="-128"/>
                <a:cs typeface="Arial Unicode MS" pitchFamily="34" charset="-128"/>
              </a:rPr>
              <a:t>مجموعة امين </a:t>
            </a:r>
            <a:r>
              <a:rPr lang="fr-FR" sz="2000">
                <a:latin typeface="Arial Unicode MS" pitchFamily="34" charset="-128"/>
                <a:ea typeface="Arial Unicode MS" pitchFamily="34" charset="-128"/>
                <a:cs typeface="Arial Unicode MS" pitchFamily="34" charset="-128"/>
              </a:rPr>
              <a:t>NH2 </a:t>
            </a:r>
            <a:r>
              <a:rPr lang="ar-EG" sz="2000">
                <a:latin typeface="Arial Unicode MS" pitchFamily="34" charset="-128"/>
                <a:ea typeface="Arial Unicode MS" pitchFamily="34" charset="-128"/>
                <a:cs typeface="Arial Unicode MS" pitchFamily="34" charset="-128"/>
              </a:rPr>
              <a:t>)</a:t>
            </a:r>
            <a:r>
              <a:rPr lang="en-US"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متصل</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بسلسلة طويلة من الهيدروكربون غير المشبع</a:t>
            </a:r>
          </a:p>
          <a:p>
            <a:pPr eaLnBrk="1" hangingPunct="1">
              <a:spcBef>
                <a:spcPct val="50000"/>
              </a:spcBef>
              <a:buFontTx/>
              <a:buChar char="•"/>
            </a:pPr>
            <a:r>
              <a:rPr lang="ar-SA" sz="2000">
                <a:latin typeface="Arial Unicode MS" pitchFamily="34" charset="-128"/>
                <a:ea typeface="Arial Unicode MS" pitchFamily="34" charset="-128"/>
                <a:cs typeface="Arial Unicode MS" pitchFamily="34" charset="-128"/>
              </a:rPr>
              <a:t>الغشاء المايلينى </a:t>
            </a:r>
            <a:r>
              <a:rPr lang="en-US" sz="2000">
                <a:latin typeface="Arial Unicode MS" pitchFamily="34" charset="-128"/>
                <a:ea typeface="Arial Unicode MS" pitchFamily="34" charset="-128"/>
                <a:cs typeface="Arial Unicode MS" pitchFamily="34" charset="-128"/>
              </a:rPr>
              <a:t>Myelin sheeth </a:t>
            </a:r>
            <a:r>
              <a:rPr lang="ar-SA" sz="2000">
                <a:latin typeface="Arial Unicode MS" pitchFamily="34" charset="-128"/>
                <a:ea typeface="Arial Unicode MS" pitchFamily="34" charset="-128"/>
                <a:cs typeface="Arial Unicode MS" pitchFamily="34" charset="-128"/>
              </a:rPr>
              <a:t> الذى يحيط بمحور الخلايا العصبية غنى بهذا النوع </a:t>
            </a:r>
            <a:r>
              <a:rPr lang="en-US" sz="2000">
                <a:latin typeface="Arial Unicode MS" pitchFamily="34" charset="-128"/>
                <a:ea typeface="Arial Unicode MS" pitchFamily="34" charset="-128"/>
                <a:cs typeface="Arial Unicode MS" pitchFamily="34" charset="-128"/>
              </a:rPr>
              <a:t>Sphingomyelin </a:t>
            </a:r>
          </a:p>
        </p:txBody>
      </p:sp>
      <p:pic>
        <p:nvPicPr>
          <p:cNvPr id="25604"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3048000"/>
            <a:ext cx="8763000" cy="358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7630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01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57200"/>
            <a:ext cx="87630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1186" name="Picture 4" descr="http://www.eurogentest.org/blocks/leaflets/images/template/dele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066800"/>
            <a:ext cx="17526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187" name="Rectangle 2"/>
          <p:cNvSpPr>
            <a:spLocks noChangeArrowheads="1"/>
          </p:cNvSpPr>
          <p:nvPr/>
        </p:nvSpPr>
        <p:spPr bwMode="auto">
          <a:xfrm>
            <a:off x="838200" y="4953000"/>
            <a:ext cx="9112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t>الانتقاص </a:t>
            </a:r>
            <a:endParaRPr lang="en-US"/>
          </a:p>
        </p:txBody>
      </p:sp>
      <p:pic>
        <p:nvPicPr>
          <p:cNvPr id="221188" name="Picture 5" descr="http://www.eurogentest.org/blocks/leaflets/images/template/duplicati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0" y="914400"/>
            <a:ext cx="18288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189" name="Rectangle 4"/>
          <p:cNvSpPr>
            <a:spLocks noChangeArrowheads="1"/>
          </p:cNvSpPr>
          <p:nvPr/>
        </p:nvSpPr>
        <p:spPr bwMode="auto">
          <a:xfrm>
            <a:off x="3124200" y="4953000"/>
            <a:ext cx="17589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t>التكرار أو المضاعفة </a:t>
            </a:r>
            <a:endParaRPr lang="en-US"/>
          </a:p>
        </p:txBody>
      </p:sp>
      <p:pic>
        <p:nvPicPr>
          <p:cNvPr id="221190" name="Picture 8" descr="http://www.eurogentest.org/blocks/leaflets/images/template/invers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24600" y="1066800"/>
            <a:ext cx="2286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1191" name="Rectangle 4"/>
          <p:cNvSpPr>
            <a:spLocks noChangeArrowheads="1"/>
          </p:cNvSpPr>
          <p:nvPr/>
        </p:nvSpPr>
        <p:spPr bwMode="auto">
          <a:xfrm>
            <a:off x="6705600" y="4953000"/>
            <a:ext cx="1447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fontAlgn="t" hangingPunct="0"/>
            <a:r>
              <a:rPr lang="ar-SA" sz="2000">
                <a:solidFill>
                  <a:srgbClr val="111111"/>
                </a:solidFill>
                <a:latin typeface="Trebuchet MS" pitchFamily="34" charset="0"/>
                <a:cs typeface="Times New Roman" pitchFamily="18" charset="0"/>
              </a:rPr>
              <a:t>الانقلاب</a:t>
            </a:r>
            <a:endParaRPr lang="ar-SA" sz="2000"/>
          </a:p>
        </p:txBody>
      </p:sp>
    </p:spTree>
  </p:cSld>
  <p:clrMapOvr>
    <a:masterClrMapping/>
  </p:clrMapOvr>
  <p:timing>
    <p:tnLst>
      <p:par>
        <p:cTn id="1" dur="indefinite" restart="never" nodeType="tmRoot"/>
      </p:par>
    </p:tnLst>
  </p:timing>
</p:sld>
</file>

<file path=ppt/slides/slide2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22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0" y="228600"/>
            <a:ext cx="41148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22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371600"/>
            <a:ext cx="86868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32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6725" y="228600"/>
            <a:ext cx="8448675"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42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81000"/>
            <a:ext cx="8448675"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52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57200"/>
            <a:ext cx="859155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p:cNvSpPr/>
          <p:nvPr/>
        </p:nvSpPr>
        <p:spPr>
          <a:xfrm>
            <a:off x="5410200" y="6096000"/>
            <a:ext cx="1219200" cy="457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timing>
    <p:tnLst>
      <p:par>
        <p:cTn id="1" dur="indefinite" restart="never" nodeType="tmRoot"/>
      </p:par>
    </p:tnLst>
  </p:timing>
</p:sld>
</file>

<file path=ppt/slides/slide2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630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6238" y="228600"/>
            <a:ext cx="8391525"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630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43200" y="5562600"/>
            <a:ext cx="4343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7330"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7630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835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534400" cy="571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Picture 5" descr="ch11_sphingolipids"/>
          <p:cNvPicPr>
            <a:picLocks noChangeAspect="1" noChangeArrowheads="1"/>
          </p:cNvPicPr>
          <p:nvPr/>
        </p:nvPicPr>
        <p:blipFill>
          <a:blip r:embed="rId2">
            <a:lum bright="-20000" contrast="30000"/>
            <a:extLst>
              <a:ext uri="{28A0092B-C50C-407E-A947-70E740481C1C}">
                <a14:useLocalDpi xmlns:a14="http://schemas.microsoft.com/office/drawing/2010/main" val="0"/>
              </a:ext>
            </a:extLst>
          </a:blip>
          <a:srcRect/>
          <a:stretch>
            <a:fillRect/>
          </a:stretch>
        </p:blipFill>
        <p:spPr bwMode="auto">
          <a:xfrm>
            <a:off x="457200" y="381000"/>
            <a:ext cx="8077200" cy="57578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937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81000"/>
            <a:ext cx="8458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040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04800"/>
            <a:ext cx="8305800"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14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533400"/>
            <a:ext cx="8458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24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87630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24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800" y="5562600"/>
            <a:ext cx="6705600" cy="704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34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55345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44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639175"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4499"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3886200"/>
            <a:ext cx="8172450" cy="266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22"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62965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52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2514600"/>
            <a:ext cx="8686800" cy="3733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4">
            <p14:nvContentPartPr>
              <p14:cNvPr id="8194" name="Ink 4"/>
              <p14:cNvContentPartPr>
                <a14:cpLocks xmlns:a14="http://schemas.microsoft.com/office/drawing/2010/main" noRot="1" noChangeAspect="1" noEditPoints="1" noChangeArrowheads="1" noChangeShapeType="1"/>
              </p14:cNvContentPartPr>
              <p14:nvPr/>
            </p14:nvContentPartPr>
            <p14:xfrm>
              <a:off x="6292850" y="3446463"/>
              <a:ext cx="188913" cy="179387"/>
            </p14:xfrm>
          </p:contentPart>
        </mc:Choice>
        <mc:Fallback>
          <p:pic>
            <p:nvPicPr>
              <p:cNvPr id="8194" name="Ink 4"/>
              <p:cNvPicPr>
                <a:picLocks noRot="1" noChangeAspect="1" noEditPoints="1" noChangeArrowheads="1" noChangeShapeType="1"/>
              </p:cNvPicPr>
              <p:nvPr/>
            </p:nvPicPr>
            <p:blipFill>
              <a:blip r:embed="rId5"/>
              <a:stretch>
                <a:fillRect/>
              </a:stretch>
            </p:blipFill>
            <p:spPr>
              <a:xfrm>
                <a:off x="6283565" y="3437227"/>
                <a:ext cx="207483" cy="197859"/>
              </a:xfrm>
              <a:prstGeom prst="rect">
                <a:avLst/>
              </a:prstGeom>
            </p:spPr>
          </p:pic>
        </mc:Fallback>
      </mc:AlternateContent>
      <mc:AlternateContent xmlns:mc="http://schemas.openxmlformats.org/markup-compatibility/2006">
        <mc:Choice xmlns:p14="http://schemas.microsoft.com/office/powerpoint/2010/main" Requires="p14">
          <p:contentPart p14:bwMode="auto" r:id="rId6">
            <p14:nvContentPartPr>
              <p14:cNvPr id="8195" name="Ink 5"/>
              <p14:cNvContentPartPr>
                <a14:cpLocks xmlns:a14="http://schemas.microsoft.com/office/drawing/2010/main" noRot="1" noChangeAspect="1" noEditPoints="1" noChangeArrowheads="1" noChangeShapeType="1"/>
              </p14:cNvContentPartPr>
              <p14:nvPr/>
            </p14:nvContentPartPr>
            <p14:xfrm>
              <a:off x="6480175" y="3814763"/>
              <a:ext cx="1020763" cy="292100"/>
            </p14:xfrm>
          </p:contentPart>
        </mc:Choice>
        <mc:Fallback>
          <p:pic>
            <p:nvPicPr>
              <p:cNvPr id="8195" name="Ink 5"/>
              <p:cNvPicPr>
                <a:picLocks noRot="1" noChangeAspect="1" noEditPoints="1" noChangeArrowheads="1" noChangeShapeType="1"/>
              </p:cNvPicPr>
              <p:nvPr/>
            </p:nvPicPr>
            <p:blipFill>
              <a:blip r:embed="rId7"/>
              <a:stretch>
                <a:fillRect/>
              </a:stretch>
            </p:blipFill>
            <p:spPr>
              <a:xfrm>
                <a:off x="6470814" y="3805387"/>
                <a:ext cx="1039486" cy="310852"/>
              </a:xfrm>
              <a:prstGeom prst="rect">
                <a:avLst/>
              </a:prstGeom>
            </p:spPr>
          </p:pic>
        </mc:Fallback>
      </mc:AlternateContent>
    </p:spTree>
  </p:cSld>
  <p:clrMapOvr>
    <a:masterClrMapping/>
  </p:clrMapOvr>
  <p:timing>
    <p:tnLst>
      <p:par>
        <p:cTn id="1" dur="indefinite" restart="never" nodeType="tmRoot"/>
      </p:par>
    </p:tnLst>
  </p:timing>
</p:sld>
</file>

<file path=ppt/slides/slide2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65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533400"/>
            <a:ext cx="85344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75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6106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9218" name="Ink 3"/>
              <p14:cNvContentPartPr>
                <a14:cpLocks xmlns:a14="http://schemas.microsoft.com/office/drawing/2010/main" noRot="1" noChangeAspect="1" noEditPoints="1" noChangeArrowheads="1" noChangeShapeType="1"/>
              </p14:cNvContentPartPr>
              <p14:nvPr/>
            </p14:nvContentPartPr>
            <p14:xfrm>
              <a:off x="8075613" y="3840163"/>
              <a:ext cx="188912" cy="120650"/>
            </p14:xfrm>
          </p:contentPart>
        </mc:Choice>
        <mc:Fallback>
          <p:pic>
            <p:nvPicPr>
              <p:cNvPr id="9218" name="Ink 3"/>
              <p:cNvPicPr>
                <a:picLocks noRot="1" noChangeAspect="1" noEditPoints="1" noChangeArrowheads="1" noChangeShapeType="1"/>
              </p:cNvPicPr>
              <p:nvPr/>
            </p:nvPicPr>
            <p:blipFill>
              <a:blip r:embed="rId4"/>
              <a:stretch>
                <a:fillRect/>
              </a:stretch>
            </p:blipFill>
            <p:spPr>
              <a:xfrm>
                <a:off x="8066363" y="3831175"/>
                <a:ext cx="207412" cy="138627"/>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9219" name="Ink 4"/>
              <p14:cNvContentPartPr>
                <a14:cpLocks xmlns:a14="http://schemas.microsoft.com/office/drawing/2010/main" noRot="1" noChangeAspect="1" noEditPoints="1" noChangeArrowheads="1" noChangeShapeType="1"/>
              </p14:cNvContentPartPr>
              <p14:nvPr/>
            </p14:nvContentPartPr>
            <p14:xfrm>
              <a:off x="8108950" y="3849688"/>
              <a:ext cx="1588" cy="1587"/>
            </p14:xfrm>
          </p:contentPart>
        </mc:Choice>
        <mc:Fallback>
          <p:pic>
            <p:nvPicPr>
              <p:cNvPr id="9219" name="Ink 4"/>
              <p:cNvPicPr>
                <a:picLocks noRot="1" noChangeAspect="1" noEditPoints="1" noChangeArrowheads="1" noChangeShapeType="1"/>
              </p:cNvPicPr>
              <p:nvPr/>
            </p:nvPicPr>
            <p:blipFill>
              <a:blip r:embed="rId6"/>
              <a:stretch>
                <a:fillRect/>
              </a:stretch>
            </p:blipFill>
            <p:spPr>
              <a:xfrm>
                <a:off x="8067662" y="3808426"/>
                <a:ext cx="84164" cy="84111"/>
              </a:xfrm>
              <a:prstGeom prst="rect">
                <a:avLst/>
              </a:prstGeom>
            </p:spPr>
          </p:pic>
        </mc:Fallback>
      </mc:AlternateContent>
    </p:spTree>
  </p:cSld>
  <p:clrMapOvr>
    <a:masterClrMapping/>
  </p:clrMapOvr>
  <p:timing>
    <p:tnLst>
      <p:par>
        <p:cTn id="1" dur="indefinite" restart="never" nodeType="tmRoot"/>
      </p:par>
    </p:tnLst>
  </p:timing>
</p:sld>
</file>

<file path=ppt/slides/slide2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85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533400"/>
            <a:ext cx="84963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WordArt 4" descr="Paper bag"/>
          <p:cNvSpPr>
            <a:spLocks noChangeArrowheads="1" noChangeShapeType="1" noTextEdit="1"/>
          </p:cNvSpPr>
          <p:nvPr/>
        </p:nvSpPr>
        <p:spPr bwMode="auto">
          <a:xfrm>
            <a:off x="2133600" y="609600"/>
            <a:ext cx="4267200" cy="1066800"/>
          </a:xfrm>
          <a:prstGeom prst="rect">
            <a:avLst/>
          </a:prstGeom>
        </p:spPr>
        <p:txBody>
          <a:bodyPr wrap="none" fromWordArt="1">
            <a:prstTxWarp prst="textPlain">
              <a:avLst>
                <a:gd name="adj" fmla="val 50676"/>
              </a:avLst>
            </a:prstTxWarp>
          </a:bodyPr>
          <a:lstStyle/>
          <a:p>
            <a:pPr algn="ctr" rtl="0">
              <a:defRPr/>
            </a:pPr>
            <a:r>
              <a:rPr lang="en-US" sz="3600" kern="10" dirty="0" err="1">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Arial Unicode MS" pitchFamily="34" charset="-128"/>
                <a:ea typeface="Arial Unicode MS" pitchFamily="34" charset="-128"/>
                <a:cs typeface="Arial Unicode MS" pitchFamily="34" charset="-128"/>
              </a:rPr>
              <a:t>Plasmogens</a:t>
            </a:r>
            <a:endParaRPr lang="ar-EG" sz="3600"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Arial Unicode MS" pitchFamily="34" charset="-128"/>
              <a:ea typeface="Arial Unicode MS" pitchFamily="34" charset="-128"/>
              <a:cs typeface="Arial Unicode MS" pitchFamily="34" charset="-128"/>
            </a:endParaRPr>
          </a:p>
          <a:p>
            <a:pPr algn="ctr" rtl="0">
              <a:defRPr/>
            </a:pPr>
            <a:r>
              <a:rPr lang="ar-EG" sz="3600"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Arial Unicode MS" pitchFamily="34" charset="-128"/>
                <a:ea typeface="Arial Unicode MS" pitchFamily="34" charset="-128"/>
                <a:cs typeface="Arial Unicode MS" pitchFamily="34" charset="-128"/>
              </a:rPr>
              <a:t>بلازموجين</a:t>
            </a:r>
            <a:endParaRPr lang="en-US" sz="3600" kern="10" dirty="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Arial Unicode MS" pitchFamily="34" charset="-128"/>
              <a:ea typeface="Arial Unicode MS" pitchFamily="34" charset="-128"/>
              <a:cs typeface="Arial Unicode MS" pitchFamily="34" charset="-128"/>
            </a:endParaRPr>
          </a:p>
        </p:txBody>
      </p:sp>
      <p:sp>
        <p:nvSpPr>
          <p:cNvPr id="27651" name="Text Box 5"/>
          <p:cNvSpPr txBox="1">
            <a:spLocks noChangeArrowheads="1"/>
          </p:cNvSpPr>
          <p:nvPr/>
        </p:nvSpPr>
        <p:spPr bwMode="auto">
          <a:xfrm>
            <a:off x="1447800" y="1905000"/>
            <a:ext cx="61722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buFontTx/>
              <a:buChar char="•"/>
            </a:pPr>
            <a:r>
              <a:rPr lang="ar-SA" sz="2000">
                <a:latin typeface="Arial Unicode MS" pitchFamily="34" charset="-128"/>
                <a:ea typeface="Arial Unicode MS" pitchFamily="34" charset="-128"/>
                <a:cs typeface="Arial Unicode MS" pitchFamily="34" charset="-128"/>
              </a:rPr>
              <a:t>توجد بغزارة فى الخلايا العصبية والخلايا العضلية ومميزة للخلايا السرطانية</a:t>
            </a:r>
          </a:p>
          <a:p>
            <a:pPr eaLnBrk="1" hangingPunct="1">
              <a:spcBef>
                <a:spcPct val="50000"/>
              </a:spcBef>
              <a:buFontTx/>
              <a:buChar char="•"/>
            </a:pPr>
            <a:r>
              <a:rPr lang="ar-SA" sz="2000">
                <a:latin typeface="Arial Unicode MS" pitchFamily="34" charset="-128"/>
                <a:ea typeface="Arial Unicode MS" pitchFamily="34" charset="-128"/>
                <a:cs typeface="Arial Unicode MS" pitchFamily="34" charset="-128"/>
              </a:rPr>
              <a:t>تشبه ال</a:t>
            </a:r>
            <a:r>
              <a:rPr lang="en-US" sz="2000">
                <a:latin typeface="Arial Unicode MS" pitchFamily="34" charset="-128"/>
                <a:ea typeface="Arial Unicode MS" pitchFamily="34" charset="-128"/>
                <a:cs typeface="Arial Unicode MS" pitchFamily="34" charset="-128"/>
              </a:rPr>
              <a:t>Glycerophosphatides </a:t>
            </a:r>
            <a:r>
              <a:rPr lang="ar-SA" sz="2000">
                <a:latin typeface="Arial Unicode MS" pitchFamily="34" charset="-128"/>
                <a:ea typeface="Arial Unicode MS" pitchFamily="34" charset="-128"/>
                <a:cs typeface="Arial Unicode MS" pitchFamily="34" charset="-128"/>
              </a:rPr>
              <a:t> فيما عدا وجود الاثير فى الوضع الاول للجلسرول</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96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4800"/>
            <a:ext cx="8686800" cy="601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06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0"/>
            <a:ext cx="88392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166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228600"/>
            <a:ext cx="86106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269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4800"/>
            <a:ext cx="8715375" cy="579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228600"/>
            <a:ext cx="845820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371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4343400"/>
            <a:ext cx="8610600"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47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658225"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p14="http://schemas.microsoft.com/office/powerpoint/2010/main" Requires="p14">
          <p:contentPart p14:bwMode="auto" r:id="rId3">
            <p14:nvContentPartPr>
              <p14:cNvPr id="10242" name="Ink 3"/>
              <p14:cNvContentPartPr>
                <a14:cpLocks xmlns:a14="http://schemas.microsoft.com/office/drawing/2010/main" noRot="1" noChangeAspect="1" noEditPoints="1" noChangeArrowheads="1" noChangeShapeType="1"/>
              </p14:cNvContentPartPr>
              <p14:nvPr/>
            </p14:nvContentPartPr>
            <p14:xfrm>
              <a:off x="3986213" y="1517650"/>
              <a:ext cx="1157287" cy="617538"/>
            </p14:xfrm>
          </p:contentPart>
        </mc:Choice>
        <mc:Fallback>
          <p:pic>
            <p:nvPicPr>
              <p:cNvPr id="10242" name="Ink 3"/>
              <p:cNvPicPr>
                <a:picLocks noRot="1" noChangeAspect="1" noEditPoints="1" noChangeArrowheads="1" noChangeShapeType="1"/>
              </p:cNvPicPr>
              <p:nvPr/>
            </p:nvPicPr>
            <p:blipFill>
              <a:blip r:embed="rId4"/>
              <a:stretch>
                <a:fillRect/>
              </a:stretch>
            </p:blipFill>
            <p:spPr>
              <a:xfrm>
                <a:off x="3976857" y="1508244"/>
                <a:ext cx="1175999" cy="636350"/>
              </a:xfrm>
              <a:prstGeom prst="rect">
                <a:avLst/>
              </a:prstGeom>
            </p:spPr>
          </p:pic>
        </mc:Fallback>
      </mc:AlternateContent>
      <mc:AlternateContent xmlns:mc="http://schemas.openxmlformats.org/markup-compatibility/2006">
        <mc:Choice xmlns:p14="http://schemas.microsoft.com/office/powerpoint/2010/main" Requires="p14">
          <p:contentPart p14:bwMode="auto" r:id="rId5">
            <p14:nvContentPartPr>
              <p14:cNvPr id="10243" name="Ink 4"/>
              <p14:cNvContentPartPr>
                <a14:cpLocks xmlns:a14="http://schemas.microsoft.com/office/drawing/2010/main" noRot="1" noChangeAspect="1" noEditPoints="1" noChangeArrowheads="1" noChangeShapeType="1"/>
              </p14:cNvContentPartPr>
              <p14:nvPr/>
            </p14:nvContentPartPr>
            <p14:xfrm>
              <a:off x="3421063" y="1543050"/>
              <a:ext cx="85725" cy="95250"/>
            </p14:xfrm>
          </p:contentPart>
        </mc:Choice>
        <mc:Fallback>
          <p:pic>
            <p:nvPicPr>
              <p:cNvPr id="10243" name="Ink 4"/>
              <p:cNvPicPr>
                <a:picLocks noRot="1" noChangeAspect="1" noEditPoints="1" noChangeArrowheads="1" noChangeShapeType="1"/>
              </p:cNvPicPr>
              <p:nvPr/>
            </p:nvPicPr>
            <p:blipFill>
              <a:blip r:embed="rId6"/>
              <a:stretch>
                <a:fillRect/>
              </a:stretch>
            </p:blipFill>
            <p:spPr>
              <a:xfrm>
                <a:off x="3411737" y="1533634"/>
                <a:ext cx="104376" cy="114083"/>
              </a:xfrm>
              <a:prstGeom prst="rect">
                <a:avLst/>
              </a:prstGeom>
            </p:spPr>
          </p:pic>
        </mc:Fallback>
      </mc:AlternateContent>
    </p:spTree>
  </p:cSld>
  <p:clrMapOvr>
    <a:masterClrMapping/>
  </p:clrMapOvr>
  <p:timing>
    <p:tnLst>
      <p:par>
        <p:cTn id="1" dur="indefinite" restart="never" nodeType="tmRoot"/>
      </p:par>
    </p:tnLst>
  </p:timing>
</p:sld>
</file>

<file path=ppt/slides/slide2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610600" cy="3276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7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000" y="3733800"/>
            <a:ext cx="8077200" cy="2209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678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81000"/>
            <a:ext cx="8534400"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678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09800" y="5562600"/>
            <a:ext cx="5029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78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04800"/>
            <a:ext cx="8629650"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781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4191000"/>
            <a:ext cx="8915400" cy="243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883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381000"/>
            <a:ext cx="86868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WordArt 4" descr="Paper bag"/>
          <p:cNvSpPr>
            <a:spLocks noChangeArrowheads="1" noChangeShapeType="1" noTextEdit="1"/>
          </p:cNvSpPr>
          <p:nvPr/>
        </p:nvSpPr>
        <p:spPr bwMode="auto">
          <a:xfrm>
            <a:off x="2819400" y="152400"/>
            <a:ext cx="3429000" cy="676275"/>
          </a:xfrm>
          <a:prstGeom prst="rect">
            <a:avLst/>
          </a:prstGeom>
        </p:spPr>
        <p:txBody>
          <a:bodyPr wrap="none" fromWordArt="1">
            <a:prstTxWarp prst="textPlain">
              <a:avLst>
                <a:gd name="adj" fmla="val 50000"/>
              </a:avLst>
            </a:prstTxWarp>
          </a:bodyPr>
          <a:lstStyle/>
          <a:p>
            <a:pPr algn="ctr" rtl="0">
              <a:defRPr/>
            </a:pPr>
            <a:r>
              <a:rPr lang="en-US" sz="3600" kern="10" dirty="0" err="1">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Times New Roman"/>
                <a:cs typeface="Times New Roman"/>
              </a:rPr>
              <a:t>Liposomes</a:t>
            </a:r>
            <a:endParaRPr lang="ar-EG"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Times New Roman"/>
              <a:cs typeface="Times New Roman"/>
            </a:endParaRPr>
          </a:p>
          <a:p>
            <a:pPr algn="ctr" rtl="0">
              <a:defRPr/>
            </a:pPr>
            <a:r>
              <a:rPr lang="ar-EG"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Times New Roman"/>
                <a:cs typeface="Times New Roman"/>
              </a:rPr>
              <a:t>ليبيوسوم</a:t>
            </a:r>
            <a:endParaRPr lang="en-US" sz="3600" kern="10" dirty="0">
              <a:ln w="9525">
                <a:solidFill>
                  <a:srgbClr val="008000"/>
                </a:solidFill>
                <a:round/>
                <a:headEnd/>
                <a:tailEnd/>
              </a:ln>
              <a:blipFill dpi="0" rotWithShape="0">
                <a:blip r:embed="rId2"/>
                <a:srcRect/>
                <a:tile tx="0" ty="0" sx="100000" sy="100000" flip="none" algn="tl"/>
              </a:blipFill>
              <a:effectLst>
                <a:outerShdw dist="107763" dir="13500000" algn="ctr" rotWithShape="0">
                  <a:srgbClr val="C7DFD3">
                    <a:alpha val="50000"/>
                  </a:srgbClr>
                </a:outerShdw>
              </a:effectLst>
              <a:latin typeface="Times New Roman"/>
              <a:cs typeface="Times New Roman"/>
            </a:endParaRPr>
          </a:p>
        </p:txBody>
      </p:sp>
      <p:sp>
        <p:nvSpPr>
          <p:cNvPr id="28675" name="Text Box 5"/>
          <p:cNvSpPr txBox="1">
            <a:spLocks noChangeArrowheads="1"/>
          </p:cNvSpPr>
          <p:nvPr/>
        </p:nvSpPr>
        <p:spPr bwMode="auto">
          <a:xfrm>
            <a:off x="381000" y="1066800"/>
            <a:ext cx="8458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pPr>
            <a:r>
              <a:rPr lang="ar-SA" sz="2000">
                <a:latin typeface="Arial Unicode MS" pitchFamily="34" charset="-128"/>
                <a:ea typeface="Arial Unicode MS" pitchFamily="34" charset="-128"/>
                <a:cs typeface="Arial Unicode MS" pitchFamily="34" charset="-128"/>
              </a:rPr>
              <a:t>عندما يرج معلق من ال</a:t>
            </a:r>
            <a:r>
              <a:rPr lang="en-US" sz="2000">
                <a:latin typeface="Arial Unicode MS" pitchFamily="34" charset="-128"/>
                <a:ea typeface="Arial Unicode MS" pitchFamily="34" charset="-128"/>
                <a:cs typeface="Arial Unicode MS" pitchFamily="34" charset="-128"/>
              </a:rPr>
              <a:t>glycerophosphatides </a:t>
            </a:r>
            <a:r>
              <a:rPr lang="ar-SA" sz="2000">
                <a:latin typeface="Arial Unicode MS" pitchFamily="34" charset="-128"/>
                <a:ea typeface="Arial Unicode MS" pitchFamily="34" charset="-128"/>
                <a:cs typeface="Arial Unicode MS" pitchFamily="34" charset="-128"/>
              </a:rPr>
              <a:t> فى الماء فأنها تنتشر </a:t>
            </a:r>
            <a:r>
              <a:rPr lang="ar-EG" sz="2000">
                <a:latin typeface="Arial Unicode MS" pitchFamily="34" charset="-128"/>
                <a:ea typeface="Arial Unicode MS" pitchFamily="34" charset="-128"/>
                <a:cs typeface="Arial Unicode MS" pitchFamily="34" charset="-128"/>
              </a:rPr>
              <a:t>و</a:t>
            </a:r>
            <a:r>
              <a:rPr lang="ar-SA" sz="2000">
                <a:latin typeface="Arial Unicode MS" pitchFamily="34" charset="-128"/>
                <a:ea typeface="Arial Unicode MS" pitchFamily="34" charset="-128"/>
                <a:cs typeface="Arial Unicode MS" pitchFamily="34" charset="-128"/>
              </a:rPr>
              <a:t>تكون </a:t>
            </a:r>
            <a:r>
              <a:rPr lang="ar-EG" sz="2000">
                <a:latin typeface="Arial Unicode MS" pitchFamily="34" charset="-128"/>
                <a:ea typeface="Arial Unicode MS" pitchFamily="34" charset="-128"/>
                <a:cs typeface="Arial Unicode MS" pitchFamily="34" charset="-128"/>
              </a:rPr>
              <a:t>لها شكل اسطواني </a:t>
            </a:r>
            <a:r>
              <a:rPr lang="ar-SA" sz="2000">
                <a:latin typeface="Arial Unicode MS" pitchFamily="34" charset="-128"/>
                <a:ea typeface="Arial Unicode MS" pitchFamily="34" charset="-128"/>
                <a:cs typeface="Arial Unicode MS" pitchFamily="34" charset="-128"/>
              </a:rPr>
              <a:t>وهى تتالف من </a:t>
            </a:r>
            <a:r>
              <a:rPr lang="ar-EG" sz="2000">
                <a:latin typeface="Arial Unicode MS" pitchFamily="34" charset="-128"/>
                <a:ea typeface="Arial Unicode MS" pitchFamily="34" charset="-128"/>
                <a:cs typeface="Arial Unicode MS" pitchFamily="34" charset="-128"/>
              </a:rPr>
              <a:t>طبقتين دائرتين </a:t>
            </a:r>
            <a:r>
              <a:rPr lang="ar-SA" sz="2000">
                <a:latin typeface="Arial Unicode MS" pitchFamily="34" charset="-128"/>
                <a:ea typeface="Arial Unicode MS" pitchFamily="34" charset="-128"/>
                <a:cs typeface="Arial Unicode MS" pitchFamily="34" charset="-128"/>
              </a:rPr>
              <a:t>من جزيئات </a:t>
            </a:r>
            <a:r>
              <a:rPr lang="en-US" sz="2000">
                <a:latin typeface="Arial Unicode MS" pitchFamily="34" charset="-128"/>
                <a:ea typeface="Arial Unicode MS" pitchFamily="34" charset="-128"/>
                <a:cs typeface="Arial Unicode MS" pitchFamily="34" charset="-128"/>
              </a:rPr>
              <a:t>glycerophosphatides </a:t>
            </a:r>
            <a:r>
              <a:rPr lang="ar-SA" sz="2000">
                <a:latin typeface="Arial Unicode MS" pitchFamily="34" charset="-128"/>
                <a:ea typeface="Arial Unicode MS" pitchFamily="34" charset="-128"/>
                <a:cs typeface="Arial Unicode MS" pitchFamily="34" charset="-128"/>
              </a:rPr>
              <a:t>المحاطة بالوسط المائى</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وإذا كان المحلول يحتوي على أيونات ذائبة في الماء فان بعضها يوجد داخل جزيئات الليبوسوم.</a:t>
            </a:r>
            <a:endParaRPr lang="en-US" sz="2000">
              <a:latin typeface="Arial Unicode MS" pitchFamily="34" charset="-128"/>
              <a:ea typeface="Arial Unicode MS" pitchFamily="34" charset="-128"/>
              <a:cs typeface="Arial Unicode MS" pitchFamily="34" charset="-128"/>
            </a:endParaRPr>
          </a:p>
        </p:txBody>
      </p:sp>
      <p:pic>
        <p:nvPicPr>
          <p:cNvPr id="28676" name="Picture 6" descr="ch12_lipid-bilay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438400"/>
            <a:ext cx="8477250" cy="4076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677" name="TextBox 4"/>
          <p:cNvSpPr txBox="1">
            <a:spLocks noChangeArrowheads="1"/>
          </p:cNvSpPr>
          <p:nvPr/>
        </p:nvSpPr>
        <p:spPr bwMode="auto">
          <a:xfrm>
            <a:off x="1066800" y="6096000"/>
            <a:ext cx="10223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a:t>ا</a:t>
            </a:r>
            <a:r>
              <a:rPr lang="ar-SA" b="1"/>
              <a:t>لمذيالات</a:t>
            </a:r>
            <a:endParaRPr lang="en-US" b="1"/>
          </a:p>
        </p:txBody>
      </p:sp>
      <p:sp>
        <p:nvSpPr>
          <p:cNvPr id="28678" name="TextBox 5"/>
          <p:cNvSpPr txBox="1">
            <a:spLocks noChangeArrowheads="1"/>
          </p:cNvSpPr>
          <p:nvPr/>
        </p:nvSpPr>
        <p:spPr bwMode="auto">
          <a:xfrm>
            <a:off x="2819400" y="6172200"/>
            <a:ext cx="26225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طبقة مزدوجة من الليبيوسوم</a:t>
            </a:r>
            <a:endParaRPr lang="en-US" b="1"/>
          </a:p>
        </p:txBody>
      </p:sp>
      <p:sp>
        <p:nvSpPr>
          <p:cNvPr id="28679" name="TextBox 7"/>
          <p:cNvSpPr txBox="1">
            <a:spLocks noChangeArrowheads="1"/>
          </p:cNvSpPr>
          <p:nvPr/>
        </p:nvSpPr>
        <p:spPr bwMode="auto">
          <a:xfrm>
            <a:off x="6248400" y="5867400"/>
            <a:ext cx="19050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ليبيوسوم</a:t>
            </a:r>
            <a:endParaRPr lang="en-US" b="1"/>
          </a:p>
          <a:p>
            <a:pPr eaLnBrk="1" hangingPunct="1"/>
            <a:endParaRPr lang="en-US"/>
          </a:p>
        </p:txBody>
      </p:sp>
      <p:sp>
        <p:nvSpPr>
          <p:cNvPr id="28680" name="TextBox 8"/>
          <p:cNvSpPr txBox="1">
            <a:spLocks noChangeArrowheads="1"/>
          </p:cNvSpPr>
          <p:nvPr/>
        </p:nvSpPr>
        <p:spPr bwMode="auto">
          <a:xfrm>
            <a:off x="2362200" y="3124200"/>
            <a:ext cx="3276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طبقة مزدوجة من الليبيدات</a:t>
            </a:r>
            <a:endParaRPr lang="en-US" b="1"/>
          </a:p>
          <a:p>
            <a:pPr eaLnBrk="1" hangingPunct="1"/>
            <a:endParaRPr lang="en-US"/>
          </a:p>
        </p:txBody>
      </p:sp>
    </p:spTree>
  </p:cSld>
  <p:clrMapOvr>
    <a:masterClrMapping/>
  </p:clrMapOvr>
  <p:timing>
    <p:tnLst>
      <p:par>
        <p:cTn id="1" dur="indefinite" restart="never" nodeType="tmRoot"/>
      </p:par>
    </p:tnLst>
  </p:timing>
</p:sld>
</file>

<file path=ppt/slides/slide2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985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457200"/>
            <a:ext cx="8534400" cy="609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088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04800"/>
            <a:ext cx="8839200" cy="6324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1906"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28600"/>
            <a:ext cx="8610600" cy="617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2930" name="Picture 19" descr="http://www.werathah.com/learning/images2/insert1.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228600"/>
            <a:ext cx="8305800" cy="5867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3954" name="Picture 20" descr="http://www.werathah.com/learning/images2/insert2.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457200"/>
            <a:ext cx="86106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descr="ch11_lipid-struct"/>
          <p:cNvPicPr>
            <a:picLocks noChangeAspect="1" noChangeArrowheads="1"/>
          </p:cNvPicPr>
          <p:nvPr/>
        </p:nvPicPr>
        <p:blipFill>
          <a:blip r:embed="rId2"/>
          <a:srcRect/>
          <a:stretch>
            <a:fillRect/>
          </a:stretch>
        </p:blipFill>
        <p:spPr bwMode="auto">
          <a:xfrm>
            <a:off x="228600" y="762000"/>
            <a:ext cx="8572500" cy="5721350"/>
          </a:xfrm>
          <a:prstGeom prst="rect">
            <a:avLst/>
          </a:prstGeom>
          <a:ln>
            <a:headEnd/>
            <a:tailEnd/>
          </a:ln>
        </p:spPr>
        <p:style>
          <a:lnRef idx="2">
            <a:schemeClr val="dk1">
              <a:shade val="50000"/>
            </a:schemeClr>
          </a:lnRef>
          <a:fillRef idx="1">
            <a:schemeClr val="dk1"/>
          </a:fillRef>
          <a:effectRef idx="0">
            <a:schemeClr val="dk1"/>
          </a:effectRef>
          <a:fontRef idx="minor">
            <a:schemeClr val="lt1"/>
          </a:fontRef>
        </p:style>
      </p:pic>
      <p:sp>
        <p:nvSpPr>
          <p:cNvPr id="29699" name="TextBox 2"/>
          <p:cNvSpPr txBox="1">
            <a:spLocks noChangeArrowheads="1"/>
          </p:cNvSpPr>
          <p:nvPr/>
        </p:nvSpPr>
        <p:spPr bwMode="auto">
          <a:xfrm>
            <a:off x="5562600" y="914400"/>
            <a:ext cx="18415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en-US"/>
          </a:p>
        </p:txBody>
      </p:sp>
      <p:sp>
        <p:nvSpPr>
          <p:cNvPr id="29700" name="TextBox 3"/>
          <p:cNvSpPr txBox="1">
            <a:spLocks noChangeArrowheads="1"/>
          </p:cNvSpPr>
          <p:nvPr/>
        </p:nvSpPr>
        <p:spPr bwMode="auto">
          <a:xfrm>
            <a:off x="1905000" y="304800"/>
            <a:ext cx="5791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400" b="1" u="sng">
                <a:solidFill>
                  <a:srgbClr val="C00000"/>
                </a:solidFill>
                <a:latin typeface="Arial Unicode MS" pitchFamily="34" charset="-128"/>
                <a:ea typeface="Arial Unicode MS" pitchFamily="34" charset="-128"/>
                <a:cs typeface="Arial Unicode MS" pitchFamily="34" charset="-128"/>
              </a:rPr>
              <a:t>شكل يوضح تركيب الليبيدات في الغشاء البلازمي</a:t>
            </a:r>
            <a:endParaRPr lang="en-US" sz="2400" b="1" u="sng">
              <a:solidFill>
                <a:srgbClr val="C00000"/>
              </a:solidFill>
              <a:latin typeface="Arial Unicode MS" pitchFamily="34" charset="-128"/>
              <a:ea typeface="Arial Unicode MS" pitchFamily="34" charset="-128"/>
              <a:cs typeface="Arial Unicode MS" pitchFamily="34" charset="-128"/>
            </a:endParaRPr>
          </a:p>
        </p:txBody>
      </p:sp>
      <p:sp>
        <p:nvSpPr>
          <p:cNvPr id="29701" name="TextBox 4"/>
          <p:cNvSpPr txBox="1">
            <a:spLocks noChangeArrowheads="1"/>
          </p:cNvSpPr>
          <p:nvPr/>
        </p:nvSpPr>
        <p:spPr bwMode="auto">
          <a:xfrm>
            <a:off x="0" y="1219200"/>
            <a:ext cx="16764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latin typeface="Arial Unicode MS" pitchFamily="34" charset="-128"/>
                <a:ea typeface="Arial Unicode MS" pitchFamily="34" charset="-128"/>
                <a:cs typeface="Arial Unicode MS" pitchFamily="34" charset="-128"/>
              </a:rPr>
              <a:t>ليبيدات مخزونةالمتعادلة</a:t>
            </a:r>
            <a:endParaRPr lang="en-US" b="1">
              <a:latin typeface="Arial Unicode MS" pitchFamily="34" charset="-128"/>
              <a:ea typeface="Arial Unicode MS" pitchFamily="34" charset="-128"/>
              <a:cs typeface="Arial Unicode MS" pitchFamily="34" charset="-128"/>
            </a:endParaRPr>
          </a:p>
        </p:txBody>
      </p:sp>
      <p:sp>
        <p:nvSpPr>
          <p:cNvPr id="29702" name="TextBox 6"/>
          <p:cNvSpPr txBox="1">
            <a:spLocks noChangeArrowheads="1"/>
          </p:cNvSpPr>
          <p:nvPr/>
        </p:nvSpPr>
        <p:spPr bwMode="auto">
          <a:xfrm>
            <a:off x="2971800" y="1828800"/>
            <a:ext cx="2133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latin typeface="Arial Unicode MS" pitchFamily="34" charset="-128"/>
                <a:ea typeface="Arial Unicode MS" pitchFamily="34" charset="-128"/>
                <a:cs typeface="Arial Unicode MS" pitchFamily="34" charset="-128"/>
              </a:rPr>
              <a:t>ليبيدات الغشاء البلازمي المتأينة</a:t>
            </a:r>
            <a:endParaRPr lang="en-US" b="1">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4"/>
          <p:cNvSpPr>
            <a:spLocks noChangeArrowheads="1"/>
          </p:cNvSpPr>
          <p:nvPr/>
        </p:nvSpPr>
        <p:spPr bwMode="auto">
          <a:xfrm>
            <a:off x="228600" y="457200"/>
            <a:ext cx="8748713" cy="560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tabLst>
                <a:tab pos="7599363" algn="l"/>
              </a:tabLst>
            </a:pPr>
            <a:r>
              <a:rPr lang="en-GB" sz="2400" b="1" u="sng">
                <a:latin typeface="Arial Unicode MS" pitchFamily="34" charset="-128"/>
                <a:ea typeface="Arial Unicode MS" pitchFamily="34" charset="-128"/>
                <a:cs typeface="Arial Unicode MS" pitchFamily="34" charset="-128"/>
              </a:rPr>
              <a:t>Carbohydrates </a:t>
            </a:r>
            <a:r>
              <a:rPr lang="ar-SA" sz="2400" b="1" u="sng">
                <a:latin typeface="Arial Unicode MS" pitchFamily="34" charset="-128"/>
                <a:ea typeface="Arial Unicode MS" pitchFamily="34" charset="-128"/>
                <a:cs typeface="Arial Unicode MS" pitchFamily="34" charset="-128"/>
              </a:rPr>
              <a:t>2- الكربوهيدرات</a:t>
            </a:r>
            <a:endParaRPr lang="en-GB" sz="2400" b="1" u="sng">
              <a:latin typeface="Arial Unicode MS" pitchFamily="34" charset="-128"/>
              <a:ea typeface="Arial Unicode MS" pitchFamily="34" charset="-128"/>
              <a:cs typeface="Arial Unicode MS" pitchFamily="34" charset="-128"/>
            </a:endParaRPr>
          </a:p>
          <a:p>
            <a:pPr rtl="0">
              <a:tabLst>
                <a:tab pos="7599363" algn="l"/>
              </a:tabLst>
            </a:pPr>
            <a:endParaRPr lang="ar-SA" sz="2400" u="sng">
              <a:latin typeface="Times New Roman" pitchFamily="18" charset="0"/>
              <a:cs typeface="Times New Roman" pitchFamily="18" charset="0"/>
            </a:endParaRPr>
          </a:p>
          <a:p>
            <a:pPr>
              <a:tabLst>
                <a:tab pos="7599363" algn="l"/>
              </a:tabLst>
            </a:pPr>
            <a:r>
              <a:rPr lang="ar-EG" sz="2000">
                <a:latin typeface="Arial Unicode MS" pitchFamily="34" charset="-128"/>
                <a:ea typeface="Arial Unicode MS" pitchFamily="34" charset="-128"/>
                <a:cs typeface="Arial Unicode MS" pitchFamily="34" charset="-128"/>
              </a:rPr>
              <a:t>1- </a:t>
            </a:r>
            <a:r>
              <a:rPr lang="ar-SA" sz="2000">
                <a:latin typeface="Arial Unicode MS" pitchFamily="34" charset="-128"/>
                <a:ea typeface="Arial Unicode MS" pitchFamily="34" charset="-128"/>
                <a:cs typeface="Arial Unicode MS" pitchFamily="34" charset="-128"/>
              </a:rPr>
              <a:t>تشمل الكربوهيدرات عدد كبير جدا من المركبات وتتكون بصفة عامة من الكربون والأكسجين والهيدروجين بنسبة 1:2:1</a:t>
            </a:r>
            <a:r>
              <a:rPr lang="ar-EG" sz="2000">
                <a:latin typeface="Arial Unicode MS" pitchFamily="34" charset="-128"/>
                <a:ea typeface="Arial Unicode MS" pitchFamily="34" charset="-128"/>
                <a:cs typeface="Arial Unicode MS" pitchFamily="34" charset="-128"/>
              </a:rPr>
              <a:t> </a:t>
            </a:r>
            <a:r>
              <a:rPr lang="ar-SA" sz="2000" b="1">
                <a:latin typeface="Arial Unicode MS" pitchFamily="34" charset="-128"/>
                <a:ea typeface="Arial Unicode MS" pitchFamily="34" charset="-128"/>
                <a:cs typeface="Arial Unicode MS" pitchFamily="34" charset="-128"/>
              </a:rPr>
              <a:t>وصيغتها الكيمائية </a:t>
            </a:r>
            <a:r>
              <a:rPr lang="en-US" sz="2000" b="1">
                <a:latin typeface="Arial Unicode MS" pitchFamily="34" charset="-128"/>
                <a:ea typeface="Arial Unicode MS" pitchFamily="34" charset="-128"/>
                <a:cs typeface="Arial Unicode MS" pitchFamily="34" charset="-128"/>
              </a:rPr>
              <a:t>n</a:t>
            </a:r>
            <a:r>
              <a:rPr lang="ar-SA" sz="2000" b="1">
                <a:latin typeface="Arial Unicode MS" pitchFamily="34" charset="-128"/>
                <a:ea typeface="Arial Unicode MS" pitchFamily="34" charset="-128"/>
                <a:cs typeface="Arial Unicode MS" pitchFamily="34" charset="-128"/>
              </a:rPr>
              <a:t>(</a:t>
            </a:r>
            <a:r>
              <a:rPr lang="en-US" sz="2000" b="1">
                <a:latin typeface="Arial Unicode MS" pitchFamily="34" charset="-128"/>
                <a:ea typeface="Arial Unicode MS" pitchFamily="34" charset="-128"/>
                <a:cs typeface="Arial Unicode MS" pitchFamily="34" charset="-128"/>
              </a:rPr>
              <a:t>(CH2O</a:t>
            </a:r>
            <a:r>
              <a:rPr lang="ar-SA" sz="2000" b="1">
                <a:latin typeface="Arial Unicode MS" pitchFamily="34" charset="-128"/>
                <a:ea typeface="Arial Unicode MS" pitchFamily="34" charset="-128"/>
                <a:cs typeface="Arial Unicode MS" pitchFamily="34" charset="-128"/>
              </a:rPr>
              <a:t>.</a:t>
            </a:r>
            <a:br>
              <a:rPr lang="ar-SA" sz="2000" b="1">
                <a:latin typeface="Arial Unicode MS" pitchFamily="34" charset="-128"/>
                <a:ea typeface="Arial Unicode MS" pitchFamily="34" charset="-128"/>
                <a:cs typeface="Arial Unicode MS" pitchFamily="34" charset="-128"/>
              </a:rPr>
            </a:br>
            <a:r>
              <a:rPr lang="ar-SA" sz="2000" b="1">
                <a:latin typeface="Arial Unicode MS" pitchFamily="34" charset="-128"/>
                <a:ea typeface="Arial Unicode MS" pitchFamily="34" charset="-128"/>
                <a:cs typeface="Arial Unicode MS" pitchFamily="34" charset="-128"/>
              </a:rPr>
              <a:t>يوجد الهيدروجين والأوكسجين فيها بنسبة وجودهما في الماء: </a:t>
            </a:r>
            <a:br>
              <a:rPr lang="ar-SA" sz="2000" b="1">
                <a:latin typeface="Arial Unicode MS" pitchFamily="34" charset="-128"/>
                <a:ea typeface="Arial Unicode MS" pitchFamily="34" charset="-128"/>
                <a:cs typeface="Arial Unicode MS" pitchFamily="34" charset="-128"/>
              </a:rPr>
            </a:br>
            <a:r>
              <a:rPr lang="ar-SA" sz="2000" b="1">
                <a:latin typeface="Arial Unicode MS" pitchFamily="34" charset="-128"/>
                <a:ea typeface="Arial Unicode MS" pitchFamily="34" charset="-128"/>
                <a:cs typeface="Arial Unicode MS" pitchFamily="34" charset="-128"/>
              </a:rPr>
              <a:t>2 هيدروجين  :   1 أوكسجين.</a:t>
            </a:r>
            <a:endParaRPr lang="ar-EG" sz="2000">
              <a:latin typeface="Arial Unicode MS" pitchFamily="34" charset="-128"/>
              <a:ea typeface="Arial Unicode MS" pitchFamily="34" charset="-128"/>
              <a:cs typeface="Arial Unicode MS" pitchFamily="34" charset="-128"/>
            </a:endParaRPr>
          </a:p>
          <a:p>
            <a:pPr rtl="0">
              <a:tabLst>
                <a:tab pos="7599363" algn="l"/>
              </a:tabLst>
            </a:pPr>
            <a:r>
              <a:rPr lang="ar-EG" sz="2000">
                <a:latin typeface="Arial Unicode MS" pitchFamily="34" charset="-128"/>
                <a:ea typeface="Arial Unicode MS" pitchFamily="34" charset="-128"/>
                <a:cs typeface="Arial Unicode MS" pitchFamily="34" charset="-128"/>
              </a:rPr>
              <a:t>2- </a:t>
            </a:r>
            <a:r>
              <a:rPr lang="ar-SA" sz="2000">
                <a:latin typeface="Arial Unicode MS" pitchFamily="34" charset="-128"/>
                <a:ea typeface="Arial Unicode MS" pitchFamily="34" charset="-128"/>
                <a:cs typeface="Arial Unicode MS" pitchFamily="34" charset="-128"/>
              </a:rPr>
              <a:t>وهي ذات </a:t>
            </a:r>
            <a:r>
              <a:rPr lang="ar-SA" sz="2000" u="sng">
                <a:latin typeface="Arial Unicode MS" pitchFamily="34" charset="-128"/>
                <a:ea typeface="Arial Unicode MS" pitchFamily="34" charset="-128"/>
                <a:cs typeface="Arial Unicode MS" pitchFamily="34" charset="-128"/>
              </a:rPr>
              <a:t>أهمية بالغة</a:t>
            </a:r>
            <a:r>
              <a:rPr lang="ar-SA" sz="2000">
                <a:latin typeface="Arial Unicode MS" pitchFamily="34" charset="-128"/>
                <a:ea typeface="Arial Unicode MS" pitchFamily="34" charset="-128"/>
                <a:cs typeface="Arial Unicode MS" pitchFamily="34" charset="-128"/>
              </a:rPr>
              <a:t> للخلايا حيث</a:t>
            </a:r>
            <a:r>
              <a:rPr lang="ar-EG" sz="2000">
                <a:latin typeface="Arial Unicode MS" pitchFamily="34" charset="-128"/>
                <a:ea typeface="Arial Unicode MS" pitchFamily="34" charset="-128"/>
                <a:cs typeface="Arial Unicode MS" pitchFamily="34" charset="-128"/>
              </a:rPr>
              <a:t>:</a:t>
            </a:r>
          </a:p>
          <a:p>
            <a:pPr rtl="0">
              <a:tabLst>
                <a:tab pos="7599363" algn="l"/>
              </a:tabLst>
            </a:pP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تستخدم كوقود</a:t>
            </a:r>
            <a:endParaRPr lang="ar-EG" sz="2000">
              <a:latin typeface="Arial Unicode MS" pitchFamily="34" charset="-128"/>
              <a:ea typeface="Arial Unicode MS" pitchFamily="34" charset="-128"/>
              <a:cs typeface="Arial Unicode MS" pitchFamily="34" charset="-128"/>
            </a:endParaRPr>
          </a:p>
          <a:p>
            <a:pPr rtl="0">
              <a:tabLst>
                <a:tab pos="7599363" algn="l"/>
              </a:tabLst>
            </a:pPr>
            <a:r>
              <a:rPr lang="ar-EG" sz="2000">
                <a:latin typeface="Arial Unicode MS" pitchFamily="34" charset="-128"/>
                <a:ea typeface="Arial Unicode MS" pitchFamily="34" charset="-128"/>
                <a:cs typeface="Arial Unicode MS" pitchFamily="34" charset="-128"/>
              </a:rPr>
              <a:t>              - </a:t>
            </a:r>
            <a:r>
              <a:rPr lang="ar-SA" sz="2000">
                <a:latin typeface="Arial Unicode MS" pitchFamily="34" charset="-128"/>
                <a:ea typeface="Arial Unicode MS" pitchFamily="34" charset="-128"/>
                <a:cs typeface="Arial Unicode MS" pitchFamily="34" charset="-128"/>
              </a:rPr>
              <a:t>و تدخل في التركيب العام للأغشية البلازمية والعضيات</a:t>
            </a:r>
            <a:endParaRPr lang="ar-EG" sz="2000">
              <a:latin typeface="Arial Unicode MS" pitchFamily="34" charset="-128"/>
              <a:ea typeface="Arial Unicode MS" pitchFamily="34" charset="-128"/>
              <a:cs typeface="Arial Unicode MS" pitchFamily="34" charset="-128"/>
            </a:endParaRPr>
          </a:p>
          <a:p>
            <a:pPr rtl="0">
              <a:tabLst>
                <a:tab pos="7599363" algn="l"/>
              </a:tabLst>
            </a:pP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وجدر الخلايا النباتية التي تتكون من السليولوز والجلد الذي يغطي أجسام الحشرات يتكون</a:t>
            </a:r>
            <a:r>
              <a:rPr lang="ar-EG" sz="2000">
                <a:latin typeface="Arial Unicode MS" pitchFamily="34" charset="-128"/>
                <a:ea typeface="Arial Unicode MS" pitchFamily="34" charset="-128"/>
                <a:cs typeface="Arial Unicode MS" pitchFamily="34" charset="-128"/>
              </a:rPr>
              <a:t> من </a:t>
            </a:r>
            <a:r>
              <a:rPr lang="ar-SA" sz="2000">
                <a:latin typeface="Arial Unicode MS" pitchFamily="34" charset="-128"/>
                <a:ea typeface="Arial Unicode MS" pitchFamily="34" charset="-128"/>
                <a:cs typeface="Arial Unicode MS" pitchFamily="34" charset="-128"/>
              </a:rPr>
              <a:t>الكيتين ودورها دعامي بينما النشا والجليكوجين يخزن في الخلايا ويستخدم كوقو</a:t>
            </a:r>
            <a:r>
              <a:rPr lang="ar-EG" sz="2000">
                <a:latin typeface="Arial Unicode MS" pitchFamily="34" charset="-128"/>
                <a:ea typeface="Arial Unicode MS" pitchFamily="34" charset="-128"/>
                <a:cs typeface="Arial Unicode MS" pitchFamily="34" charset="-128"/>
              </a:rPr>
              <a:t>د  </a:t>
            </a:r>
          </a:p>
          <a:p>
            <a:pPr rtl="0">
              <a:tabLst>
                <a:tab pos="7599363" algn="l"/>
              </a:tabLst>
            </a:pP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a:p>
            <a:pPr>
              <a:lnSpc>
                <a:spcPct val="150000"/>
              </a:lnSpc>
              <a:tabLst>
                <a:tab pos="7599363" algn="l"/>
              </a:tabLst>
            </a:pPr>
            <a:r>
              <a:rPr lang="ar-EG" sz="2000" b="1">
                <a:latin typeface="Arial Unicode MS" pitchFamily="34" charset="-128"/>
                <a:ea typeface="Arial Unicode MS" pitchFamily="34" charset="-128"/>
                <a:cs typeface="Arial Unicode MS" pitchFamily="34" charset="-128"/>
              </a:rPr>
              <a:t>3- </a:t>
            </a:r>
            <a:r>
              <a:rPr lang="ar-SA" sz="2000" b="1">
                <a:latin typeface="Arial Unicode MS" pitchFamily="34" charset="-128"/>
                <a:ea typeface="Arial Unicode MS" pitchFamily="34" charset="-128"/>
                <a:cs typeface="Arial Unicode MS" pitchFamily="34" charset="-128"/>
              </a:rPr>
              <a:t>تتكون السكريات من جزيئات بسيطة تسمى سكريات احادية </a:t>
            </a:r>
            <a:r>
              <a:rPr lang="en-US" sz="2000" b="1">
                <a:latin typeface="Arial Unicode MS" pitchFamily="34" charset="-128"/>
                <a:ea typeface="Arial Unicode MS" pitchFamily="34" charset="-128"/>
                <a:cs typeface="Arial Unicode MS" pitchFamily="34" charset="-128"/>
              </a:rPr>
              <a:t>Monosaccharides</a:t>
            </a:r>
            <a:endParaRPr lang="ar-EG" sz="2000">
              <a:latin typeface="Arial Unicode MS" pitchFamily="34" charset="-128"/>
              <a:ea typeface="Arial Unicode MS" pitchFamily="34" charset="-128"/>
              <a:cs typeface="Arial Unicode MS" pitchFamily="34" charset="-128"/>
            </a:endParaRPr>
          </a:p>
          <a:p>
            <a:pPr rtl="0">
              <a:lnSpc>
                <a:spcPct val="150000"/>
              </a:lnSpc>
              <a:tabLst>
                <a:tab pos="7599363" algn="l"/>
              </a:tabLst>
            </a:pPr>
            <a:r>
              <a:rPr lang="en-US" sz="2000">
                <a:latin typeface="Arial Unicode MS" pitchFamily="34" charset="-128"/>
                <a:ea typeface="Arial Unicode MS" pitchFamily="34" charset="-128"/>
                <a:cs typeface="Arial Unicode MS" pitchFamily="34" charset="-128"/>
              </a:rPr>
              <a:t>  </a:t>
            </a:r>
            <a:r>
              <a:rPr lang="en-GB"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 4- ترتبط الكربوهيدرات مع الدهن لتكون الجليكوليبيدات أو مع البروتينات لتكون الجليكوبروتينات</a:t>
            </a:r>
            <a:endParaRPr lang="en-GB"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1"/>
          <p:cNvSpPr>
            <a:spLocks noChangeArrowheads="1"/>
          </p:cNvSpPr>
          <p:nvPr/>
        </p:nvSpPr>
        <p:spPr bwMode="auto">
          <a:xfrm>
            <a:off x="762000" y="457200"/>
            <a:ext cx="78486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ar-SA" sz="2000" b="1" u="sng">
                <a:solidFill>
                  <a:srgbClr val="C00000"/>
                </a:solidFill>
                <a:latin typeface="Arial Unicode MS" pitchFamily="34" charset="-128"/>
                <a:ea typeface="Arial Unicode MS" pitchFamily="34" charset="-128"/>
                <a:cs typeface="Arial Unicode MS" pitchFamily="34" charset="-128"/>
              </a:rPr>
              <a:t>أنواع السكريات:</a:t>
            </a:r>
            <a:r>
              <a:rPr lang="ar-SA" sz="2000" u="sng">
                <a:solidFill>
                  <a:srgbClr val="C00000"/>
                </a:solidFill>
                <a:latin typeface="Arial Unicode MS" pitchFamily="34" charset="-128"/>
                <a:ea typeface="Arial Unicode MS" pitchFamily="34" charset="-128"/>
                <a:cs typeface="Arial Unicode MS" pitchFamily="34" charset="-128"/>
              </a:rPr>
              <a:t> </a:t>
            </a:r>
            <a:endParaRPr lang="en-GB" sz="2000" u="sng">
              <a:solidFill>
                <a:srgbClr val="C00000"/>
              </a:solidFill>
              <a:latin typeface="Arial Unicode MS" pitchFamily="34" charset="-128"/>
              <a:ea typeface="Arial Unicode MS" pitchFamily="34" charset="-128"/>
              <a:cs typeface="Arial Unicode MS" pitchFamily="34" charset="-128"/>
            </a:endParaRPr>
          </a:p>
          <a:p>
            <a:pPr rtl="0"/>
            <a:r>
              <a:rPr lang="en-GB" sz="2000" u="sng">
                <a:latin typeface="Arial Unicode MS" pitchFamily="34" charset="-128"/>
                <a:ea typeface="Arial Unicode MS" pitchFamily="34" charset="-128"/>
                <a:cs typeface="Arial Unicode MS" pitchFamily="34" charset="-128"/>
              </a:rPr>
              <a:t>Monosaccharides</a:t>
            </a:r>
            <a:r>
              <a:rPr lang="ar-SA" sz="2000" u="sng">
                <a:latin typeface="Arial Unicode MS" pitchFamily="34" charset="-128"/>
                <a:ea typeface="Arial Unicode MS" pitchFamily="34" charset="-128"/>
                <a:cs typeface="Arial Unicode MS" pitchFamily="34" charset="-128"/>
              </a:rPr>
              <a:t> </a:t>
            </a:r>
            <a:r>
              <a:rPr lang="en-GB" sz="2000" u="sng">
                <a:latin typeface="Arial Unicode MS" pitchFamily="34" charset="-128"/>
                <a:ea typeface="Arial Unicode MS" pitchFamily="34" charset="-128"/>
                <a:cs typeface="Arial Unicode MS" pitchFamily="34" charset="-128"/>
              </a:rPr>
              <a:t> </a:t>
            </a:r>
            <a:r>
              <a:rPr lang="ar-SA" sz="2000" u="sng">
                <a:latin typeface="Arial Unicode MS" pitchFamily="34" charset="-128"/>
                <a:ea typeface="Arial Unicode MS" pitchFamily="34" charset="-128"/>
                <a:cs typeface="Arial Unicode MS" pitchFamily="34" charset="-128"/>
              </a:rPr>
              <a:t>- السكريات البسيطة</a:t>
            </a:r>
            <a:r>
              <a:rPr lang="en-GB" sz="2000" u="sng">
                <a:latin typeface="Arial Unicode MS" pitchFamily="34" charset="-128"/>
                <a:ea typeface="Arial Unicode MS" pitchFamily="34" charset="-128"/>
                <a:cs typeface="Arial Unicode MS" pitchFamily="34" charset="-128"/>
              </a:rPr>
              <a:t> </a:t>
            </a:r>
            <a:r>
              <a:rPr lang="ar-SA" sz="2000" u="sng">
                <a:latin typeface="Arial Unicode MS" pitchFamily="34" charset="-128"/>
                <a:ea typeface="Arial Unicode MS" pitchFamily="34" charset="-128"/>
                <a:cs typeface="Arial Unicode MS" pitchFamily="34" charset="-128"/>
              </a:rPr>
              <a:t>1</a:t>
            </a:r>
            <a:endParaRPr lang="en-GB" sz="2000" u="sng">
              <a:latin typeface="Arial Unicode MS" pitchFamily="34" charset="-128"/>
              <a:ea typeface="Arial Unicode MS" pitchFamily="34" charset="-128"/>
              <a:cs typeface="Arial Unicode MS" pitchFamily="34" charset="-128"/>
            </a:endParaRPr>
          </a:p>
          <a:p>
            <a:pPr rtl="0"/>
            <a:endParaRPr lang="ar-SA" sz="2000" u="sng">
              <a:latin typeface="Arial Unicode MS" pitchFamily="34" charset="-128"/>
              <a:ea typeface="Arial Unicode MS" pitchFamily="34" charset="-128"/>
              <a:cs typeface="Arial Unicode MS" pitchFamily="34" charset="-128"/>
            </a:endParaRPr>
          </a:p>
          <a:p>
            <a:pPr rtl="0"/>
            <a:r>
              <a:rPr lang="en-GB"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تمتاز بأنها حلوه المذاق وتذوب في الماء مثل مركبات  الدوز وكيتوز </a:t>
            </a:r>
          </a:p>
          <a:p>
            <a:pPr rtl="0"/>
            <a:r>
              <a:rPr lang="ar-SA">
                <a:latin typeface="Times New Roman" pitchFamily="18" charset="0"/>
                <a:cs typeface="Times New Roman" pitchFamily="18" charset="0"/>
              </a:rPr>
              <a:t> </a:t>
            </a:r>
          </a:p>
        </p:txBody>
      </p:sp>
      <p:sp>
        <p:nvSpPr>
          <p:cNvPr id="3" name="Rectangle 2"/>
          <p:cNvSpPr/>
          <p:nvPr/>
        </p:nvSpPr>
        <p:spPr>
          <a:xfrm>
            <a:off x="1066800" y="1990725"/>
            <a:ext cx="7696200" cy="2809875"/>
          </a:xfrm>
          <a:prstGeom prst="rect">
            <a:avLst/>
          </a:prstGeom>
        </p:spPr>
        <p:txBody>
          <a:bodyPr>
            <a:spAutoFit/>
          </a:bodyPr>
          <a:lstStyle/>
          <a:p>
            <a:pPr>
              <a:lnSpc>
                <a:spcPct val="150000"/>
              </a:lnSpc>
              <a:defRPr/>
            </a:pPr>
            <a:r>
              <a:rPr lang="ar-SA" sz="2000" b="1" u="sng"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وهناك أنواع عدة تختلف باختلاف عدد ذرات الكربون المكونة للسكر:</a:t>
            </a:r>
          </a:p>
          <a:p>
            <a:pPr>
              <a:lnSpc>
                <a:spcPct val="150000"/>
              </a:lnSpc>
              <a:defRPr/>
            </a:pP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السكرات الأحادية الثلاثية ( </a:t>
            </a:r>
            <a:r>
              <a:rPr lang="en-US" sz="2000" b="1" dirty="0" err="1">
                <a:effectLst>
                  <a:outerShdw blurRad="38100" dist="38100" dir="2700000" algn="tl">
                    <a:srgbClr val="C0C0C0"/>
                  </a:outerShdw>
                </a:effectLst>
                <a:latin typeface="Arial Unicode MS" pitchFamily="34" charset="-128"/>
                <a:ea typeface="Arial Unicode MS" pitchFamily="34" charset="-128"/>
                <a:cs typeface="Arial Unicode MS" pitchFamily="34" charset="-128"/>
              </a:rPr>
              <a:t>Trioses</a:t>
            </a: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(عدد ذرات الكربون = 3) </a:t>
            </a:r>
          </a:p>
          <a:p>
            <a:pPr>
              <a:lnSpc>
                <a:spcPct val="150000"/>
              </a:lnSpc>
              <a:defRPr/>
            </a:pP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الأحادية الرباعية (</a:t>
            </a:r>
            <a:r>
              <a:rPr lang="en-US" sz="2000" b="1" dirty="0" err="1">
                <a:effectLst>
                  <a:outerShdw blurRad="38100" dist="38100" dir="2700000" algn="tl">
                    <a:srgbClr val="C0C0C0"/>
                  </a:outerShdw>
                </a:effectLst>
                <a:latin typeface="Arial Unicode MS" pitchFamily="34" charset="-128"/>
                <a:ea typeface="Arial Unicode MS" pitchFamily="34" charset="-128"/>
                <a:cs typeface="Arial Unicode MS" pitchFamily="34" charset="-128"/>
              </a:rPr>
              <a:t>Tetroses</a:t>
            </a: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p>
          <a:p>
            <a:pPr>
              <a:lnSpc>
                <a:spcPct val="150000"/>
              </a:lnSpc>
              <a:defRPr/>
            </a:pP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الأحادية الخماسية (</a:t>
            </a:r>
            <a:r>
              <a:rPr lang="en-US"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Pentose</a:t>
            </a: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p>
          <a:p>
            <a:pPr>
              <a:lnSpc>
                <a:spcPct val="150000"/>
              </a:lnSpc>
              <a:defRPr/>
            </a:pP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الأحادية السداسية ( </a:t>
            </a:r>
            <a:r>
              <a:rPr lang="en-US" sz="2000" b="1" dirty="0" err="1">
                <a:effectLst>
                  <a:outerShdw blurRad="38100" dist="38100" dir="2700000" algn="tl">
                    <a:srgbClr val="C0C0C0"/>
                  </a:outerShdw>
                </a:effectLst>
                <a:latin typeface="Arial Unicode MS" pitchFamily="34" charset="-128"/>
                <a:ea typeface="Arial Unicode MS" pitchFamily="34" charset="-128"/>
                <a:cs typeface="Arial Unicode MS" pitchFamily="34" charset="-128"/>
              </a:rPr>
              <a:t>Hoxoses</a:t>
            </a: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a:t>
            </a:r>
          </a:p>
          <a:p>
            <a:pPr>
              <a:lnSpc>
                <a:spcPct val="150000"/>
              </a:lnSpc>
              <a:defRPr/>
            </a:pP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الأحادية السباعية ( </a:t>
            </a:r>
            <a:r>
              <a:rPr lang="en-US"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Heptoses</a:t>
            </a:r>
            <a:r>
              <a:rPr lang="ar-SA" b="1" dirty="0">
                <a:solidFill>
                  <a:srgbClr val="990033"/>
                </a:solidFill>
                <a:effectLst>
                  <a:outerShdw blurRad="38100" dist="38100" dir="2700000" algn="tl">
                    <a:srgbClr val="C0C0C0"/>
                  </a:outerShdw>
                </a:effectLst>
              </a:rPr>
              <a:t>).</a:t>
            </a:r>
            <a:endParaRPr lang="en-US" b="1" dirty="0">
              <a:solidFill>
                <a:srgbClr val="990033"/>
              </a:solidFill>
              <a:effectLst>
                <a:outerShdw blurRad="38100" dist="38100" dir="2700000" algn="tl">
                  <a:srgbClr val="C0C0C0"/>
                </a:outerShdw>
              </a:effectLst>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4" descr="hexoses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838200"/>
            <a:ext cx="7315200" cy="5526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3794" name="Group 37"/>
          <p:cNvGrpSpPr>
            <a:grpSpLocks/>
          </p:cNvGrpSpPr>
          <p:nvPr/>
        </p:nvGrpSpPr>
        <p:grpSpPr bwMode="auto">
          <a:xfrm>
            <a:off x="533400" y="152400"/>
            <a:ext cx="7786688" cy="6337300"/>
            <a:chOff x="567" y="164"/>
            <a:chExt cx="4354" cy="3992"/>
          </a:xfrm>
        </p:grpSpPr>
        <p:sp>
          <p:nvSpPr>
            <p:cNvPr id="33795" name="Rectangle 3"/>
            <p:cNvSpPr>
              <a:spLocks noChangeArrowheads="1"/>
            </p:cNvSpPr>
            <p:nvPr/>
          </p:nvSpPr>
          <p:spPr bwMode="auto">
            <a:xfrm>
              <a:off x="567" y="2203"/>
              <a:ext cx="4350" cy="1953"/>
            </a:xfrm>
            <a:prstGeom prst="rect">
              <a:avLst/>
            </a:prstGeom>
            <a:solidFill>
              <a:srgbClr val="CCFFFF"/>
            </a:solidFill>
            <a:ln w="3175">
              <a:solidFill>
                <a:srgbClr val="000000"/>
              </a:solidFill>
              <a:miter lim="800000"/>
              <a:headEnd/>
              <a:tailEnd/>
            </a:ln>
          </p:spPr>
          <p:txBody>
            <a:bodyPr/>
            <a:lstStyle/>
            <a:p>
              <a:endParaRPr lang="en-US"/>
            </a:p>
          </p:txBody>
        </p:sp>
        <p:sp>
          <p:nvSpPr>
            <p:cNvPr id="33796" name="Rectangle 5" descr="5%"/>
            <p:cNvSpPr>
              <a:spLocks noChangeArrowheads="1"/>
            </p:cNvSpPr>
            <p:nvPr/>
          </p:nvSpPr>
          <p:spPr bwMode="auto">
            <a:xfrm>
              <a:off x="568" y="165"/>
              <a:ext cx="2168" cy="2038"/>
            </a:xfrm>
            <a:prstGeom prst="rect">
              <a:avLst/>
            </a:prstGeom>
            <a:pattFill prst="pct5">
              <a:fgClr>
                <a:srgbClr val="FFFFCC"/>
              </a:fgClr>
              <a:bgClr>
                <a:srgbClr val="FFFFCC"/>
              </a:bgClr>
            </a:pattFill>
            <a:ln w="3175">
              <a:solidFill>
                <a:srgbClr val="000000"/>
              </a:solidFill>
              <a:miter lim="800000"/>
              <a:headEnd/>
              <a:tailEnd/>
            </a:ln>
          </p:spPr>
          <p:txBody>
            <a:bodyPr/>
            <a:lstStyle/>
            <a:p>
              <a:endParaRPr lang="en-US"/>
            </a:p>
          </p:txBody>
        </p:sp>
        <p:sp>
          <p:nvSpPr>
            <p:cNvPr id="33797" name="Rectangle 6"/>
            <p:cNvSpPr>
              <a:spLocks noChangeArrowheads="1"/>
            </p:cNvSpPr>
            <p:nvPr/>
          </p:nvSpPr>
          <p:spPr bwMode="auto">
            <a:xfrm>
              <a:off x="2741" y="164"/>
              <a:ext cx="2180" cy="2039"/>
            </a:xfrm>
            <a:prstGeom prst="rect">
              <a:avLst/>
            </a:prstGeom>
            <a:solidFill>
              <a:srgbClr val="CCFFCC"/>
            </a:solidFill>
            <a:ln w="3175">
              <a:solidFill>
                <a:srgbClr val="000000"/>
              </a:solidFill>
              <a:miter lim="800000"/>
              <a:headEnd/>
              <a:tailEnd/>
            </a:ln>
          </p:spPr>
          <p:txBody>
            <a:bodyPr/>
            <a:lstStyle/>
            <a:p>
              <a:endParaRPr lang="en-US"/>
            </a:p>
          </p:txBody>
        </p:sp>
        <p:sp>
          <p:nvSpPr>
            <p:cNvPr id="33798" name="Text Box 7"/>
            <p:cNvSpPr txBox="1">
              <a:spLocks noChangeArrowheads="1"/>
            </p:cNvSpPr>
            <p:nvPr/>
          </p:nvSpPr>
          <p:spPr bwMode="auto">
            <a:xfrm>
              <a:off x="630" y="695"/>
              <a:ext cx="1223" cy="245"/>
            </a:xfrm>
            <a:prstGeom prst="rect">
              <a:avLst/>
            </a:prstGeom>
            <a:solidFill>
              <a:srgbClr val="FFFFFF"/>
            </a:solidFill>
            <a:ln>
              <a:noFill/>
            </a:ln>
            <a:extLst>
              <a:ext uri="{91240B29-F687-4F45-9708-019B960494DF}">
                <a14:hiddenLine xmlns:a14="http://schemas.microsoft.com/office/drawing/2010/main" w="3175">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900" b="1">
                  <a:solidFill>
                    <a:schemeClr val="accent2"/>
                  </a:solidFill>
                  <a:latin typeface="Times New Roman" pitchFamily="18" charset="0"/>
                  <a:cs typeface="Times New Roman" pitchFamily="18" charset="0"/>
                </a:rPr>
                <a:t>ثنائي هيدروكسي أسيتون (كيتون</a:t>
              </a:r>
              <a:r>
                <a:rPr lang="ar-SA" sz="900" b="1">
                  <a:solidFill>
                    <a:schemeClr val="accent2"/>
                  </a:solidFill>
                  <a:latin typeface="Times New Roman" pitchFamily="18" charset="0"/>
                  <a:cs typeface="Arabic Transparent" pitchFamily="2" charset="0"/>
                </a:rPr>
                <a:t>)</a:t>
              </a:r>
              <a:r>
                <a:rPr lang="ar-SA" sz="900" b="1">
                  <a:latin typeface="Times New Roman" pitchFamily="18" charset="0"/>
                  <a:cs typeface="Arabic Transparent" pitchFamily="2" charset="0"/>
                </a:rPr>
                <a:t> </a:t>
              </a:r>
              <a:r>
                <a:rPr lang="en-US" sz="800" b="1">
                  <a:solidFill>
                    <a:schemeClr val="accent2"/>
                  </a:solidFill>
                  <a:latin typeface="Times New Roman" pitchFamily="18" charset="0"/>
                  <a:cs typeface="Arabic Transparent" pitchFamily="2" charset="0"/>
                </a:rPr>
                <a:t>Dihydroxyacetone (a ketone</a:t>
              </a:r>
              <a:r>
                <a:rPr lang="ar-SA" sz="800" b="1">
                  <a:solidFill>
                    <a:schemeClr val="accent2"/>
                  </a:solidFill>
                  <a:latin typeface="Times New Roman" pitchFamily="18" charset="0"/>
                  <a:cs typeface="Arabic Transparent" pitchFamily="2" charset="0"/>
                </a:rPr>
                <a:t>)</a:t>
              </a:r>
              <a:endParaRPr lang="en-US" sz="2400">
                <a:solidFill>
                  <a:schemeClr val="accent2"/>
                </a:solidFill>
                <a:latin typeface="Arial" pitchFamily="34" charset="0"/>
                <a:cs typeface="Arabic Transparent" pitchFamily="2" charset="0"/>
              </a:endParaRPr>
            </a:p>
          </p:txBody>
        </p:sp>
        <p:sp>
          <p:nvSpPr>
            <p:cNvPr id="33799" name="Text Box 8"/>
            <p:cNvSpPr txBox="1">
              <a:spLocks noChangeArrowheads="1"/>
            </p:cNvSpPr>
            <p:nvPr/>
          </p:nvSpPr>
          <p:spPr bwMode="auto">
            <a:xfrm>
              <a:off x="659" y="1860"/>
              <a:ext cx="1147" cy="259"/>
            </a:xfrm>
            <a:prstGeom prst="rect">
              <a:avLst/>
            </a:prstGeom>
            <a:solidFill>
              <a:srgbClr val="FFFFFF"/>
            </a:solidFill>
            <a:ln>
              <a:noFill/>
            </a:ln>
            <a:extLst>
              <a:ext uri="{91240B29-F687-4F45-9708-019B960494DF}">
                <a14:hiddenLine xmlns:a14="http://schemas.microsoft.com/office/drawing/2010/main" w="3175">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900" b="1">
                  <a:solidFill>
                    <a:schemeClr val="accent2"/>
                  </a:solidFill>
                  <a:latin typeface="Times New Roman" pitchFamily="18" charset="0"/>
                  <a:cs typeface="Times New Roman" pitchFamily="18" charset="0"/>
                </a:rPr>
                <a:t>جليسرالدهيد (الدوز) </a:t>
              </a:r>
              <a:r>
                <a:rPr lang="en-US" sz="800" b="1">
                  <a:solidFill>
                    <a:schemeClr val="accent2"/>
                  </a:solidFill>
                  <a:latin typeface="Times New Roman" pitchFamily="18" charset="0"/>
                  <a:cs typeface="Arabic Transparent" pitchFamily="2" charset="0"/>
                </a:rPr>
                <a:t>Glyceraldehyde (an aldose</a:t>
              </a:r>
              <a:r>
                <a:rPr lang="ar-SA" sz="800" b="1">
                  <a:solidFill>
                    <a:schemeClr val="accent2"/>
                  </a:solidFill>
                  <a:latin typeface="Times New Roman" pitchFamily="18" charset="0"/>
                  <a:cs typeface="Arabic Transparent" pitchFamily="2" charset="0"/>
                </a:rPr>
                <a:t>)</a:t>
              </a:r>
              <a:endParaRPr lang="en-US" sz="2400">
                <a:solidFill>
                  <a:schemeClr val="accent2"/>
                </a:solidFill>
                <a:latin typeface="Arial" pitchFamily="34" charset="0"/>
                <a:cs typeface="Arabic Transparent" pitchFamily="2" charset="0"/>
              </a:endParaRPr>
            </a:p>
          </p:txBody>
        </p:sp>
        <p:graphicFrame>
          <p:nvGraphicFramePr>
            <p:cNvPr id="33800" name="Object 9"/>
            <p:cNvGraphicFramePr>
              <a:graphicFrameLocks noChangeAspect="1"/>
            </p:cNvGraphicFramePr>
            <p:nvPr/>
          </p:nvGraphicFramePr>
          <p:xfrm>
            <a:off x="2863" y="1504"/>
            <a:ext cx="751" cy="712"/>
          </p:xfrm>
          <a:graphic>
            <a:graphicData uri="http://schemas.openxmlformats.org/presentationml/2006/ole">
              <mc:AlternateContent xmlns:mc="http://schemas.openxmlformats.org/markup-compatibility/2006">
                <mc:Choice xmlns:v="urn:schemas-microsoft-com:vml" Requires="v">
                  <p:oleObj spid="_x0000_s33827" name="صورة" r:id="rId3" imgW="820226" imgH="768582" progId="Word.Picture.8">
                    <p:embed/>
                  </p:oleObj>
                </mc:Choice>
                <mc:Fallback>
                  <p:oleObj name="صورة" r:id="rId3" imgW="820226" imgH="768582" progId="Word.Picture.8">
                    <p:embed/>
                    <p:pic>
                      <p:nvPicPr>
                        <p:cNvPr id="0" name="Object 9"/>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63" y="1504"/>
                          <a:ext cx="751" cy="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graphicFrame>
          <p:nvGraphicFramePr>
            <p:cNvPr id="33801" name="Object 10"/>
            <p:cNvGraphicFramePr>
              <a:graphicFrameLocks noChangeAspect="1"/>
            </p:cNvGraphicFramePr>
            <p:nvPr/>
          </p:nvGraphicFramePr>
          <p:xfrm>
            <a:off x="1662" y="2556"/>
            <a:ext cx="886" cy="786"/>
          </p:xfrm>
          <a:graphic>
            <a:graphicData uri="http://schemas.openxmlformats.org/presentationml/2006/ole">
              <mc:AlternateContent xmlns:mc="http://schemas.openxmlformats.org/markup-compatibility/2006">
                <mc:Choice xmlns:v="urn:schemas-microsoft-com:vml" Requires="v">
                  <p:oleObj spid="_x0000_s33828" name="صورة" r:id="rId5" imgW="965873" imgH="847788" progId="Word.Picture.8">
                    <p:embed/>
                  </p:oleObj>
                </mc:Choice>
                <mc:Fallback>
                  <p:oleObj name="صورة" r:id="rId5" imgW="965873" imgH="847788" progId="Word.Picture.8">
                    <p:embed/>
                    <p:pic>
                      <p:nvPicPr>
                        <p:cNvPr id="0" name="Object 10"/>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662" y="2556"/>
                          <a:ext cx="886" cy="78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oleObj>
                </mc:Fallback>
              </mc:AlternateContent>
            </a:graphicData>
          </a:graphic>
        </p:graphicFrame>
        <p:sp>
          <p:nvSpPr>
            <p:cNvPr id="33802" name="Text Box 11"/>
            <p:cNvSpPr txBox="1">
              <a:spLocks noChangeArrowheads="1"/>
            </p:cNvSpPr>
            <p:nvPr/>
          </p:nvSpPr>
          <p:spPr bwMode="auto">
            <a:xfrm>
              <a:off x="1201" y="1127"/>
              <a:ext cx="600" cy="231"/>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800">
                  <a:solidFill>
                    <a:schemeClr val="accent2"/>
                  </a:solidFill>
                  <a:latin typeface="Times New Roman" pitchFamily="18" charset="0"/>
                  <a:cs typeface="Times New Roman" pitchFamily="18" charset="0"/>
                </a:rPr>
                <a:t>مجموعة الدهيد</a:t>
              </a:r>
            </a:p>
            <a:p>
              <a:pPr algn="ctr" eaLnBrk="1" hangingPunct="1"/>
              <a:r>
                <a:rPr lang="en-US" sz="700">
                  <a:solidFill>
                    <a:schemeClr val="accent2"/>
                  </a:solidFill>
                  <a:latin typeface="Times New Roman" pitchFamily="18" charset="0"/>
                  <a:cs typeface="Arabic Transparent" pitchFamily="2" charset="0"/>
                </a:rPr>
                <a:t>Aldehyde group</a:t>
              </a:r>
              <a:endParaRPr lang="en-US" sz="800">
                <a:solidFill>
                  <a:schemeClr val="accent2"/>
                </a:solidFill>
                <a:latin typeface="Times New Roman" pitchFamily="18" charset="0"/>
                <a:cs typeface="Arabic Transparent" pitchFamily="2" charset="0"/>
              </a:endParaRPr>
            </a:p>
            <a:p>
              <a:pPr eaLnBrk="1" hangingPunct="1"/>
              <a:endParaRPr lang="en-US" sz="2400">
                <a:solidFill>
                  <a:schemeClr val="accent2"/>
                </a:solidFill>
                <a:latin typeface="Arial" pitchFamily="34" charset="0"/>
                <a:cs typeface="Arabic Transparent" pitchFamily="2" charset="0"/>
              </a:endParaRPr>
            </a:p>
          </p:txBody>
        </p:sp>
        <p:sp>
          <p:nvSpPr>
            <p:cNvPr id="33803" name="Text Box 12"/>
            <p:cNvSpPr txBox="1">
              <a:spLocks noChangeArrowheads="1"/>
            </p:cNvSpPr>
            <p:nvPr/>
          </p:nvSpPr>
          <p:spPr bwMode="auto">
            <a:xfrm>
              <a:off x="1169" y="2451"/>
              <a:ext cx="601" cy="231"/>
            </a:xfrm>
            <a:prstGeom prst="rect">
              <a:avLst/>
            </a:prstGeom>
            <a:solidFill>
              <a:srgbClr val="FFFFD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800">
                  <a:solidFill>
                    <a:schemeClr val="accent2"/>
                  </a:solidFill>
                  <a:latin typeface="Times New Roman" pitchFamily="18" charset="0"/>
                  <a:cs typeface="Times New Roman" pitchFamily="18" charset="0"/>
                </a:rPr>
                <a:t>مجموعة الدهيد</a:t>
              </a:r>
            </a:p>
            <a:p>
              <a:pPr algn="ctr" eaLnBrk="1" hangingPunct="1"/>
              <a:r>
                <a:rPr lang="en-US" sz="700">
                  <a:solidFill>
                    <a:schemeClr val="accent2"/>
                  </a:solidFill>
                  <a:latin typeface="Times New Roman" pitchFamily="18" charset="0"/>
                  <a:cs typeface="Arabic Transparent" pitchFamily="2" charset="0"/>
                </a:rPr>
                <a:t>Aldehyde group</a:t>
              </a:r>
              <a:endParaRPr lang="en-US" sz="800">
                <a:solidFill>
                  <a:schemeClr val="accent2"/>
                </a:solidFill>
                <a:latin typeface="Times New Roman" pitchFamily="18" charset="0"/>
                <a:cs typeface="Arabic Transparent" pitchFamily="2" charset="0"/>
              </a:endParaRPr>
            </a:p>
            <a:p>
              <a:pPr eaLnBrk="1" hangingPunct="1"/>
              <a:endParaRPr lang="en-US" sz="2400">
                <a:solidFill>
                  <a:schemeClr val="accent2"/>
                </a:solidFill>
                <a:latin typeface="Arial" pitchFamily="34" charset="0"/>
                <a:cs typeface="Arabic Transparent" pitchFamily="2" charset="0"/>
              </a:endParaRPr>
            </a:p>
          </p:txBody>
        </p:sp>
        <p:sp>
          <p:nvSpPr>
            <p:cNvPr id="33804" name="Text Box 13"/>
            <p:cNvSpPr txBox="1">
              <a:spLocks noChangeArrowheads="1"/>
            </p:cNvSpPr>
            <p:nvPr/>
          </p:nvSpPr>
          <p:spPr bwMode="auto">
            <a:xfrm>
              <a:off x="1122" y="327"/>
              <a:ext cx="489" cy="208"/>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 rIns="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800">
                  <a:solidFill>
                    <a:schemeClr val="accent2"/>
                  </a:solidFill>
                  <a:latin typeface="Times New Roman" pitchFamily="18" charset="0"/>
                  <a:cs typeface="Times New Roman" pitchFamily="18" charset="0"/>
                </a:rPr>
                <a:t>مجموعة كيتون</a:t>
              </a:r>
            </a:p>
            <a:p>
              <a:pPr algn="ctr" eaLnBrk="1" hangingPunct="1"/>
              <a:r>
                <a:rPr lang="en-US" sz="700">
                  <a:solidFill>
                    <a:schemeClr val="accent2"/>
                  </a:solidFill>
                  <a:latin typeface="Times New Roman" pitchFamily="18" charset="0"/>
                  <a:cs typeface="Arabic Transparent" pitchFamily="2" charset="0"/>
                </a:rPr>
                <a:t>Keto group</a:t>
              </a:r>
              <a:endParaRPr lang="en-US" sz="2400">
                <a:solidFill>
                  <a:schemeClr val="accent2"/>
                </a:solidFill>
                <a:latin typeface="Arial" pitchFamily="34" charset="0"/>
                <a:cs typeface="Arabic Transparent" pitchFamily="2" charset="0"/>
              </a:endParaRPr>
            </a:p>
          </p:txBody>
        </p:sp>
        <p:sp>
          <p:nvSpPr>
            <p:cNvPr id="33805" name="Text Box 14"/>
            <p:cNvSpPr txBox="1">
              <a:spLocks noChangeArrowheads="1"/>
            </p:cNvSpPr>
            <p:nvPr/>
          </p:nvSpPr>
          <p:spPr bwMode="auto">
            <a:xfrm>
              <a:off x="3235" y="2650"/>
              <a:ext cx="489" cy="208"/>
            </a:xfrm>
            <a:prstGeom prst="rect">
              <a:avLst/>
            </a:prstGeom>
            <a:solidFill>
              <a:srgbClr val="FFFFD1"/>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10800" rIns="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800">
                  <a:solidFill>
                    <a:schemeClr val="accent2"/>
                  </a:solidFill>
                  <a:latin typeface="Times New Roman" pitchFamily="18" charset="0"/>
                  <a:cs typeface="Times New Roman" pitchFamily="18" charset="0"/>
                </a:rPr>
                <a:t>مجموعة كيتون</a:t>
              </a:r>
            </a:p>
            <a:p>
              <a:pPr algn="ctr" eaLnBrk="1" hangingPunct="1"/>
              <a:r>
                <a:rPr lang="en-US" sz="700">
                  <a:solidFill>
                    <a:schemeClr val="accent2"/>
                  </a:solidFill>
                  <a:latin typeface="Times New Roman" pitchFamily="18" charset="0"/>
                  <a:cs typeface="Arabic Transparent" pitchFamily="2" charset="0"/>
                </a:rPr>
                <a:t>Keto group</a:t>
              </a:r>
              <a:endParaRPr lang="en-US" sz="2400">
                <a:solidFill>
                  <a:schemeClr val="accent2"/>
                </a:solidFill>
                <a:latin typeface="Arial" pitchFamily="34" charset="0"/>
                <a:cs typeface="Arabic Transparent" pitchFamily="2" charset="0"/>
              </a:endParaRPr>
            </a:p>
          </p:txBody>
        </p:sp>
        <p:sp>
          <p:nvSpPr>
            <p:cNvPr id="33806" name="Text Box 15" descr="5%"/>
            <p:cNvSpPr txBox="1">
              <a:spLocks noChangeArrowheads="1"/>
            </p:cNvSpPr>
            <p:nvPr/>
          </p:nvSpPr>
          <p:spPr bwMode="auto">
            <a:xfrm>
              <a:off x="1739" y="238"/>
              <a:ext cx="893" cy="328"/>
            </a:xfrm>
            <a:prstGeom prst="rect">
              <a:avLst/>
            </a:prstGeom>
            <a:pattFill prst="pct5">
              <a:fgClr>
                <a:srgbClr val="FFFFCC"/>
              </a:fgClr>
              <a:bgClr>
                <a:srgbClr val="FFFFCC"/>
              </a:bgClr>
            </a:pattFill>
            <a:ln>
              <a:noFill/>
            </a:ln>
            <a:extLst>
              <a:ext uri="{91240B29-F687-4F45-9708-019B960494DF}">
                <a14:hiddenLine xmlns:a14="http://schemas.microsoft.com/office/drawing/2010/main" w="3175">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latin typeface="Times New Roman" pitchFamily="18" charset="0"/>
                  <a:cs typeface="Times New Roman" pitchFamily="18" charset="0"/>
                </a:rPr>
                <a:t>سكرات أحادية ثلاثية</a:t>
              </a:r>
            </a:p>
            <a:p>
              <a:pPr algn="ctr" eaLnBrk="1" hangingPunct="1"/>
              <a:r>
                <a:rPr lang="en-US" sz="1200" b="1">
                  <a:latin typeface="Times New Roman" pitchFamily="18" charset="0"/>
                  <a:cs typeface="Arabic Transparent" pitchFamily="2" charset="0"/>
                </a:rPr>
                <a:t>Trioses </a:t>
              </a:r>
              <a:r>
                <a:rPr lang="en-US" sz="1200" b="1" i="1">
                  <a:latin typeface="Times New Roman" pitchFamily="18" charset="0"/>
                  <a:cs typeface="Arabic Transparent" pitchFamily="2" charset="0"/>
                </a:rPr>
                <a:t>n</a:t>
              </a:r>
              <a:r>
                <a:rPr lang="en-US" sz="1200" b="1">
                  <a:latin typeface="Times New Roman" pitchFamily="18" charset="0"/>
                  <a:cs typeface="Arabic Transparent" pitchFamily="2" charset="0"/>
                </a:rPr>
                <a:t>=3</a:t>
              </a:r>
              <a:endParaRPr lang="en-US" sz="2400">
                <a:latin typeface="Arial" pitchFamily="34" charset="0"/>
                <a:cs typeface="Arabic Transparent" pitchFamily="2" charset="0"/>
              </a:endParaRPr>
            </a:p>
          </p:txBody>
        </p:sp>
        <p:sp>
          <p:nvSpPr>
            <p:cNvPr id="33807" name="Text Box 16" descr="5%"/>
            <p:cNvSpPr txBox="1">
              <a:spLocks noChangeArrowheads="1"/>
            </p:cNvSpPr>
            <p:nvPr/>
          </p:nvSpPr>
          <p:spPr bwMode="auto">
            <a:xfrm>
              <a:off x="3809" y="2241"/>
              <a:ext cx="929" cy="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solidFill>
                    <a:schemeClr val="accent2"/>
                  </a:solidFill>
                  <a:latin typeface="Times New Roman" pitchFamily="18" charset="0"/>
                  <a:cs typeface="Times New Roman" pitchFamily="18" charset="0"/>
                </a:rPr>
                <a:t>سكرات أحادية سداسية</a:t>
              </a:r>
            </a:p>
            <a:p>
              <a:pPr algn="ctr" eaLnBrk="1" hangingPunct="1"/>
              <a:r>
                <a:rPr lang="en-US" sz="1200" b="1">
                  <a:solidFill>
                    <a:schemeClr val="accent2"/>
                  </a:solidFill>
                  <a:latin typeface="Times New Roman" pitchFamily="18" charset="0"/>
                  <a:cs typeface="Arabic Transparent" pitchFamily="2" charset="0"/>
                </a:rPr>
                <a:t>Hexoses </a:t>
              </a:r>
              <a:r>
                <a:rPr lang="en-US" sz="1200" b="1" i="1">
                  <a:solidFill>
                    <a:schemeClr val="accent2"/>
                  </a:solidFill>
                  <a:latin typeface="Times New Roman" pitchFamily="18" charset="0"/>
                  <a:cs typeface="Arabic Transparent" pitchFamily="2" charset="0"/>
                </a:rPr>
                <a:t>n</a:t>
              </a:r>
              <a:r>
                <a:rPr lang="en-US" sz="1200" b="1">
                  <a:solidFill>
                    <a:schemeClr val="accent2"/>
                  </a:solidFill>
                  <a:latin typeface="Times New Roman" pitchFamily="18" charset="0"/>
                  <a:cs typeface="Arabic Transparent" pitchFamily="2" charset="0"/>
                </a:rPr>
                <a:t>=6</a:t>
              </a:r>
              <a:endParaRPr lang="en-US" sz="2400">
                <a:solidFill>
                  <a:schemeClr val="accent2"/>
                </a:solidFill>
                <a:latin typeface="Arial" pitchFamily="34" charset="0"/>
                <a:cs typeface="Arabic Transparent" pitchFamily="2" charset="0"/>
              </a:endParaRPr>
            </a:p>
          </p:txBody>
        </p:sp>
        <p:sp>
          <p:nvSpPr>
            <p:cNvPr id="33808" name="Text Box 17"/>
            <p:cNvSpPr txBox="1">
              <a:spLocks noChangeArrowheads="1"/>
            </p:cNvSpPr>
            <p:nvPr/>
          </p:nvSpPr>
          <p:spPr bwMode="auto">
            <a:xfrm>
              <a:off x="3931" y="244"/>
              <a:ext cx="954" cy="342"/>
            </a:xfrm>
            <a:prstGeom prst="rect">
              <a:avLst/>
            </a:prstGeom>
            <a:solidFill>
              <a:srgbClr val="CCFFCC"/>
            </a:solidFill>
            <a:ln>
              <a:noFill/>
            </a:ln>
            <a:extLst>
              <a:ext uri="{91240B29-F687-4F45-9708-019B960494DF}">
                <a14:hiddenLine xmlns:a14="http://schemas.microsoft.com/office/drawing/2010/main" w="3175">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solidFill>
                    <a:schemeClr val="accent2"/>
                  </a:solidFill>
                  <a:latin typeface="Times New Roman" pitchFamily="18" charset="0"/>
                  <a:cs typeface="Times New Roman" pitchFamily="18" charset="0"/>
                </a:rPr>
                <a:t>سكرات أحادية خماسية</a:t>
              </a:r>
            </a:p>
            <a:p>
              <a:pPr algn="ctr" eaLnBrk="1" hangingPunct="1"/>
              <a:r>
                <a:rPr lang="en-US" sz="1200" b="1">
                  <a:solidFill>
                    <a:schemeClr val="accent2"/>
                  </a:solidFill>
                  <a:latin typeface="Times New Roman" pitchFamily="18" charset="0"/>
                  <a:cs typeface="Arabic Transparent" pitchFamily="2" charset="0"/>
                </a:rPr>
                <a:t>Pentoses </a:t>
              </a:r>
              <a:r>
                <a:rPr lang="en-US" sz="1200" b="1" i="1">
                  <a:solidFill>
                    <a:schemeClr val="accent2"/>
                  </a:solidFill>
                  <a:latin typeface="Times New Roman" pitchFamily="18" charset="0"/>
                  <a:cs typeface="Arabic Transparent" pitchFamily="2" charset="0"/>
                </a:rPr>
                <a:t>n</a:t>
              </a:r>
              <a:r>
                <a:rPr lang="en-US" sz="1200" b="1">
                  <a:solidFill>
                    <a:schemeClr val="accent2"/>
                  </a:solidFill>
                  <a:latin typeface="Times New Roman" pitchFamily="18" charset="0"/>
                  <a:cs typeface="Arabic Transparent" pitchFamily="2" charset="0"/>
                </a:rPr>
                <a:t>=5</a:t>
              </a:r>
              <a:endParaRPr lang="en-US" sz="2400">
                <a:solidFill>
                  <a:schemeClr val="accent2"/>
                </a:solidFill>
                <a:latin typeface="Arial" pitchFamily="34" charset="0"/>
                <a:cs typeface="Arabic Transparent" pitchFamily="2" charset="0"/>
              </a:endParaRPr>
            </a:p>
          </p:txBody>
        </p:sp>
        <p:sp>
          <p:nvSpPr>
            <p:cNvPr id="33809" name="Text Box 18"/>
            <p:cNvSpPr txBox="1">
              <a:spLocks noChangeArrowheads="1"/>
            </p:cNvSpPr>
            <p:nvPr/>
          </p:nvSpPr>
          <p:spPr bwMode="auto">
            <a:xfrm>
              <a:off x="3429" y="962"/>
              <a:ext cx="531" cy="249"/>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solidFill>
                    <a:schemeClr val="accent2"/>
                  </a:solidFill>
                  <a:latin typeface="Times New Roman" pitchFamily="18" charset="0"/>
                  <a:cs typeface="Times New Roman" pitchFamily="18" charset="0"/>
                </a:rPr>
                <a:t>الرايبوز</a:t>
              </a:r>
              <a:endParaRPr lang="ar-SA" sz="1200" b="1">
                <a:solidFill>
                  <a:schemeClr val="accent2"/>
                </a:solidFill>
                <a:latin typeface="Times New Roman" pitchFamily="18" charset="0"/>
                <a:cs typeface="Arabic Transparent" pitchFamily="2" charset="0"/>
              </a:endParaRPr>
            </a:p>
            <a:p>
              <a:pPr algn="ctr" eaLnBrk="1" hangingPunct="1"/>
              <a:r>
                <a:rPr lang="en-US" sz="900" b="1">
                  <a:solidFill>
                    <a:schemeClr val="accent2"/>
                  </a:solidFill>
                  <a:latin typeface="Times New Roman" pitchFamily="18" charset="0"/>
                  <a:cs typeface="Arabic Transparent" pitchFamily="2" charset="0"/>
                </a:rPr>
                <a:t>Ribose</a:t>
              </a:r>
              <a:endParaRPr lang="en-US" sz="2400">
                <a:solidFill>
                  <a:schemeClr val="accent2"/>
                </a:solidFill>
                <a:latin typeface="Arial" pitchFamily="34" charset="0"/>
                <a:cs typeface="Arabic Transparent" pitchFamily="2" charset="0"/>
              </a:endParaRPr>
            </a:p>
          </p:txBody>
        </p:sp>
        <p:sp>
          <p:nvSpPr>
            <p:cNvPr id="33810" name="Text Box 19"/>
            <p:cNvSpPr txBox="1">
              <a:spLocks noChangeArrowheads="1"/>
            </p:cNvSpPr>
            <p:nvPr/>
          </p:nvSpPr>
          <p:spPr bwMode="auto">
            <a:xfrm>
              <a:off x="3792" y="1671"/>
              <a:ext cx="530" cy="287"/>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solidFill>
                    <a:schemeClr val="accent2"/>
                  </a:solidFill>
                  <a:latin typeface="Times New Roman" pitchFamily="18" charset="0"/>
                  <a:cs typeface="Times New Roman" pitchFamily="18" charset="0"/>
                </a:rPr>
                <a:t>رايبوز حلقي</a:t>
              </a:r>
            </a:p>
            <a:p>
              <a:pPr algn="ctr" eaLnBrk="1" hangingPunct="1"/>
              <a:r>
                <a:rPr lang="en-US" sz="900" b="1">
                  <a:solidFill>
                    <a:schemeClr val="accent2"/>
                  </a:solidFill>
                  <a:latin typeface="Times New Roman" pitchFamily="18" charset="0"/>
                  <a:cs typeface="Arabic Transparent" pitchFamily="2" charset="0"/>
                  <a:sym typeface="Symbol" pitchFamily="18" charset="2"/>
                </a:rPr>
                <a:t></a:t>
              </a:r>
              <a:r>
                <a:rPr lang="en-US" sz="900" b="1">
                  <a:solidFill>
                    <a:schemeClr val="accent2"/>
                  </a:solidFill>
                  <a:latin typeface="Times New Roman" pitchFamily="18" charset="0"/>
                  <a:cs typeface="Arabic Transparent" pitchFamily="2" charset="0"/>
                </a:rPr>
                <a:t>-D-Ribose</a:t>
              </a:r>
              <a:endParaRPr lang="en-US" sz="2400">
                <a:solidFill>
                  <a:schemeClr val="accent2"/>
                </a:solidFill>
                <a:latin typeface="Arial" pitchFamily="34" charset="0"/>
                <a:cs typeface="Arabic Transparent" pitchFamily="2" charset="0"/>
              </a:endParaRPr>
            </a:p>
          </p:txBody>
        </p:sp>
        <p:sp>
          <p:nvSpPr>
            <p:cNvPr id="33811" name="Oval 20"/>
            <p:cNvSpPr>
              <a:spLocks noChangeArrowheads="1"/>
            </p:cNvSpPr>
            <p:nvPr/>
          </p:nvSpPr>
          <p:spPr bwMode="auto">
            <a:xfrm>
              <a:off x="788" y="357"/>
              <a:ext cx="298" cy="157"/>
            </a:xfrm>
            <a:prstGeom prst="ellipse">
              <a:avLst/>
            </a:prstGeom>
            <a:solidFill>
              <a:srgbClr val="CCFFFF"/>
            </a:solidFill>
            <a:ln w="3175">
              <a:solidFill>
                <a:srgbClr val="000000"/>
              </a:solidFill>
              <a:round/>
              <a:headEnd/>
              <a:tailEnd/>
            </a:ln>
          </p:spPr>
          <p:txBody>
            <a:bodyPr/>
            <a:lstStyle/>
            <a:p>
              <a:endParaRPr lang="en-US"/>
            </a:p>
          </p:txBody>
        </p:sp>
        <p:pic>
          <p:nvPicPr>
            <p:cNvPr id="33812" name="Picture 21"/>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88" y="176"/>
              <a:ext cx="370" cy="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3" name="Oval 22"/>
            <p:cNvSpPr>
              <a:spLocks noChangeArrowheads="1"/>
            </p:cNvSpPr>
            <p:nvPr/>
          </p:nvSpPr>
          <p:spPr bwMode="auto">
            <a:xfrm>
              <a:off x="750" y="1095"/>
              <a:ext cx="444" cy="287"/>
            </a:xfrm>
            <a:prstGeom prst="ellipse">
              <a:avLst/>
            </a:prstGeom>
            <a:solidFill>
              <a:srgbClr val="CCFFFF"/>
            </a:solidFill>
            <a:ln w="3175">
              <a:solidFill>
                <a:srgbClr val="000000"/>
              </a:solidFill>
              <a:round/>
              <a:headEnd/>
              <a:tailEnd/>
            </a:ln>
          </p:spPr>
          <p:txBody>
            <a:bodyPr/>
            <a:lstStyle/>
            <a:p>
              <a:endParaRPr lang="en-US"/>
            </a:p>
          </p:txBody>
        </p:sp>
        <p:pic>
          <p:nvPicPr>
            <p:cNvPr id="33814" name="Picture 2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23" y="1116"/>
              <a:ext cx="554" cy="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5" name="Oval 24" descr="5%"/>
            <p:cNvSpPr>
              <a:spLocks noChangeArrowheads="1"/>
            </p:cNvSpPr>
            <p:nvPr/>
          </p:nvSpPr>
          <p:spPr bwMode="auto">
            <a:xfrm>
              <a:off x="2873" y="2669"/>
              <a:ext cx="333" cy="125"/>
            </a:xfrm>
            <a:prstGeom prst="ellipse">
              <a:avLst/>
            </a:prstGeom>
            <a:pattFill prst="pct5">
              <a:fgClr>
                <a:srgbClr val="FFFFCC"/>
              </a:fgClr>
              <a:bgClr>
                <a:srgbClr val="FFFFCC"/>
              </a:bgClr>
            </a:pattFill>
            <a:ln w="3175">
              <a:solidFill>
                <a:srgbClr val="000000"/>
              </a:solidFill>
              <a:round/>
              <a:headEnd/>
              <a:tailEnd/>
            </a:ln>
          </p:spPr>
          <p:txBody>
            <a:bodyPr/>
            <a:lstStyle/>
            <a:p>
              <a:endParaRPr lang="en-US"/>
            </a:p>
          </p:txBody>
        </p:sp>
        <p:pic>
          <p:nvPicPr>
            <p:cNvPr id="33816" name="Picture 25"/>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50" y="2408"/>
              <a:ext cx="492" cy="10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7" name="Oval 26" descr="5%"/>
            <p:cNvSpPr>
              <a:spLocks noChangeArrowheads="1"/>
            </p:cNvSpPr>
            <p:nvPr/>
          </p:nvSpPr>
          <p:spPr bwMode="auto">
            <a:xfrm>
              <a:off x="740" y="2452"/>
              <a:ext cx="406" cy="200"/>
            </a:xfrm>
            <a:prstGeom prst="ellipse">
              <a:avLst/>
            </a:prstGeom>
            <a:pattFill prst="pct5">
              <a:fgClr>
                <a:srgbClr val="FFFFCC"/>
              </a:fgClr>
              <a:bgClr>
                <a:srgbClr val="FFFFCC"/>
              </a:bgClr>
            </a:pattFill>
            <a:ln w="3175">
              <a:solidFill>
                <a:srgbClr val="000000"/>
              </a:solidFill>
              <a:round/>
              <a:headEnd/>
              <a:tailEnd/>
            </a:ln>
          </p:spPr>
          <p:txBody>
            <a:bodyPr/>
            <a:lstStyle/>
            <a:p>
              <a:endParaRPr lang="en-US"/>
            </a:p>
          </p:txBody>
        </p:sp>
        <p:pic>
          <p:nvPicPr>
            <p:cNvPr id="33818" name="Picture 2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03" y="2452"/>
              <a:ext cx="492" cy="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819" name="Text Box 28"/>
            <p:cNvSpPr txBox="1">
              <a:spLocks noChangeArrowheads="1"/>
            </p:cNvSpPr>
            <p:nvPr/>
          </p:nvSpPr>
          <p:spPr bwMode="auto">
            <a:xfrm>
              <a:off x="2784" y="3384"/>
              <a:ext cx="488" cy="30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900" b="1">
                  <a:solidFill>
                    <a:schemeClr val="accent2"/>
                  </a:solidFill>
                  <a:latin typeface="Times New Roman" pitchFamily="18" charset="0"/>
                  <a:cs typeface="Times New Roman" pitchFamily="18" charset="0"/>
                </a:rPr>
                <a:t>الفركتوز</a:t>
              </a:r>
              <a:r>
                <a:rPr lang="ar-SA" sz="1200" b="1">
                  <a:solidFill>
                    <a:schemeClr val="accent2"/>
                  </a:solidFill>
                  <a:latin typeface="Times New Roman" pitchFamily="18" charset="0"/>
                  <a:cs typeface="Times New Roman" pitchFamily="18" charset="0"/>
                </a:rPr>
                <a:t> </a:t>
              </a:r>
              <a:r>
                <a:rPr lang="en-US" sz="900" b="1">
                  <a:solidFill>
                    <a:schemeClr val="accent2"/>
                  </a:solidFill>
                  <a:latin typeface="Times New Roman" pitchFamily="18" charset="0"/>
                  <a:cs typeface="Arabic Transparent" pitchFamily="2" charset="0"/>
                </a:rPr>
                <a:t>Fructose</a:t>
              </a:r>
              <a:endParaRPr lang="en-US" sz="2400">
                <a:solidFill>
                  <a:schemeClr val="accent2"/>
                </a:solidFill>
                <a:latin typeface="Arial" pitchFamily="34" charset="0"/>
                <a:cs typeface="Arabic Transparent" pitchFamily="2" charset="0"/>
              </a:endParaRPr>
            </a:p>
          </p:txBody>
        </p:sp>
        <p:sp>
          <p:nvSpPr>
            <p:cNvPr id="33820" name="Text Box 29"/>
            <p:cNvSpPr txBox="1">
              <a:spLocks noChangeArrowheads="1"/>
            </p:cNvSpPr>
            <p:nvPr/>
          </p:nvSpPr>
          <p:spPr bwMode="auto">
            <a:xfrm>
              <a:off x="1858" y="3362"/>
              <a:ext cx="595" cy="273"/>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900" b="1">
                  <a:solidFill>
                    <a:schemeClr val="accent2"/>
                  </a:solidFill>
                  <a:latin typeface="Times New Roman" pitchFamily="18" charset="0"/>
                  <a:cs typeface="Times New Roman" pitchFamily="18" charset="0"/>
                </a:rPr>
                <a:t>جلوكوز حلقي</a:t>
              </a:r>
            </a:p>
            <a:p>
              <a:pPr algn="ctr" eaLnBrk="1" hangingPunct="1"/>
              <a:r>
                <a:rPr lang="en-US" sz="900" b="1">
                  <a:solidFill>
                    <a:schemeClr val="accent2"/>
                  </a:solidFill>
                  <a:latin typeface="Times New Roman" pitchFamily="18" charset="0"/>
                  <a:cs typeface="Arabic Transparent" pitchFamily="2" charset="0"/>
                  <a:sym typeface="Symbol" pitchFamily="18" charset="2"/>
                </a:rPr>
                <a:t></a:t>
              </a:r>
              <a:r>
                <a:rPr lang="en-US" sz="900" b="1">
                  <a:solidFill>
                    <a:schemeClr val="accent2"/>
                  </a:solidFill>
                  <a:latin typeface="Times New Roman" pitchFamily="18" charset="0"/>
                  <a:cs typeface="Arabic Transparent" pitchFamily="2" charset="0"/>
                </a:rPr>
                <a:t>-D-glucose</a:t>
              </a:r>
              <a:endParaRPr lang="en-US" sz="2400">
                <a:solidFill>
                  <a:schemeClr val="accent2"/>
                </a:solidFill>
                <a:latin typeface="Arial" pitchFamily="34" charset="0"/>
                <a:cs typeface="Arabic Transparent" pitchFamily="2" charset="0"/>
              </a:endParaRPr>
            </a:p>
          </p:txBody>
        </p:sp>
        <p:sp>
          <p:nvSpPr>
            <p:cNvPr id="33821" name="Text Box 30"/>
            <p:cNvSpPr txBox="1">
              <a:spLocks noChangeArrowheads="1"/>
            </p:cNvSpPr>
            <p:nvPr/>
          </p:nvSpPr>
          <p:spPr bwMode="auto">
            <a:xfrm>
              <a:off x="4037" y="3343"/>
              <a:ext cx="592" cy="249"/>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900" b="1">
                  <a:solidFill>
                    <a:schemeClr val="accent2"/>
                  </a:solidFill>
                  <a:latin typeface="Times New Roman" pitchFamily="18" charset="0"/>
                  <a:cs typeface="Times New Roman" pitchFamily="18" charset="0"/>
                </a:rPr>
                <a:t>فركتوز حلقي</a:t>
              </a:r>
            </a:p>
            <a:p>
              <a:pPr algn="ctr" eaLnBrk="1" hangingPunct="1"/>
              <a:r>
                <a:rPr lang="en-US" sz="900" b="1">
                  <a:solidFill>
                    <a:schemeClr val="accent2"/>
                  </a:solidFill>
                  <a:latin typeface="Times New Roman" pitchFamily="18" charset="0"/>
                  <a:cs typeface="Arabic Transparent" pitchFamily="2" charset="0"/>
                </a:rPr>
                <a:t>Fructose</a:t>
              </a:r>
              <a:endParaRPr lang="en-US" sz="2400">
                <a:solidFill>
                  <a:schemeClr val="accent2"/>
                </a:solidFill>
                <a:latin typeface="Arial" pitchFamily="34" charset="0"/>
                <a:cs typeface="Arabic Transparent" pitchFamily="2" charset="0"/>
              </a:endParaRPr>
            </a:p>
          </p:txBody>
        </p:sp>
        <p:sp>
          <p:nvSpPr>
            <p:cNvPr id="33822" name="Text Box 31"/>
            <p:cNvSpPr txBox="1">
              <a:spLocks noChangeArrowheads="1"/>
            </p:cNvSpPr>
            <p:nvPr/>
          </p:nvSpPr>
          <p:spPr bwMode="auto">
            <a:xfrm>
              <a:off x="667" y="3401"/>
              <a:ext cx="580" cy="249"/>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900" b="1">
                  <a:solidFill>
                    <a:schemeClr val="accent2"/>
                  </a:solidFill>
                  <a:latin typeface="Times New Roman" pitchFamily="18" charset="0"/>
                  <a:cs typeface="Times New Roman" pitchFamily="18" charset="0"/>
                </a:rPr>
                <a:t>الجلوكوز</a:t>
              </a:r>
              <a:endParaRPr lang="ar-SA" sz="900" b="1">
                <a:solidFill>
                  <a:schemeClr val="accent2"/>
                </a:solidFill>
                <a:latin typeface="Times New Roman" pitchFamily="18" charset="0"/>
                <a:cs typeface="Arabic Transparent" pitchFamily="2" charset="0"/>
              </a:endParaRPr>
            </a:p>
            <a:p>
              <a:pPr algn="ctr" eaLnBrk="1" hangingPunct="1"/>
              <a:r>
                <a:rPr lang="en-US" sz="900" b="1">
                  <a:solidFill>
                    <a:schemeClr val="accent2"/>
                  </a:solidFill>
                  <a:latin typeface="Times New Roman" pitchFamily="18" charset="0"/>
                  <a:cs typeface="Arabic Transparent" pitchFamily="2" charset="0"/>
                </a:rPr>
                <a:t>Glucose</a:t>
              </a:r>
              <a:endParaRPr lang="en-US" sz="2400">
                <a:solidFill>
                  <a:schemeClr val="accent2"/>
                </a:solidFill>
                <a:latin typeface="Arial" pitchFamily="34" charset="0"/>
                <a:cs typeface="Arabic Transparent" pitchFamily="2" charset="0"/>
              </a:endParaRPr>
            </a:p>
          </p:txBody>
        </p:sp>
        <p:sp>
          <p:nvSpPr>
            <p:cNvPr id="33823" name="Text Box 32"/>
            <p:cNvSpPr txBox="1">
              <a:spLocks noChangeArrowheads="1"/>
            </p:cNvSpPr>
            <p:nvPr/>
          </p:nvSpPr>
          <p:spPr bwMode="auto">
            <a:xfrm>
              <a:off x="3305" y="461"/>
              <a:ext cx="600" cy="231"/>
            </a:xfrm>
            <a:prstGeom prst="rect">
              <a:avLst/>
            </a:prstGeom>
            <a:solidFill>
              <a:srgbClr val="FFE1C3"/>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800">
                  <a:solidFill>
                    <a:schemeClr val="accent2"/>
                  </a:solidFill>
                  <a:latin typeface="Times New Roman" pitchFamily="18" charset="0"/>
                  <a:cs typeface="Times New Roman" pitchFamily="18" charset="0"/>
                </a:rPr>
                <a:t>مجموعة الدهيد</a:t>
              </a:r>
            </a:p>
            <a:p>
              <a:pPr algn="ctr" eaLnBrk="1" hangingPunct="1"/>
              <a:r>
                <a:rPr lang="en-US" sz="700">
                  <a:solidFill>
                    <a:schemeClr val="accent2"/>
                  </a:solidFill>
                  <a:latin typeface="Times New Roman" pitchFamily="18" charset="0"/>
                  <a:cs typeface="Arabic Transparent" pitchFamily="2" charset="0"/>
                </a:rPr>
                <a:t>Aldehyde group</a:t>
              </a:r>
              <a:endParaRPr lang="en-US" sz="800">
                <a:solidFill>
                  <a:schemeClr val="accent2"/>
                </a:solidFill>
                <a:latin typeface="Times New Roman" pitchFamily="18" charset="0"/>
                <a:cs typeface="Arabic Transparent" pitchFamily="2" charset="0"/>
              </a:endParaRPr>
            </a:p>
            <a:p>
              <a:pPr eaLnBrk="1" hangingPunct="1"/>
              <a:endParaRPr lang="en-US" sz="2400">
                <a:solidFill>
                  <a:schemeClr val="accent2"/>
                </a:solidFill>
                <a:latin typeface="Arial" pitchFamily="34" charset="0"/>
                <a:cs typeface="Arabic Transparent" pitchFamily="2" charset="0"/>
              </a:endParaRPr>
            </a:p>
          </p:txBody>
        </p:sp>
        <p:sp>
          <p:nvSpPr>
            <p:cNvPr id="33824" name="Oval 33"/>
            <p:cNvSpPr>
              <a:spLocks noChangeArrowheads="1"/>
            </p:cNvSpPr>
            <p:nvPr/>
          </p:nvSpPr>
          <p:spPr bwMode="auto">
            <a:xfrm>
              <a:off x="2888" y="425"/>
              <a:ext cx="405" cy="300"/>
            </a:xfrm>
            <a:prstGeom prst="ellipse">
              <a:avLst/>
            </a:prstGeom>
            <a:solidFill>
              <a:srgbClr val="FFE1C3"/>
            </a:solidFill>
            <a:ln w="3175">
              <a:solidFill>
                <a:srgbClr val="000000"/>
              </a:solidFill>
              <a:round/>
              <a:headEnd/>
              <a:tailEnd/>
            </a:ln>
          </p:spPr>
          <p:txBody>
            <a:bodyPr/>
            <a:lstStyle/>
            <a:p>
              <a:endParaRPr lang="en-US"/>
            </a:p>
          </p:txBody>
        </p:sp>
        <p:pic>
          <p:nvPicPr>
            <p:cNvPr id="33825" name="Picture 34"/>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86" y="463"/>
              <a:ext cx="443" cy="9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3826" name="Picture 35"/>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3835" y="2593"/>
              <a:ext cx="1032" cy="6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4"/>
          <p:cNvGrpSpPr>
            <a:grpSpLocks/>
          </p:cNvGrpSpPr>
          <p:nvPr/>
        </p:nvGrpSpPr>
        <p:grpSpPr bwMode="auto">
          <a:xfrm>
            <a:off x="457200" y="304800"/>
            <a:ext cx="8458200" cy="6172200"/>
            <a:chOff x="955" y="7820"/>
            <a:chExt cx="4656" cy="7484"/>
          </a:xfrm>
        </p:grpSpPr>
        <p:sp>
          <p:nvSpPr>
            <p:cNvPr id="7171" name="Rectangle 5"/>
            <p:cNvSpPr>
              <a:spLocks noChangeArrowheads="1"/>
            </p:cNvSpPr>
            <p:nvPr/>
          </p:nvSpPr>
          <p:spPr bwMode="auto">
            <a:xfrm>
              <a:off x="955" y="7820"/>
              <a:ext cx="4656" cy="7484"/>
            </a:xfrm>
            <a:prstGeom prst="rect">
              <a:avLst/>
            </a:prstGeom>
            <a:solidFill>
              <a:srgbClr val="FFFFDB"/>
            </a:solidFill>
            <a:ln>
              <a:noFill/>
            </a:ln>
            <a:effectLst>
              <a:outerShdw dist="135003" dir="8328844" algn="ctr" rotWithShape="0">
                <a:srgbClr val="8ACBD5"/>
              </a:outerShdw>
            </a:effectLst>
            <a:extLst>
              <a:ext uri="{91240B29-F687-4F45-9708-019B960494DF}">
                <a14:hiddenLine xmlns:a14="http://schemas.microsoft.com/office/drawing/2010/main" w="9525" algn="ctr">
                  <a:solidFill>
                    <a:srgbClr val="000000"/>
                  </a:solidFill>
                  <a:miter lim="800000"/>
                  <a:headEnd/>
                  <a:tailEnd/>
                </a14:hiddenLine>
              </a:ext>
            </a:extLst>
          </p:spPr>
          <p:txBody>
            <a:bodyPr lIns="0" tIns="0" rIns="0" bIns="0"/>
            <a:lstStyle/>
            <a:p>
              <a:endParaRPr lang="en-US"/>
            </a:p>
          </p:txBody>
        </p:sp>
        <p:pic>
          <p:nvPicPr>
            <p:cNvPr id="7172" name="Picture 6" descr="smp%20microscop"/>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986" y="7922"/>
              <a:ext cx="4123" cy="58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3" name="AutoShape 7"/>
            <p:cNvSpPr>
              <a:spLocks noChangeArrowheads="1"/>
            </p:cNvSpPr>
            <p:nvPr/>
          </p:nvSpPr>
          <p:spPr bwMode="auto">
            <a:xfrm>
              <a:off x="1072" y="13813"/>
              <a:ext cx="4436" cy="1322"/>
            </a:xfrm>
            <a:prstGeom prst="roundRect">
              <a:avLst>
                <a:gd name="adj" fmla="val 23329"/>
              </a:avLst>
            </a:prstGeom>
            <a:solidFill>
              <a:srgbClr val="FFE9D3"/>
            </a:solidFill>
            <a:ln>
              <a:noFill/>
            </a:ln>
            <a:extLst>
              <a:ext uri="{91240B29-F687-4F45-9708-019B960494DF}">
                <a14:hiddenLine xmlns:a14="http://schemas.microsoft.com/office/drawing/2010/main" w="9525" algn="ctr">
                  <a:solidFill>
                    <a:srgbClr val="000000"/>
                  </a:solidFill>
                  <a:round/>
                  <a:headEnd/>
                  <a:tailEnd/>
                </a14:hiddenLine>
              </a:ext>
            </a:extLst>
          </p:spPr>
          <p:txBody>
            <a:bodyPr lIns="0" tIns="0" rIns="0" bIns="0"/>
            <a:lstStyle/>
            <a:p>
              <a:r>
                <a:rPr lang="ar-SA">
                  <a:solidFill>
                    <a:srgbClr val="000000"/>
                  </a:solidFill>
                  <a:latin typeface="Arial Unicode MS" pitchFamily="34" charset="-128"/>
                  <a:ea typeface="Arial Unicode MS" pitchFamily="34" charset="-128"/>
                  <a:cs typeface="Arial Unicode MS" pitchFamily="34" charset="-128"/>
                </a:rPr>
                <a:t>المجهر الضوئي الذي استخدمه العالم روبرت هوك لفحص قطاع في الفلين. ويتضح في الدائرة رسم تخطيطي لشكل خلايا الفلين التي شاهدها العالم وهي على هيئة خلايا قرص </a:t>
              </a:r>
              <a:r>
                <a:rPr lang="ar-SA" sz="2000">
                  <a:solidFill>
                    <a:srgbClr val="000000"/>
                  </a:solidFill>
                  <a:latin typeface="Arial Unicode MS" pitchFamily="34" charset="-128"/>
                  <a:ea typeface="Arial Unicode MS" pitchFamily="34" charset="-128"/>
                  <a:cs typeface="Arial Unicode MS" pitchFamily="34" charset="-128"/>
                </a:rPr>
                <a:t>النحل.</a:t>
              </a:r>
              <a:endParaRPr lang="en-US" sz="2000">
                <a:solidFill>
                  <a:srgbClr val="000000"/>
                </a:solidFill>
                <a:latin typeface="Arial Unicode MS" pitchFamily="34" charset="-128"/>
                <a:ea typeface="Arial Unicode MS" pitchFamily="34" charset="-128"/>
                <a:cs typeface="Arial Unicode MS" pitchFamily="34" charset="-128"/>
              </a:endParaRPr>
            </a:p>
          </p:txBody>
        </p:sp>
      </p:gr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0" name="Rectangle 4"/>
          <p:cNvSpPr>
            <a:spLocks noChangeArrowheads="1"/>
          </p:cNvSpPr>
          <p:nvPr/>
        </p:nvSpPr>
        <p:spPr bwMode="auto">
          <a:xfrm>
            <a:off x="0" y="0"/>
            <a:ext cx="8915400" cy="6556375"/>
          </a:xfrm>
          <a:prstGeom prst="rect">
            <a:avLst/>
          </a:prstGeom>
          <a:noFill/>
          <a:ln w="9525">
            <a:noFill/>
            <a:miter lim="800000"/>
            <a:headEnd/>
            <a:tailEnd/>
          </a:ln>
        </p:spPr>
        <p:txBody>
          <a:bodyPr>
            <a:spAutoFit/>
          </a:bodyPr>
          <a:lstStyle/>
          <a:p>
            <a:pPr rtl="0">
              <a:defRPr/>
            </a:pPr>
            <a:r>
              <a:rPr lang="en-GB" sz="2000" u="sng" dirty="0">
                <a:latin typeface="Arial Unicode MS" pitchFamily="34" charset="-128"/>
                <a:ea typeface="Arial Unicode MS" pitchFamily="34" charset="-128"/>
                <a:cs typeface="Arial Unicode MS" pitchFamily="34" charset="-128"/>
              </a:rPr>
              <a:t>Disaccharides</a:t>
            </a:r>
            <a:r>
              <a:rPr lang="ar-SA" sz="2000" u="sng" dirty="0">
                <a:latin typeface="Arial Unicode MS" pitchFamily="34" charset="-128"/>
                <a:ea typeface="Arial Unicode MS" pitchFamily="34" charset="-128"/>
                <a:cs typeface="Arial Unicode MS" pitchFamily="34" charset="-128"/>
              </a:rPr>
              <a:t> </a:t>
            </a:r>
            <a:r>
              <a:rPr lang="en-GB" sz="2000" u="sng" dirty="0">
                <a:latin typeface="Arial Unicode MS" pitchFamily="34" charset="-128"/>
                <a:ea typeface="Arial Unicode MS" pitchFamily="34" charset="-128"/>
                <a:cs typeface="Arial Unicode MS" pitchFamily="34" charset="-128"/>
              </a:rPr>
              <a:t> </a:t>
            </a:r>
            <a:r>
              <a:rPr lang="ar-SA" sz="2000" u="sng" dirty="0">
                <a:latin typeface="Arial Unicode MS" pitchFamily="34" charset="-128"/>
                <a:ea typeface="Arial Unicode MS" pitchFamily="34" charset="-128"/>
                <a:cs typeface="Arial Unicode MS" pitchFamily="34" charset="-128"/>
              </a:rPr>
              <a:t>السكريات الثنائية</a:t>
            </a:r>
            <a:r>
              <a:rPr lang="en-US" sz="2000" u="sng" dirty="0">
                <a:latin typeface="Arial Unicode MS" pitchFamily="34" charset="-128"/>
                <a:ea typeface="Arial Unicode MS" pitchFamily="34" charset="-128"/>
                <a:cs typeface="Arial Unicode MS" pitchFamily="34" charset="-128"/>
              </a:rPr>
              <a:t> </a:t>
            </a:r>
            <a:r>
              <a:rPr lang="en-GB" sz="2000" u="sng" dirty="0">
                <a:latin typeface="Arial Unicode MS" pitchFamily="34" charset="-128"/>
                <a:ea typeface="Arial Unicode MS" pitchFamily="34" charset="-128"/>
                <a:cs typeface="Arial Unicode MS" pitchFamily="34" charset="-128"/>
              </a:rPr>
              <a:t>-</a:t>
            </a:r>
            <a:r>
              <a:rPr lang="ar-SA" sz="2000" u="sng" dirty="0">
                <a:latin typeface="Arial Unicode MS" pitchFamily="34" charset="-128"/>
                <a:ea typeface="Arial Unicode MS" pitchFamily="34" charset="-128"/>
                <a:cs typeface="Arial Unicode MS" pitchFamily="34" charset="-128"/>
              </a:rPr>
              <a:t>2</a:t>
            </a:r>
          </a:p>
          <a:p>
            <a:pPr rtl="0">
              <a:defRPr/>
            </a:pPr>
            <a:endParaRPr lang="en-GB" sz="2000" u="sng" dirty="0">
              <a:latin typeface="Arial Unicode MS" pitchFamily="34" charset="-128"/>
              <a:ea typeface="Arial Unicode MS" pitchFamily="34" charset="-128"/>
              <a:cs typeface="Arial Unicode MS" pitchFamily="34" charset="-128"/>
            </a:endParaRPr>
          </a:p>
          <a:p>
            <a:pPr>
              <a:defRPr/>
            </a:pPr>
            <a:r>
              <a:rPr lang="ar-SA" sz="2000" dirty="0">
                <a:latin typeface="Arial Unicode MS" pitchFamily="34" charset="-128"/>
                <a:ea typeface="Arial Unicode MS" pitchFamily="34" charset="-128"/>
                <a:cs typeface="Arial Unicode MS" pitchFamily="34" charset="-128"/>
              </a:rPr>
              <a:t>تتألف من جزيئين من السكريات الأحادية ترتبط بواسطة الرابطة الجليكوسيدية</a:t>
            </a:r>
            <a:r>
              <a:rPr lang="en-US" sz="2000" dirty="0">
                <a:latin typeface="Arial Unicode MS" pitchFamily="34" charset="-128"/>
                <a:ea typeface="Arial Unicode MS" pitchFamily="34" charset="-128"/>
                <a:cs typeface="Arial Unicode MS" pitchFamily="34" charset="-128"/>
              </a:rPr>
              <a:t> </a:t>
            </a:r>
            <a:r>
              <a:rPr lang="en-US" sz="2000" b="1" dirty="0" err="1">
                <a:effectLst>
                  <a:outerShdw blurRad="38100" dist="38100" dir="2700000" algn="tl">
                    <a:srgbClr val="C0C0C0"/>
                  </a:outerShdw>
                </a:effectLst>
                <a:latin typeface="Arial Unicode MS" pitchFamily="34" charset="-128"/>
                <a:ea typeface="Arial Unicode MS" pitchFamily="34" charset="-128"/>
                <a:cs typeface="Arial Unicode MS" pitchFamily="34" charset="-128"/>
              </a:rPr>
              <a:t>glycosidic</a:t>
            </a:r>
            <a:r>
              <a:rPr lang="en-US"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bond    </a:t>
            </a:r>
            <a:r>
              <a:rPr lang="ar-SA" sz="2000" dirty="0">
                <a:latin typeface="Arial Unicode MS" pitchFamily="34" charset="-128"/>
                <a:ea typeface="Arial Unicode MS" pitchFamily="34" charset="-128"/>
                <a:cs typeface="Arial Unicode MS" pitchFamily="34" charset="-128"/>
              </a:rPr>
              <a:t> مع فقد جزيء من الماء. </a:t>
            </a:r>
          </a:p>
          <a:p>
            <a:pPr>
              <a:defRPr/>
            </a:pPr>
            <a:r>
              <a:rPr lang="ar-SA" sz="2000" dirty="0">
                <a:latin typeface="Arial Unicode MS" pitchFamily="34" charset="-128"/>
                <a:ea typeface="Arial Unicode MS" pitchFamily="34" charset="-128"/>
                <a:cs typeface="Arial Unicode MS" pitchFamily="34" charset="-128"/>
              </a:rPr>
              <a:t>مثل</a:t>
            </a:r>
            <a:r>
              <a:rPr lang="en-US" sz="2000" dirty="0">
                <a:latin typeface="Arial Unicode MS" pitchFamily="34" charset="-128"/>
                <a:ea typeface="Arial Unicode MS" pitchFamily="34" charset="-128"/>
                <a:cs typeface="Arial Unicode MS" pitchFamily="34" charset="-128"/>
              </a:rPr>
              <a:t>: </a:t>
            </a:r>
            <a:r>
              <a:rPr lang="ar-SA"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سكر القصب (</a:t>
            </a:r>
            <a:r>
              <a:rPr lang="en-US"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Sucrose</a:t>
            </a:r>
            <a:r>
              <a:rPr lang="ar-SA"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 هو عبارة عن اتحاد الجلوكوز والفركتوز.</a:t>
            </a:r>
            <a:endParaRPr lang="en-US" sz="2000" dirty="0">
              <a:latin typeface="Arial Unicode MS" pitchFamily="34" charset="-128"/>
              <a:ea typeface="Arial Unicode MS" pitchFamily="34" charset="-128"/>
              <a:cs typeface="Arial Unicode MS" pitchFamily="34" charset="-128"/>
            </a:endParaRPr>
          </a:p>
          <a:p>
            <a:pPr>
              <a:defRPr/>
            </a:pPr>
            <a:r>
              <a:rPr lang="en-US"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سكر الشعير (</a:t>
            </a:r>
            <a:r>
              <a:rPr lang="ar-SA" sz="2000" b="1" u="sng"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المالتوز: </a:t>
            </a:r>
            <a:r>
              <a:rPr lang="en-US" sz="2000" b="1" u="sng"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Maltose</a:t>
            </a:r>
            <a:r>
              <a:rPr lang="ar-SA" sz="2000" b="1"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 يتكون من جزئيات ثنائية يتكون كل منها من وحدتين من الجلوكوز.</a:t>
            </a:r>
            <a:endParaRPr lang="ar-SA" sz="2000" dirty="0">
              <a:latin typeface="Arial Unicode MS" pitchFamily="34" charset="-128"/>
              <a:ea typeface="Arial Unicode MS" pitchFamily="34" charset="-128"/>
              <a:cs typeface="Arial Unicode MS" pitchFamily="34" charset="-128"/>
            </a:endParaRPr>
          </a:p>
          <a:p>
            <a:pPr rtl="0">
              <a:defRPr/>
            </a:pPr>
            <a:r>
              <a:rPr lang="en-US" sz="2000" dirty="0">
                <a:latin typeface="Arial Unicode MS" pitchFamily="34" charset="-128"/>
                <a:ea typeface="Arial Unicode MS" pitchFamily="34" charset="-128"/>
                <a:cs typeface="Arial Unicode MS" pitchFamily="34" charset="-128"/>
              </a:rPr>
              <a:t>(</a:t>
            </a:r>
            <a:r>
              <a:rPr lang="en-GB" sz="2000" dirty="0">
                <a:latin typeface="Arial Unicode MS" pitchFamily="34" charset="-128"/>
                <a:ea typeface="Arial Unicode MS" pitchFamily="34" charset="-128"/>
                <a:cs typeface="Arial Unicode MS" pitchFamily="34" charset="-128"/>
              </a:rPr>
              <a:t> Condensation reaction</a:t>
            </a:r>
            <a:r>
              <a:rPr lang="ar-SA" sz="2000" dirty="0">
                <a:latin typeface="Arial Unicode MS" pitchFamily="34" charset="-128"/>
                <a:ea typeface="Arial Unicode MS" pitchFamily="34" charset="-128"/>
                <a:cs typeface="Arial Unicode MS" pitchFamily="34" charset="-128"/>
              </a:rPr>
              <a:t>وهذا النوع من التفاعل يسمى </a:t>
            </a:r>
            <a:r>
              <a:rPr lang="ar-SA" sz="2000" u="sng" dirty="0">
                <a:latin typeface="Arial Unicode MS" pitchFamily="34" charset="-128"/>
                <a:ea typeface="Arial Unicode MS" pitchFamily="34" charset="-128"/>
                <a:cs typeface="Arial Unicode MS" pitchFamily="34" charset="-128"/>
              </a:rPr>
              <a:t>بتفاعلات التكاثف</a:t>
            </a:r>
            <a:r>
              <a:rPr lang="ar-SA" sz="2000" dirty="0">
                <a:latin typeface="Arial Unicode MS" pitchFamily="34" charset="-128"/>
                <a:ea typeface="Arial Unicode MS" pitchFamily="34" charset="-128"/>
                <a:cs typeface="Arial Unicode MS" pitchFamily="34" charset="-128"/>
              </a:rPr>
              <a:t> (</a:t>
            </a:r>
          </a:p>
          <a:p>
            <a:pPr rtl="0">
              <a:defRPr/>
            </a:pPr>
            <a:r>
              <a:rPr lang="en-GB" sz="2000" u="sng" dirty="0">
                <a:latin typeface="Arial Unicode MS" pitchFamily="34" charset="-128"/>
                <a:ea typeface="Arial Unicode MS" pitchFamily="34" charset="-128"/>
                <a:cs typeface="Arial Unicode MS" pitchFamily="34" charset="-128"/>
              </a:rPr>
              <a:t>Polysaccharides</a:t>
            </a:r>
            <a:r>
              <a:rPr lang="ar-SA" sz="2000" u="sng" dirty="0">
                <a:latin typeface="Arial Unicode MS" pitchFamily="34" charset="-128"/>
                <a:ea typeface="Arial Unicode MS" pitchFamily="34" charset="-128"/>
                <a:cs typeface="Arial Unicode MS" pitchFamily="34" charset="-128"/>
              </a:rPr>
              <a:t> السكريات العديدة </a:t>
            </a:r>
            <a:r>
              <a:rPr lang="en-US" sz="2000" u="sng" dirty="0">
                <a:latin typeface="Arial Unicode MS" pitchFamily="34" charset="-128"/>
                <a:ea typeface="Arial Unicode MS" pitchFamily="34" charset="-128"/>
                <a:cs typeface="Arial Unicode MS" pitchFamily="34" charset="-128"/>
              </a:rPr>
              <a:t> </a:t>
            </a:r>
            <a:r>
              <a:rPr lang="ar-SA" sz="2000" u="sng" dirty="0">
                <a:latin typeface="Arial Unicode MS" pitchFamily="34" charset="-128"/>
                <a:ea typeface="Arial Unicode MS" pitchFamily="34" charset="-128"/>
                <a:cs typeface="Arial Unicode MS" pitchFamily="34" charset="-128"/>
              </a:rPr>
              <a:t>3</a:t>
            </a:r>
          </a:p>
          <a:p>
            <a:pPr rtl="0">
              <a:defRPr/>
            </a:pPr>
            <a:endParaRPr lang="ar-SA" sz="2000" dirty="0">
              <a:latin typeface="Arial Unicode MS" pitchFamily="34" charset="-128"/>
              <a:ea typeface="Arial Unicode MS" pitchFamily="34" charset="-128"/>
              <a:cs typeface="Arial Unicode MS" pitchFamily="34" charset="-128"/>
            </a:endParaRPr>
          </a:p>
          <a:p>
            <a:pPr rtl="0">
              <a:defRPr/>
            </a:pPr>
            <a:r>
              <a:rPr lang="ar-SA" sz="2000" dirty="0">
                <a:latin typeface="Arial Unicode MS" pitchFamily="34" charset="-128"/>
                <a:ea typeface="Arial Unicode MS" pitchFamily="34" charset="-128"/>
                <a:cs typeface="Arial Unicode MS" pitchFamily="34" charset="-128"/>
              </a:rPr>
              <a:t>تتألف من سلاسل طويلة من السكريات المرتبطة, بعضها متفرع والبعض الأخر</a:t>
            </a:r>
            <a:endParaRPr lang="en-GB" sz="2000" dirty="0">
              <a:latin typeface="Arial Unicode MS" pitchFamily="34" charset="-128"/>
              <a:ea typeface="Arial Unicode MS" pitchFamily="34" charset="-128"/>
              <a:cs typeface="Arial Unicode MS" pitchFamily="34" charset="-128"/>
            </a:endParaRPr>
          </a:p>
          <a:p>
            <a:pPr rtl="0">
              <a:defRPr/>
            </a:pPr>
            <a:r>
              <a:rPr lang="en-GB" sz="2000" dirty="0">
                <a:latin typeface="Arial Unicode MS" pitchFamily="34" charset="-128"/>
                <a:ea typeface="Arial Unicode MS" pitchFamily="34" charset="-128"/>
                <a:cs typeface="Arial Unicode MS" pitchFamily="34" charset="-128"/>
              </a:rPr>
              <a:t>Condensation reaction </a:t>
            </a:r>
            <a:r>
              <a:rPr lang="ar-SA" sz="2000" dirty="0">
                <a:latin typeface="Arial Unicode MS" pitchFamily="34" charset="-128"/>
                <a:ea typeface="Arial Unicode MS" pitchFamily="34" charset="-128"/>
                <a:cs typeface="Arial Unicode MS" pitchFamily="34" charset="-128"/>
              </a:rPr>
              <a:t>مستقيم هذا النوع من التفاعل يسمى بتفاعلات التكاثف</a:t>
            </a:r>
            <a:r>
              <a:rPr lang="en-US" sz="2000" dirty="0">
                <a:latin typeface="Arial Unicode MS" pitchFamily="34" charset="-128"/>
                <a:ea typeface="Arial Unicode MS" pitchFamily="34" charset="-128"/>
                <a:cs typeface="Arial Unicode MS" pitchFamily="34" charset="-128"/>
              </a:rPr>
              <a:t> </a:t>
            </a:r>
            <a:endParaRPr lang="ar-SA" sz="2000" dirty="0">
              <a:latin typeface="Arial Unicode MS" pitchFamily="34" charset="-128"/>
              <a:ea typeface="Arial Unicode MS" pitchFamily="34" charset="-128"/>
              <a:cs typeface="Arial Unicode MS" pitchFamily="34" charset="-128"/>
            </a:endParaRPr>
          </a:p>
          <a:p>
            <a:pPr rtl="0">
              <a:defRPr/>
            </a:pPr>
            <a:r>
              <a:rPr lang="ar-SA" sz="2000" u="sng" dirty="0">
                <a:latin typeface="Arial Unicode MS" pitchFamily="34" charset="-128"/>
                <a:ea typeface="Arial Unicode MS" pitchFamily="34" charset="-128"/>
                <a:cs typeface="Arial Unicode MS" pitchFamily="34" charset="-128"/>
              </a:rPr>
              <a:t>ويمكن تقسيمها الى قسمين رئيسين</a:t>
            </a:r>
            <a:r>
              <a:rPr lang="ar-SA" sz="2000" dirty="0">
                <a:latin typeface="Arial Unicode MS" pitchFamily="34" charset="-128"/>
                <a:ea typeface="Arial Unicode MS" pitchFamily="34" charset="-128"/>
                <a:cs typeface="Arial Unicode MS" pitchFamily="34" charset="-128"/>
              </a:rPr>
              <a:t>:</a:t>
            </a:r>
          </a:p>
          <a:p>
            <a:pPr rtl="0">
              <a:defRPr/>
            </a:pPr>
            <a:endParaRPr lang="en-GB" sz="2000" dirty="0">
              <a:latin typeface="Arial Unicode MS" pitchFamily="34" charset="-128"/>
              <a:ea typeface="Arial Unicode MS" pitchFamily="34" charset="-128"/>
              <a:cs typeface="Arial Unicode MS" pitchFamily="34" charset="-128"/>
            </a:endParaRPr>
          </a:p>
          <a:p>
            <a:pPr rtl="0">
              <a:defRPr/>
            </a:pPr>
            <a:r>
              <a:rPr lang="en-GB" sz="2000" u="sng" dirty="0">
                <a:latin typeface="Arial Unicode MS" pitchFamily="34" charset="-128"/>
                <a:ea typeface="Arial Unicode MS" pitchFamily="34" charset="-128"/>
                <a:cs typeface="Arial Unicode MS" pitchFamily="34" charset="-128"/>
              </a:rPr>
              <a:t> Structural Polysaccharides</a:t>
            </a:r>
            <a:r>
              <a:rPr lang="ar-SA" sz="2000" u="sng" dirty="0">
                <a:latin typeface="Arial Unicode MS" pitchFamily="34" charset="-128"/>
                <a:ea typeface="Arial Unicode MS" pitchFamily="34" charset="-128"/>
                <a:cs typeface="Arial Unicode MS" pitchFamily="34" charset="-128"/>
              </a:rPr>
              <a:t> </a:t>
            </a:r>
            <a:r>
              <a:rPr lang="en-GB" sz="2000" u="sng" dirty="0">
                <a:latin typeface="Arial Unicode MS" pitchFamily="34" charset="-128"/>
                <a:ea typeface="Arial Unicode MS" pitchFamily="34" charset="-128"/>
                <a:cs typeface="Arial Unicode MS" pitchFamily="34" charset="-128"/>
              </a:rPr>
              <a:t> </a:t>
            </a:r>
            <a:r>
              <a:rPr lang="ar-SA" sz="2000" u="sng" dirty="0">
                <a:latin typeface="Arial Unicode MS" pitchFamily="34" charset="-128"/>
                <a:ea typeface="Arial Unicode MS" pitchFamily="34" charset="-128"/>
                <a:cs typeface="Arial Unicode MS" pitchFamily="34" charset="-128"/>
              </a:rPr>
              <a:t>أ- السكريات العديدة التركيبية</a:t>
            </a:r>
            <a:r>
              <a:rPr lang="ar-SA" sz="2000" dirty="0">
                <a:latin typeface="Arial Unicode MS" pitchFamily="34" charset="-128"/>
                <a:ea typeface="Arial Unicode MS" pitchFamily="34" charset="-128"/>
                <a:cs typeface="Arial Unicode MS" pitchFamily="34" charset="-128"/>
              </a:rPr>
              <a:t> </a:t>
            </a:r>
          </a:p>
          <a:p>
            <a:pPr rtl="0">
              <a:defRPr/>
            </a:pPr>
            <a:r>
              <a:rPr lang="ar-SA" sz="2000" dirty="0">
                <a:latin typeface="Arial Unicode MS" pitchFamily="34" charset="-128"/>
                <a:ea typeface="Arial Unicode MS" pitchFamily="34" charset="-128"/>
                <a:cs typeface="Arial Unicode MS" pitchFamily="34" charset="-128"/>
              </a:rPr>
              <a:t>توجد داخل أو خارج الخلايا وتلعب دور دعامي وحماية الخلية وهذه المجموعة تشمل   السيليلوز الذي يدخل في تركيب الجدار الخلوي في النباتات والمان</a:t>
            </a:r>
            <a:r>
              <a:rPr lang="ar-EG" sz="2000" dirty="0">
                <a:latin typeface="Arial Unicode MS" pitchFamily="34" charset="-128"/>
                <a:ea typeface="Arial Unicode MS" pitchFamily="34" charset="-128"/>
                <a:cs typeface="Arial Unicode MS" pitchFamily="34" charset="-128"/>
              </a:rPr>
              <a:t>ان</a:t>
            </a:r>
            <a:endParaRPr lang="ar-SA" sz="2000" dirty="0">
              <a:latin typeface="Arial Unicode MS" pitchFamily="34" charset="-128"/>
              <a:ea typeface="Arial Unicode MS" pitchFamily="34" charset="-128"/>
              <a:cs typeface="Arial Unicode MS" pitchFamily="34" charset="-128"/>
            </a:endParaRPr>
          </a:p>
          <a:p>
            <a:pPr rtl="0">
              <a:defRPr/>
            </a:pPr>
            <a:r>
              <a:rPr lang="ar-SA" sz="2000" dirty="0">
                <a:latin typeface="Arial Unicode MS" pitchFamily="34" charset="-128"/>
                <a:ea typeface="Arial Unicode MS" pitchFamily="34" charset="-128"/>
                <a:cs typeface="Arial Unicode MS" pitchFamily="34" charset="-128"/>
              </a:rPr>
              <a:t>يدخل  في تركيب الجدار الخلوي للخلايا</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الذي</a:t>
            </a:r>
            <a:r>
              <a:rPr lang="en-US"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الخلوي في خلايا الخميرة والكيتين </a:t>
            </a:r>
          </a:p>
          <a:p>
            <a:pPr rtl="0">
              <a:defRPr/>
            </a:pPr>
            <a:r>
              <a:rPr lang="ar-SA" sz="2000" dirty="0">
                <a:latin typeface="Arial Unicode MS" pitchFamily="34" charset="-128"/>
                <a:ea typeface="Arial Unicode MS" pitchFamily="34" charset="-128"/>
                <a:cs typeface="Arial Unicode MS" pitchFamily="34" charset="-128"/>
              </a:rPr>
              <a:t>الفطرية وأصداف مفصليات الأرجل, وحمض الهايالورنيك </a:t>
            </a:r>
          </a:p>
          <a:p>
            <a:pPr rtl="0">
              <a:defRPr/>
            </a:pPr>
            <a:r>
              <a:rPr lang="ar-SA" sz="2000" dirty="0">
                <a:latin typeface="Arial Unicode MS" pitchFamily="34" charset="-128"/>
                <a:ea typeface="Arial Unicode MS" pitchFamily="34" charset="-128"/>
                <a:cs typeface="Arial Unicode MS" pitchFamily="34" charset="-128"/>
              </a:rPr>
              <a:t>الذي يدخل في تركيب الأنسجة الضامة. والببتيدوجليكانات </a:t>
            </a:r>
          </a:p>
          <a:p>
            <a:pPr rtl="0">
              <a:defRPr/>
            </a:pPr>
            <a:r>
              <a:rPr lang="ar-SA" sz="2000" dirty="0">
                <a:latin typeface="Arial Unicode MS" pitchFamily="34" charset="-128"/>
                <a:ea typeface="Arial Unicode MS" pitchFamily="34" charset="-128"/>
                <a:cs typeface="Arial Unicode MS" pitchFamily="34" charset="-128"/>
              </a:rPr>
              <a:t>االتي تدخل في تركيب الجدار  الخلوي للبكتريا</a:t>
            </a:r>
            <a:r>
              <a:rPr lang="ar-SA" sz="2000" dirty="0">
                <a:latin typeface="Times New Roman" pitchFamily="18" charset="0"/>
                <a:cs typeface="Times New Roman" pitchFamily="18" charset="0"/>
              </a:rPr>
              <a:t>.</a:t>
            </a: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4"/>
          <p:cNvSpPr>
            <a:spLocks noChangeArrowheads="1"/>
          </p:cNvSpPr>
          <p:nvPr/>
        </p:nvSpPr>
        <p:spPr bwMode="auto">
          <a:xfrm>
            <a:off x="1187450" y="320675"/>
            <a:ext cx="7723188" cy="2225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rtl="0"/>
            <a:r>
              <a:rPr lang="en-GB" sz="2000" u="sng">
                <a:latin typeface="Arial Unicode MS" pitchFamily="34" charset="-128"/>
                <a:ea typeface="Arial Unicode MS" pitchFamily="34" charset="-128"/>
                <a:cs typeface="Arial Unicode MS" pitchFamily="34" charset="-128"/>
              </a:rPr>
              <a:t>Nutrient Polysaccharides  </a:t>
            </a:r>
            <a:r>
              <a:rPr lang="ar-SA" sz="2000" u="sng">
                <a:latin typeface="Arial Unicode MS" pitchFamily="34" charset="-128"/>
                <a:ea typeface="Arial Unicode MS" pitchFamily="34" charset="-128"/>
                <a:cs typeface="Arial Unicode MS" pitchFamily="34" charset="-128"/>
              </a:rPr>
              <a:t>ب- السكريات العديدة الغذائية</a:t>
            </a:r>
          </a:p>
          <a:p>
            <a:pPr rtl="0"/>
            <a:r>
              <a:rPr lang="en-GB" sz="2000">
                <a:latin typeface="Arial Unicode MS" pitchFamily="34" charset="-128"/>
                <a:ea typeface="Arial Unicode MS" pitchFamily="34" charset="-128"/>
                <a:cs typeface="Arial Unicode MS" pitchFamily="34" charset="-128"/>
              </a:rPr>
              <a:t>  </a:t>
            </a:r>
          </a:p>
          <a:p>
            <a:pPr rtl="0"/>
            <a:r>
              <a:rPr lang="ar-SA" sz="2000">
                <a:latin typeface="Arial Unicode MS" pitchFamily="34" charset="-128"/>
                <a:ea typeface="Arial Unicode MS" pitchFamily="34" charset="-128"/>
                <a:cs typeface="Arial Unicode MS" pitchFamily="34" charset="-128"/>
              </a:rPr>
              <a:t>تتكون من معقدات من السكريات الأحادية وتستخدم كمخزون غذائي ويمكن أن تتحول إلى سكريات أحادية في حالة النشاطات الايضية وتشمل النشا في الخلايا النباتية والبكتريا, والجليكوجين في الخلايا الحيوانية.</a:t>
            </a:r>
            <a:endParaRPr lang="en-US" sz="2000">
              <a:latin typeface="Arial Unicode MS" pitchFamily="34" charset="-128"/>
              <a:ea typeface="Arial Unicode MS" pitchFamily="34" charset="-128"/>
              <a:cs typeface="Arial Unicode MS" pitchFamily="34" charset="-128"/>
            </a:endParaRPr>
          </a:p>
          <a:p>
            <a:pPr rtl="0"/>
            <a:endParaRPr lang="ar-SA" sz="2000">
              <a:latin typeface="Times New Roman" pitchFamily="18" charset="0"/>
              <a:cs typeface="Times New Roman" pitchFamily="18" charset="0"/>
            </a:endParaRPr>
          </a:p>
          <a:p>
            <a:pPr rtl="0"/>
            <a:r>
              <a:rPr lang="en-GB" sz="2000">
                <a:latin typeface="Times New Roman" pitchFamily="18" charset="0"/>
                <a:cs typeface="Times New Roman" pitchFamily="18" charset="0"/>
              </a:rPr>
              <a:t> </a:t>
            </a:r>
            <a:endParaRPr lang="en-US" sz="2000">
              <a:latin typeface="Times New Roman" pitchFamily="18" charset="0"/>
              <a:cs typeface="Times New Roman" pitchFamily="18" charset="0"/>
            </a:endParaRPr>
          </a:p>
        </p:txBody>
      </p:sp>
      <p:sp>
        <p:nvSpPr>
          <p:cNvPr id="182275" name="Rectangle 8"/>
          <p:cNvSpPr>
            <a:spLocks noChangeArrowheads="1"/>
          </p:cNvSpPr>
          <p:nvPr/>
        </p:nvSpPr>
        <p:spPr bwMode="auto">
          <a:xfrm>
            <a:off x="457200" y="2133600"/>
            <a:ext cx="8458200" cy="3816350"/>
          </a:xfrm>
          <a:prstGeom prst="rect">
            <a:avLst/>
          </a:prstGeom>
          <a:noFill/>
          <a:ln w="9525">
            <a:noFill/>
            <a:miter lim="800000"/>
            <a:headEnd/>
            <a:tailEnd/>
          </a:ln>
        </p:spPr>
        <p:txBody>
          <a:bodyPr anchor="ctr">
            <a:spAutoFit/>
          </a:bodyPr>
          <a:lstStyle/>
          <a:p>
            <a:pPr marL="342900" indent="-342900" rtl="0">
              <a:defRPr/>
            </a:pPr>
            <a:r>
              <a:rPr lang="en-US" sz="2000" b="1" u="sng" dirty="0">
                <a:latin typeface="Times New Roman" pitchFamily="18" charset="0"/>
                <a:cs typeface="Times New Roman" pitchFamily="18" charset="0"/>
              </a:rPr>
              <a:t>: </a:t>
            </a:r>
            <a:r>
              <a:rPr lang="ar-SA" sz="2000" b="1" u="sng" dirty="0">
                <a:latin typeface="Arial Unicode MS" pitchFamily="34" charset="-128"/>
                <a:ea typeface="Arial Unicode MS" pitchFamily="34" charset="-128"/>
                <a:cs typeface="Arial Unicode MS" pitchFamily="34" charset="-128"/>
              </a:rPr>
              <a:t>وتقسم السكريات من الناحية الكيميائية إلى قسمين</a:t>
            </a:r>
          </a:p>
          <a:p>
            <a:pPr marL="342900" indent="-342900" rtl="0">
              <a:defRPr/>
            </a:pPr>
            <a:endParaRPr lang="en-GB" sz="2000" b="1" u="sng" dirty="0">
              <a:solidFill>
                <a:srgbClr val="006600"/>
              </a:solidFill>
              <a:latin typeface="Arial Unicode MS" pitchFamily="34" charset="-128"/>
              <a:ea typeface="Arial Unicode MS" pitchFamily="34" charset="-128"/>
              <a:cs typeface="Arial Unicode MS" pitchFamily="34" charset="-128"/>
            </a:endParaRPr>
          </a:p>
          <a:p>
            <a:pPr marL="342900" indent="-342900" rtl="0">
              <a:defRPr/>
            </a:pPr>
            <a:r>
              <a:rPr lang="en-GB" sz="2000" u="sng" dirty="0" err="1">
                <a:latin typeface="Arial Unicode MS" pitchFamily="34" charset="-128"/>
                <a:ea typeface="Arial Unicode MS" pitchFamily="34" charset="-128"/>
                <a:cs typeface="Arial Unicode MS" pitchFamily="34" charset="-128"/>
              </a:rPr>
              <a:t>Homopolysaccharides</a:t>
            </a:r>
            <a:r>
              <a:rPr lang="en-US" sz="2000" u="sng" dirty="0">
                <a:latin typeface="Arial Unicode MS" pitchFamily="34" charset="-128"/>
                <a:ea typeface="Arial Unicode MS" pitchFamily="34" charset="-128"/>
                <a:cs typeface="Arial Unicode MS" pitchFamily="34" charset="-128"/>
              </a:rPr>
              <a:t> </a:t>
            </a:r>
            <a:r>
              <a:rPr lang="ar-SA" sz="2000" u="sng" dirty="0">
                <a:latin typeface="Arial Unicode MS" pitchFamily="34" charset="-128"/>
                <a:ea typeface="Arial Unicode MS" pitchFamily="34" charset="-128"/>
                <a:cs typeface="Arial Unicode MS" pitchFamily="34" charset="-128"/>
              </a:rPr>
              <a:t>- السكريات المتجانسة</a:t>
            </a:r>
            <a:r>
              <a:rPr lang="en-US" sz="2000" u="sng" dirty="0">
                <a:latin typeface="Arial Unicode MS" pitchFamily="34" charset="-128"/>
                <a:ea typeface="Arial Unicode MS" pitchFamily="34" charset="-128"/>
                <a:cs typeface="Arial Unicode MS" pitchFamily="34" charset="-128"/>
              </a:rPr>
              <a:t> </a:t>
            </a:r>
            <a:r>
              <a:rPr lang="en-GB" sz="2000" u="sng" dirty="0">
                <a:latin typeface="Arial Unicode MS" pitchFamily="34" charset="-128"/>
                <a:ea typeface="Arial Unicode MS" pitchFamily="34" charset="-128"/>
                <a:cs typeface="Arial Unicode MS" pitchFamily="34" charset="-128"/>
              </a:rPr>
              <a:t>1</a:t>
            </a:r>
          </a:p>
          <a:p>
            <a:pPr marL="342900" indent="-342900" rtl="0">
              <a:defRPr/>
            </a:pPr>
            <a:r>
              <a:rPr lang="ar-SA" sz="2000" dirty="0">
                <a:latin typeface="Arial Unicode MS" pitchFamily="34" charset="-128"/>
                <a:ea typeface="Arial Unicode MS" pitchFamily="34" charset="-128"/>
                <a:cs typeface="Arial Unicode MS" pitchFamily="34" charset="-128"/>
              </a:rPr>
              <a:t>تتألف من نوع واحد من السكريات الأحادية ويمثلها النشا النباتي والنشا الحيواني (الجلكوجين), وكل منها يتكون من وحدات متكررة من الجليكوز.</a:t>
            </a:r>
            <a:endParaRPr lang="ar-EG" sz="2000" dirty="0">
              <a:latin typeface="Arial Unicode MS" pitchFamily="34" charset="-128"/>
              <a:ea typeface="Arial Unicode MS" pitchFamily="34" charset="-128"/>
              <a:cs typeface="Arial Unicode MS" pitchFamily="34" charset="-128"/>
            </a:endParaRPr>
          </a:p>
          <a:p>
            <a:pPr marL="342900" indent="-342900" algn="ctr">
              <a:defRPr/>
            </a:pPr>
            <a:r>
              <a:rPr lang="ar-SA"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مثل النشا - الجليكوجين – البراميليوم</a:t>
            </a:r>
          </a:p>
          <a:p>
            <a:pPr marL="342900" indent="-342900" algn="ctr">
              <a:defRPr/>
            </a:pPr>
            <a:endParaRPr lang="en-US"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endParaRPr>
          </a:p>
          <a:p>
            <a:pPr marL="342900" indent="-342900" rtl="0">
              <a:defRPr/>
            </a:pPr>
            <a:r>
              <a:rPr lang="en-US" sz="2000" u="sng" dirty="0">
                <a:latin typeface="Arial Unicode MS" pitchFamily="34" charset="-128"/>
                <a:ea typeface="Arial Unicode MS" pitchFamily="34" charset="-128"/>
                <a:cs typeface="Arial Unicode MS" pitchFamily="34" charset="-128"/>
              </a:rPr>
              <a:t> </a:t>
            </a:r>
            <a:r>
              <a:rPr lang="en-GB" sz="2000" u="sng" dirty="0" err="1">
                <a:latin typeface="Arial Unicode MS" pitchFamily="34" charset="-128"/>
                <a:ea typeface="Arial Unicode MS" pitchFamily="34" charset="-128"/>
                <a:cs typeface="Arial Unicode MS" pitchFamily="34" charset="-128"/>
              </a:rPr>
              <a:t>Heteropolysaccharides</a:t>
            </a:r>
            <a:r>
              <a:rPr lang="ar-SA" sz="2000" u="sng" dirty="0">
                <a:latin typeface="Arial Unicode MS" pitchFamily="34" charset="-128"/>
                <a:ea typeface="Arial Unicode MS" pitchFamily="34" charset="-128"/>
                <a:cs typeface="Arial Unicode MS" pitchFamily="34" charset="-128"/>
              </a:rPr>
              <a:t>  2-السكريات العديدة غير المتجانسة</a:t>
            </a:r>
            <a:r>
              <a:rPr lang="ar-SA" sz="2000" dirty="0">
                <a:latin typeface="Arial Unicode MS" pitchFamily="34" charset="-128"/>
                <a:ea typeface="Arial Unicode MS" pitchFamily="34" charset="-128"/>
                <a:cs typeface="Arial Unicode MS" pitchFamily="34" charset="-128"/>
              </a:rPr>
              <a:t>  </a:t>
            </a:r>
            <a:r>
              <a:rPr lang="en-US" sz="2000" dirty="0">
                <a:latin typeface="Arial Unicode MS" pitchFamily="34" charset="-128"/>
                <a:ea typeface="Arial Unicode MS" pitchFamily="34" charset="-128"/>
                <a:cs typeface="Arial Unicode MS" pitchFamily="34" charset="-128"/>
              </a:rPr>
              <a:t> </a:t>
            </a:r>
            <a:endParaRPr lang="en-GB" sz="2000" dirty="0">
              <a:latin typeface="Arial Unicode MS" pitchFamily="34" charset="-128"/>
              <a:ea typeface="Arial Unicode MS" pitchFamily="34" charset="-128"/>
              <a:cs typeface="Arial Unicode MS" pitchFamily="34" charset="-128"/>
            </a:endParaRPr>
          </a:p>
          <a:p>
            <a:pPr marL="342900" indent="-342900">
              <a:spcBef>
                <a:spcPct val="20000"/>
              </a:spcBef>
              <a:buClr>
                <a:schemeClr val="hlink"/>
              </a:buClr>
              <a:buSzPct val="80000"/>
              <a:buFont typeface="Wingdings" pitchFamily="2" charset="2"/>
              <a:buNone/>
              <a:defRPr/>
            </a:pPr>
            <a:r>
              <a:rPr lang="en-US"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a:t>
            </a:r>
            <a:r>
              <a:rPr lang="ar-SA"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مثل الهيموسليولوز – وحمض الهايالورنيك</a:t>
            </a:r>
          </a:p>
          <a:p>
            <a:pPr marL="342900" indent="-342900" rtl="0">
              <a:defRPr/>
            </a:pPr>
            <a:endParaRPr lang="en-GB" sz="2000" dirty="0">
              <a:latin typeface="Arial Unicode MS" pitchFamily="34" charset="-128"/>
              <a:ea typeface="Arial Unicode MS" pitchFamily="34" charset="-128"/>
              <a:cs typeface="Arial Unicode MS" pitchFamily="34" charset="-128"/>
            </a:endParaRPr>
          </a:p>
          <a:p>
            <a:pPr marL="342900" indent="-342900" rtl="0">
              <a:defRPr/>
            </a:pPr>
            <a:r>
              <a:rPr lang="en-GB" dirty="0"/>
              <a:t>: </a:t>
            </a:r>
            <a:r>
              <a:rPr lang="ar-SA" sz="2000" dirty="0">
                <a:latin typeface="Arial Unicode MS" pitchFamily="34" charset="-128"/>
                <a:ea typeface="Arial Unicode MS" pitchFamily="34" charset="-128"/>
                <a:cs typeface="Arial Unicode MS" pitchFamily="34" charset="-128"/>
              </a:rPr>
              <a:t>تتكون من سكريات أحادية مختلفة الأنواع وتشمل</a:t>
            </a:r>
            <a:endParaRPr lang="en-GB" sz="2000" dirty="0">
              <a:latin typeface="Arial Unicode MS" pitchFamily="34" charset="-128"/>
              <a:ea typeface="Arial Unicode MS" pitchFamily="34" charset="-128"/>
              <a:cs typeface="Arial Unicode MS" pitchFamily="34" charset="-128"/>
            </a:endParaRPr>
          </a:p>
          <a:p>
            <a:pPr marL="342900" indent="-342900" rtl="0">
              <a:defRPr/>
            </a:pPr>
            <a:endParaRPr lang="en-US"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WordArt 4" descr="Paper bag"/>
          <p:cNvSpPr>
            <a:spLocks noChangeArrowheads="1" noChangeShapeType="1" noTextEdit="1"/>
          </p:cNvSpPr>
          <p:nvPr/>
        </p:nvSpPr>
        <p:spPr bwMode="auto">
          <a:xfrm>
            <a:off x="3810000" y="609600"/>
            <a:ext cx="1676400" cy="523875"/>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Times New Roman"/>
                <a:cs typeface="Times New Roman"/>
              </a:rPr>
              <a:t>Cellulose</a:t>
            </a:r>
          </a:p>
        </p:txBody>
      </p:sp>
      <p:pic>
        <p:nvPicPr>
          <p:cNvPr id="36867" name="Picture 6" descr="cellulo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1676400"/>
            <a:ext cx="4267200" cy="34877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6868" name="Picture 8" descr="cellulo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41463"/>
            <a:ext cx="4648200" cy="3792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6869" name="Rectangle 10"/>
          <p:cNvSpPr>
            <a:spLocks noChangeArrowheads="1"/>
          </p:cNvSpPr>
          <p:nvPr/>
        </p:nvSpPr>
        <p:spPr bwMode="auto">
          <a:xfrm>
            <a:off x="1219200" y="5683250"/>
            <a:ext cx="70866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أكثر المركبات العضوية وجودا على سطح الأرض ويقدر أن حوالي نصف الكربون العضوي سليولوز ويكون هذا المركب الجدر الخلوية في النباتات ويلعب دور دعامي فيها</a:t>
            </a:r>
            <a:r>
              <a:rPr lang="ar-SA"/>
              <a:t>.</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5" descr="chiti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914400"/>
            <a:ext cx="7391400" cy="414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1" name="WordArt 6" descr="Paper bag"/>
          <p:cNvSpPr>
            <a:spLocks noChangeArrowheads="1" noChangeShapeType="1" noTextEdit="1"/>
          </p:cNvSpPr>
          <p:nvPr/>
        </p:nvSpPr>
        <p:spPr bwMode="auto">
          <a:xfrm>
            <a:off x="3886200" y="228600"/>
            <a:ext cx="1447800" cy="438150"/>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3"/>
                  <a:srcRect/>
                  <a:tile tx="0" ty="0" sx="100000" sy="100000" flip="none" algn="tl"/>
                </a:blipFill>
                <a:effectLst>
                  <a:outerShdw dist="107763" dir="13500000" algn="ctr" rotWithShape="0">
                    <a:srgbClr val="C7DFD3">
                      <a:alpha val="50000"/>
                    </a:srgbClr>
                  </a:outerShdw>
                </a:effectLst>
                <a:latin typeface="Times New Roman"/>
                <a:cs typeface="Times New Roman"/>
              </a:rPr>
              <a:t>Chitin</a:t>
            </a:r>
          </a:p>
        </p:txBody>
      </p:sp>
      <p:sp>
        <p:nvSpPr>
          <p:cNvPr id="37892" name="Text Box 8"/>
          <p:cNvSpPr txBox="1">
            <a:spLocks noChangeArrowheads="1"/>
          </p:cNvSpPr>
          <p:nvPr/>
        </p:nvSpPr>
        <p:spPr bwMode="auto">
          <a:xfrm>
            <a:off x="838200" y="4191000"/>
            <a:ext cx="1371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pPr>
            <a:r>
              <a:rPr lang="fr-FR"/>
              <a:t>acetamide</a:t>
            </a:r>
            <a:endParaRPr lang="en-US"/>
          </a:p>
        </p:txBody>
      </p:sp>
      <p:sp>
        <p:nvSpPr>
          <p:cNvPr id="37893" name="Rectangle 9"/>
          <p:cNvSpPr>
            <a:spLocks noChangeArrowheads="1"/>
          </p:cNvSpPr>
          <p:nvPr/>
        </p:nvSpPr>
        <p:spPr bwMode="auto">
          <a:xfrm>
            <a:off x="1066800" y="5254625"/>
            <a:ext cx="7010400" cy="203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spcBef>
                <a:spcPct val="50000"/>
              </a:spcBef>
            </a:pPr>
            <a:r>
              <a:rPr lang="ar-SA" b="1">
                <a:latin typeface="Arial Unicode MS" pitchFamily="34" charset="-128"/>
                <a:ea typeface="Arial Unicode MS" pitchFamily="34" charset="-128"/>
                <a:cs typeface="Arial Unicode MS" pitchFamily="34" charset="-128"/>
              </a:rPr>
              <a:t>من السكريات التركيبية يكون التركيب الخارجي لكثير من الكائنات الحية ويكسبها الصلابة ويمنحها الحماية </a:t>
            </a:r>
            <a:endParaRPr lang="en-US" b="1">
              <a:latin typeface="Arial Unicode MS" pitchFamily="34" charset="-128"/>
              <a:ea typeface="Arial Unicode MS" pitchFamily="34" charset="-128"/>
              <a:cs typeface="Arial Unicode MS" pitchFamily="34" charset="-128"/>
            </a:endParaRPr>
          </a:p>
          <a:p>
            <a:pPr rtl="0">
              <a:spcBef>
                <a:spcPct val="50000"/>
              </a:spcBef>
            </a:pPr>
            <a:r>
              <a:rPr lang="ar-SA" b="1">
                <a:latin typeface="Arial Unicode MS" pitchFamily="34" charset="-128"/>
                <a:ea typeface="Arial Unicode MS" pitchFamily="34" charset="-128"/>
                <a:cs typeface="Arial Unicode MS" pitchFamily="34" charset="-128"/>
              </a:rPr>
              <a:t>ويوجد الكيتين بكميات كبيرة في الجلد المغطي لأجسام الفصليات وبعض الاسفنجيات والرخويات والحلقيات وفي جدر بعض الخلايا الفطرية وبعض الخلايا الطحلبية الخضراء</a:t>
            </a:r>
            <a:r>
              <a:rPr lang="ar-SA"/>
              <a:t>.</a:t>
            </a:r>
            <a:endParaRPr lang="en-GB"/>
          </a:p>
          <a:p>
            <a:pPr rtl="0">
              <a:spcBef>
                <a:spcPct val="50000"/>
              </a:spcBef>
            </a:pPr>
            <a:endParaRPr lang="ar-SA">
              <a:latin typeface="Arial"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4" name="Picture 5" descr="Inulin - Strukturformel">
            <a:hlinkClick r:id="rId2" tooltip="Inulin - Strukturformel"/>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71900" y="2214563"/>
            <a:ext cx="2506663" cy="3805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8915" name="WordArt 6" descr="Paper bag"/>
          <p:cNvSpPr>
            <a:spLocks noChangeArrowheads="1" noChangeShapeType="1" noTextEdit="1"/>
          </p:cNvSpPr>
          <p:nvPr/>
        </p:nvSpPr>
        <p:spPr bwMode="auto">
          <a:xfrm>
            <a:off x="3733800" y="838200"/>
            <a:ext cx="2133600" cy="523875"/>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4"/>
                  <a:srcRect/>
                  <a:tile tx="0" ty="0" sx="100000" sy="100000" flip="none" algn="tl"/>
                </a:blipFill>
                <a:effectLst>
                  <a:outerShdw dist="563972" dir="14049741" sx="125000" sy="125000" algn="tl" rotWithShape="0">
                    <a:srgbClr val="C7DFD3">
                      <a:alpha val="79999"/>
                    </a:srgbClr>
                  </a:outerShdw>
                </a:effectLst>
                <a:latin typeface="Times New Roman"/>
                <a:cs typeface="Times New Roman"/>
              </a:rPr>
              <a:t>Inulin</a:t>
            </a:r>
          </a:p>
        </p:txBody>
      </p:sp>
      <p:sp>
        <p:nvSpPr>
          <p:cNvPr id="38916" name="Text Box 7"/>
          <p:cNvSpPr txBox="1">
            <a:spLocks noChangeArrowheads="1"/>
          </p:cNvSpPr>
          <p:nvPr/>
        </p:nvSpPr>
        <p:spPr bwMode="auto">
          <a:xfrm>
            <a:off x="533400" y="3886200"/>
            <a:ext cx="29718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pPr>
            <a:r>
              <a:rPr lang="fr-FR"/>
              <a:t>Found in some plantes, formed of  fructose  units (</a:t>
            </a:r>
            <a:r>
              <a:rPr lang="fr-FR">
                <a:latin typeface="Symbol" pitchFamily="18" charset="2"/>
              </a:rPr>
              <a:t>b</a:t>
            </a:r>
            <a:r>
              <a:rPr lang="fr-FR"/>
              <a:t> 1,2 glycosidic bond)</a:t>
            </a:r>
            <a:endParaRPr lang="en-US"/>
          </a:p>
        </p:txBody>
      </p:sp>
      <p:sp>
        <p:nvSpPr>
          <p:cNvPr id="38917" name="Rectangle 8"/>
          <p:cNvSpPr>
            <a:spLocks noChangeArrowheads="1"/>
          </p:cNvSpPr>
          <p:nvPr/>
        </p:nvSpPr>
        <p:spPr bwMode="auto">
          <a:xfrm>
            <a:off x="941388" y="6248400"/>
            <a:ext cx="6484937"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rtl="0"/>
            <a:r>
              <a:rPr lang="ar-SA" b="1">
                <a:latin typeface="Arial Unicode MS" pitchFamily="34" charset="-128"/>
                <a:ea typeface="Arial Unicode MS" pitchFamily="34" charset="-128"/>
                <a:cs typeface="Arial Unicode MS" pitchFamily="34" charset="-128"/>
              </a:rPr>
              <a:t>من السكريات العديدة الغذائية غير المتفرعة ويوجد في لب بعض النباتات.</a:t>
            </a:r>
            <a:endParaRPr lang="en-GB" b="1">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5" descr="1glycog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0"/>
            <a:ext cx="4876800" cy="3656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39" name="WordArt 6" descr="Paper bag"/>
          <p:cNvSpPr>
            <a:spLocks noChangeArrowheads="1" noChangeShapeType="1" noTextEdit="1"/>
          </p:cNvSpPr>
          <p:nvPr/>
        </p:nvSpPr>
        <p:spPr bwMode="auto">
          <a:xfrm>
            <a:off x="1143000" y="609600"/>
            <a:ext cx="1724025" cy="523875"/>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Times New Roman"/>
                <a:cs typeface="Times New Roman"/>
              </a:rPr>
              <a:t>Glycogen</a:t>
            </a:r>
          </a:p>
        </p:txBody>
      </p:sp>
      <p:pic>
        <p:nvPicPr>
          <p:cNvPr id="39940" name="Picture 8" descr="GlycogenStructur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5000" y="3200400"/>
            <a:ext cx="6343650" cy="325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1" name="Rectangle 9"/>
          <p:cNvSpPr>
            <a:spLocks noChangeArrowheads="1"/>
          </p:cNvSpPr>
          <p:nvPr/>
        </p:nvSpPr>
        <p:spPr bwMode="auto">
          <a:xfrm>
            <a:off x="0" y="1600200"/>
            <a:ext cx="2906713" cy="1190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من السكريات العديدة الغذائية المتجانسة والمتفرعة ويخزن في الخلايا الحيوانية وبعض الحيوانات الأولية والطحالب</a:t>
            </a:r>
            <a:endParaRPr lang="en-US" b="1">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5" descr="547starch"/>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 y="0"/>
            <a:ext cx="5715000" cy="326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63" name="Picture 7" descr="547amylopecti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3200400"/>
            <a:ext cx="5715000" cy="3429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64" name="Rectangle 8"/>
          <p:cNvSpPr>
            <a:spLocks noChangeArrowheads="1"/>
          </p:cNvSpPr>
          <p:nvPr/>
        </p:nvSpPr>
        <p:spPr bwMode="auto">
          <a:xfrm>
            <a:off x="5943600" y="1752600"/>
            <a:ext cx="25908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pitchFamily="34" charset="0"/>
                <a:ea typeface="Arial Unicode MS" pitchFamily="34" charset="-128"/>
                <a:cs typeface="Arial Unicode MS" pitchFamily="34" charset="-128"/>
              </a:rPr>
              <a:t>من السكريات العديدة الغذائية ويوجد في الخلايا النباتية ومملكة الأوليات وبعض البكتريا.</a:t>
            </a:r>
            <a:endParaRPr lang="en-US" b="1">
              <a:latin typeface="Arial" pitchFamily="34" charset="0"/>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WordArt 4" descr="Paper bag"/>
          <p:cNvSpPr>
            <a:spLocks noChangeArrowheads="1" noChangeShapeType="1" noTextEdit="1"/>
          </p:cNvSpPr>
          <p:nvPr/>
        </p:nvSpPr>
        <p:spPr bwMode="auto">
          <a:xfrm>
            <a:off x="2514600" y="457200"/>
            <a:ext cx="3990975" cy="1047750"/>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Times New Roman"/>
                <a:cs typeface="Times New Roman"/>
              </a:rPr>
              <a:t>Other polysaccharides</a:t>
            </a:r>
          </a:p>
        </p:txBody>
      </p:sp>
      <p:pic>
        <p:nvPicPr>
          <p:cNvPr id="41987" name="Picture 6" descr="Et udsnit af et mannan polysacchari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5913" y="1738313"/>
            <a:ext cx="2944812" cy="4052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988" name="Text Box 7"/>
          <p:cNvSpPr txBox="1">
            <a:spLocks noChangeArrowheads="1"/>
          </p:cNvSpPr>
          <p:nvPr/>
        </p:nvSpPr>
        <p:spPr bwMode="auto">
          <a:xfrm>
            <a:off x="381000" y="3124200"/>
            <a:ext cx="2057400" cy="1466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pPr>
            <a:r>
              <a:rPr lang="fr-FR"/>
              <a:t>Mannose</a:t>
            </a:r>
          </a:p>
          <a:p>
            <a:pPr eaLnBrk="1" hangingPunct="1">
              <a:spcBef>
                <a:spcPct val="50000"/>
              </a:spcBef>
            </a:pPr>
            <a:r>
              <a:rPr lang="fr-FR"/>
              <a:t>Yeast (branched)</a:t>
            </a:r>
          </a:p>
          <a:p>
            <a:pPr eaLnBrk="1" hangingPunct="1">
              <a:spcBef>
                <a:spcPct val="50000"/>
              </a:spcBef>
            </a:pPr>
            <a:r>
              <a:rPr lang="fr-FR"/>
              <a:t>Some planted ( non-branched)</a:t>
            </a:r>
            <a:endParaRPr lang="en-US"/>
          </a:p>
        </p:txBody>
      </p:sp>
      <p:sp>
        <p:nvSpPr>
          <p:cNvPr id="41989" name="Rectangle 8"/>
          <p:cNvSpPr>
            <a:spLocks noChangeArrowheads="1"/>
          </p:cNvSpPr>
          <p:nvPr/>
        </p:nvSpPr>
        <p:spPr bwMode="auto">
          <a:xfrm>
            <a:off x="4724400" y="2667000"/>
            <a:ext cx="3916363" cy="146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عبارة عن بوليمر متجانس من سكر المانوز </a:t>
            </a:r>
            <a:r>
              <a:rPr lang="en-GB" b="1">
                <a:latin typeface="Arial Unicode MS" pitchFamily="34" charset="-128"/>
                <a:ea typeface="Arial Unicode MS" pitchFamily="34" charset="-128"/>
                <a:cs typeface="Arial Unicode MS" pitchFamily="34" charset="-128"/>
              </a:rPr>
              <a:t>Mannose</a:t>
            </a:r>
            <a:r>
              <a:rPr lang="ar-SA" b="1">
                <a:latin typeface="Arial Unicode MS" pitchFamily="34" charset="-128"/>
                <a:ea typeface="Arial Unicode MS" pitchFamily="34" charset="-128"/>
                <a:cs typeface="Arial Unicode MS" pitchFamily="34" charset="-128"/>
              </a:rPr>
              <a:t> </a:t>
            </a:r>
            <a:endParaRPr lang="en-US" b="1">
              <a:latin typeface="Arial Unicode MS" pitchFamily="34" charset="-128"/>
              <a:ea typeface="Arial Unicode MS" pitchFamily="34" charset="-128"/>
              <a:cs typeface="Arial Unicode MS" pitchFamily="34" charset="-128"/>
            </a:endParaRPr>
          </a:p>
          <a:p>
            <a:r>
              <a:rPr lang="ar-SA" b="1">
                <a:latin typeface="Arial Unicode MS" pitchFamily="34" charset="-128"/>
                <a:ea typeface="Arial Unicode MS" pitchFamily="34" charset="-128"/>
                <a:cs typeface="Arial Unicode MS" pitchFamily="34" charset="-128"/>
              </a:rPr>
              <a:t>ويدخل في تركيب الجدار</a:t>
            </a:r>
            <a:r>
              <a:rPr lang="en-US" b="1">
                <a:latin typeface="Arial Unicode MS" pitchFamily="34" charset="-128"/>
                <a:ea typeface="Arial Unicode MS" pitchFamily="34" charset="-128"/>
                <a:cs typeface="Arial Unicode MS" pitchFamily="34" charset="-128"/>
              </a:rPr>
              <a:t> </a:t>
            </a:r>
            <a:r>
              <a:rPr lang="ar-SA" b="1">
                <a:latin typeface="Arial Unicode MS" pitchFamily="34" charset="-128"/>
                <a:ea typeface="Arial Unicode MS" pitchFamily="34" charset="-128"/>
                <a:cs typeface="Arial Unicode MS" pitchFamily="34" charset="-128"/>
              </a:rPr>
              <a:t>الخلوي للخميرة وفي بعض الخلايا النباتية.</a:t>
            </a:r>
          </a:p>
          <a:p>
            <a:endParaRPr lang="en-GB"/>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0" name="Picture 5" descr="fig_28_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67000" y="1143000"/>
            <a:ext cx="4762500"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1" name="WordArt 6" descr="Paper bag"/>
          <p:cNvSpPr>
            <a:spLocks noChangeArrowheads="1" noChangeShapeType="1" noTextEdit="1"/>
          </p:cNvSpPr>
          <p:nvPr/>
        </p:nvSpPr>
        <p:spPr bwMode="auto">
          <a:xfrm>
            <a:off x="3429000" y="381000"/>
            <a:ext cx="2066925" cy="523875"/>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3"/>
                  <a:srcRect/>
                  <a:tile tx="0" ty="0" sx="100000" sy="100000" flip="none" algn="tl"/>
                </a:blipFill>
                <a:effectLst>
                  <a:outerShdw dist="563972" dir="14049741" sx="125000" sy="125000" algn="tl" rotWithShape="0">
                    <a:srgbClr val="C7DFD3">
                      <a:alpha val="79999"/>
                    </a:srgbClr>
                  </a:outerShdw>
                </a:effectLst>
                <a:latin typeface="Times New Roman"/>
                <a:cs typeface="Times New Roman"/>
              </a:rPr>
              <a:t>Paramylum</a:t>
            </a:r>
          </a:p>
        </p:txBody>
      </p:sp>
      <p:sp>
        <p:nvSpPr>
          <p:cNvPr id="43012" name="Rectangle 7"/>
          <p:cNvSpPr>
            <a:spLocks noChangeArrowheads="1"/>
          </p:cNvSpPr>
          <p:nvPr/>
        </p:nvSpPr>
        <p:spPr bwMode="auto">
          <a:xfrm>
            <a:off x="657225" y="1066800"/>
            <a:ext cx="76803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b="1">
                <a:latin typeface="Arial Unicode MS" pitchFamily="34" charset="-128"/>
                <a:ea typeface="Arial Unicode MS" pitchFamily="34" charset="-128"/>
                <a:cs typeface="Arial Unicode MS" pitchFamily="34" charset="-128"/>
              </a:rPr>
              <a:t>من السكريات العديدة الغذائية والمتجانسة ويوجد في بعض خلايا الأوليات مثل اليوجلينا</a:t>
            </a:r>
            <a:r>
              <a:rPr lang="ar-SA"/>
              <a:t>.</a:t>
            </a:r>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4" name="Picture 5" descr="hydrolysi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7400" y="2819400"/>
            <a:ext cx="4762500" cy="3409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5" name="WordArt 6" descr="Paper bag"/>
          <p:cNvSpPr>
            <a:spLocks noChangeArrowheads="1" noChangeShapeType="1" noTextEdit="1"/>
          </p:cNvSpPr>
          <p:nvPr/>
        </p:nvSpPr>
        <p:spPr bwMode="auto">
          <a:xfrm>
            <a:off x="3810000" y="228600"/>
            <a:ext cx="1371600" cy="523875"/>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3"/>
                  <a:srcRect/>
                  <a:tile tx="0" ty="0" sx="100000" sy="100000" flip="none" algn="tl"/>
                </a:blipFill>
                <a:effectLst>
                  <a:outerShdw dist="107763" dir="13500000" algn="ctr" rotWithShape="0">
                    <a:srgbClr val="C7DFD3">
                      <a:alpha val="50000"/>
                    </a:srgbClr>
                  </a:outerShdw>
                </a:effectLst>
                <a:latin typeface="Times New Roman"/>
                <a:cs typeface="Times New Roman"/>
              </a:rPr>
              <a:t>Dextrin</a:t>
            </a:r>
          </a:p>
        </p:txBody>
      </p:sp>
      <p:sp>
        <p:nvSpPr>
          <p:cNvPr id="44036" name="Rectangle 8"/>
          <p:cNvSpPr>
            <a:spLocks noChangeArrowheads="1"/>
          </p:cNvSpPr>
          <p:nvPr/>
        </p:nvSpPr>
        <p:spPr bwMode="auto">
          <a:xfrm>
            <a:off x="2057400" y="1416050"/>
            <a:ext cx="51292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b="1">
                <a:latin typeface="Arial Unicode MS" pitchFamily="34" charset="-128"/>
                <a:ea typeface="Arial Unicode MS" pitchFamily="34" charset="-128"/>
                <a:cs typeface="Arial Unicode MS" pitchFamily="34" charset="-128"/>
              </a:rPr>
              <a:t>من السكريات العديدة المتفرعة ويوجد على هيئة بوليميرات متجانسة من سكر الجلوكوز وتنتجه بعض أنواع البكتريا</a:t>
            </a:r>
            <a:endParaRPr lang="en-US" b="1">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609600" y="381000"/>
            <a:ext cx="8229600" cy="1143000"/>
          </a:xfrm>
        </p:spPr>
        <p:txBody>
          <a:bodyPr/>
          <a:lstStyle/>
          <a:p>
            <a:pPr algn="r" eaLnBrk="1" hangingPunct="1"/>
            <a:r>
              <a:rPr lang="en-US" sz="2400" u="sng" smtClean="0">
                <a:solidFill>
                  <a:srgbClr val="CC3300"/>
                </a:solidFill>
                <a:latin typeface="Arial Unicode MS" pitchFamily="34" charset="-128"/>
                <a:ea typeface="Arial Unicode MS" pitchFamily="34" charset="-128"/>
                <a:cs typeface="Arial Unicode MS" pitchFamily="34" charset="-128"/>
              </a:rPr>
              <a:t>Cell biology</a:t>
            </a:r>
            <a:r>
              <a:rPr lang="ar-SA" sz="2400" u="sng" smtClean="0">
                <a:solidFill>
                  <a:srgbClr val="CC3300"/>
                </a:solidFill>
                <a:latin typeface="Arial Unicode MS" pitchFamily="34" charset="-128"/>
                <a:ea typeface="Arial Unicode MS" pitchFamily="34" charset="-128"/>
                <a:cs typeface="Arial Unicode MS" pitchFamily="34" charset="-128"/>
              </a:rPr>
              <a:t> علم الخلية </a:t>
            </a:r>
            <a:r>
              <a:rPr lang="en-US" sz="2400" u="sng" smtClean="0">
                <a:latin typeface="Arial Unicode MS" pitchFamily="34" charset="-128"/>
                <a:ea typeface="Arial Unicode MS" pitchFamily="34" charset="-128"/>
                <a:cs typeface="Arial Unicode MS" pitchFamily="34" charset="-128"/>
              </a:rPr>
              <a:t> </a:t>
            </a:r>
            <a:r>
              <a:rPr lang="en-US" sz="2400" smtClean="0">
                <a:latin typeface="Arial Unicode MS" pitchFamily="34" charset="-128"/>
                <a:ea typeface="Arial Unicode MS" pitchFamily="34" charset="-128"/>
                <a:cs typeface="Arial Unicode MS" pitchFamily="34" charset="-128"/>
              </a:rPr>
              <a:t/>
            </a:r>
            <a:br>
              <a:rPr lang="en-US" sz="2400" smtClean="0">
                <a:latin typeface="Arial Unicode MS" pitchFamily="34" charset="-128"/>
                <a:ea typeface="Arial Unicode MS" pitchFamily="34" charset="-128"/>
                <a:cs typeface="Arial Unicode MS" pitchFamily="34" charset="-128"/>
              </a:rPr>
            </a:br>
            <a:r>
              <a:rPr lang="ar-SA" sz="2400" smtClean="0">
                <a:latin typeface="Arial Unicode MS" pitchFamily="34" charset="-128"/>
                <a:ea typeface="Arial Unicode MS" pitchFamily="34" charset="-128"/>
                <a:cs typeface="Arial Unicode MS" pitchFamily="34" charset="-128"/>
              </a:rPr>
              <a:t>هو العلم الذى يهتم بدراسة تركيب ووظائف  الخلايا وانقساماتها كذلك اشكالها وأحجامها وما يصيبها من امراض وتغيرات اثناء التمايز والنمو والتقدم فى السن</a:t>
            </a:r>
            <a:endParaRPr lang="en-US" sz="2400" smtClean="0">
              <a:latin typeface="Arial Unicode MS" pitchFamily="34" charset="-128"/>
              <a:ea typeface="Arial Unicode MS" pitchFamily="34" charset="-128"/>
              <a:cs typeface="Arial Unicode MS" pitchFamily="34" charset="-128"/>
            </a:endParaRPr>
          </a:p>
        </p:txBody>
      </p:sp>
      <p:sp>
        <p:nvSpPr>
          <p:cNvPr id="8195" name="Rectangle 3"/>
          <p:cNvSpPr>
            <a:spLocks noGrp="1" noChangeArrowheads="1"/>
          </p:cNvSpPr>
          <p:nvPr>
            <p:ph idx="1"/>
          </p:nvPr>
        </p:nvSpPr>
        <p:spPr>
          <a:xfrm>
            <a:off x="533400" y="1828800"/>
            <a:ext cx="8229600" cy="2057400"/>
          </a:xfrm>
        </p:spPr>
        <p:txBody>
          <a:bodyPr/>
          <a:lstStyle/>
          <a:p>
            <a:pPr algn="r" eaLnBrk="1" hangingPunct="1"/>
            <a:r>
              <a:rPr lang="en-US" sz="2400" b="1" smtClean="0">
                <a:solidFill>
                  <a:srgbClr val="CC3300"/>
                </a:solidFill>
                <a:latin typeface="Arial Unicode MS" pitchFamily="34" charset="-128"/>
                <a:ea typeface="Arial Unicode MS" pitchFamily="34" charset="-128"/>
                <a:cs typeface="Arial Unicode MS" pitchFamily="34" charset="-128"/>
              </a:rPr>
              <a:t>Cytogenetic </a:t>
            </a:r>
            <a:r>
              <a:rPr lang="ar-SA" sz="2400" b="1" smtClean="0">
                <a:solidFill>
                  <a:srgbClr val="CC3300"/>
                </a:solidFill>
                <a:latin typeface="Arial Unicode MS" pitchFamily="34" charset="-128"/>
                <a:ea typeface="Arial Unicode MS" pitchFamily="34" charset="-128"/>
                <a:cs typeface="Arial Unicode MS" pitchFamily="34" charset="-128"/>
              </a:rPr>
              <a:t>علم وراثة الخلية    </a:t>
            </a:r>
          </a:p>
          <a:p>
            <a:pPr algn="r" eaLnBrk="1" hangingPunct="1">
              <a:buFont typeface="Wingdings" pitchFamily="2" charset="2"/>
              <a:buNone/>
            </a:pPr>
            <a:r>
              <a:rPr lang="ar-SA" sz="2000" smtClean="0">
                <a:latin typeface="Arial Unicode MS" pitchFamily="34" charset="-128"/>
                <a:ea typeface="Arial Unicode MS" pitchFamily="34" charset="-128"/>
                <a:cs typeface="Arial Unicode MS" pitchFamily="34" charset="-128"/>
              </a:rPr>
              <a:t>يعتنى بدراسة التركيب الدقيق للكروموسومات وتحديد مواقع الجينات على الكروموسومات والتغيرات الكروموسومية  وعلاقتها بالامراض الوراثية المختلفة</a:t>
            </a:r>
            <a:endParaRPr lang="en-US" sz="2000" smtClean="0">
              <a:latin typeface="Arial Unicode MS" pitchFamily="34" charset="-128"/>
              <a:ea typeface="Arial Unicode MS" pitchFamily="34" charset="-128"/>
              <a:cs typeface="Arial Unicode MS" pitchFamily="34" charset="-128"/>
            </a:endParaRPr>
          </a:p>
        </p:txBody>
      </p:sp>
      <p:sp>
        <p:nvSpPr>
          <p:cNvPr id="8196" name="Rectangle 3"/>
          <p:cNvSpPr>
            <a:spLocks noChangeArrowheads="1"/>
          </p:cNvSpPr>
          <p:nvPr/>
        </p:nvSpPr>
        <p:spPr bwMode="auto">
          <a:xfrm>
            <a:off x="6172200" y="3124200"/>
            <a:ext cx="25812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400">
                <a:latin typeface="Arial Unicode MS" pitchFamily="34" charset="-128"/>
                <a:ea typeface="Arial Unicode MS" pitchFamily="34" charset="-128"/>
                <a:cs typeface="Arial Unicode MS" pitchFamily="34" charset="-128"/>
              </a:rPr>
              <a:t>تتكون الخلية من:</a:t>
            </a:r>
            <a:endParaRPr lang="en-US" sz="2400"/>
          </a:p>
        </p:txBody>
      </p:sp>
      <p:sp>
        <p:nvSpPr>
          <p:cNvPr id="8197" name="Rectangle 4"/>
          <p:cNvSpPr>
            <a:spLocks noChangeArrowheads="1"/>
          </p:cNvSpPr>
          <p:nvPr/>
        </p:nvSpPr>
        <p:spPr bwMode="auto">
          <a:xfrm>
            <a:off x="533400" y="3276600"/>
            <a:ext cx="8229600"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endParaRPr lang="en-US" sz="2400">
              <a:latin typeface="Arial Unicode MS" pitchFamily="34" charset="-128"/>
              <a:ea typeface="Arial Unicode MS" pitchFamily="34" charset="-128"/>
              <a:cs typeface="Arial Unicode MS" pitchFamily="34" charset="-128"/>
            </a:endParaRPr>
          </a:p>
          <a:p>
            <a:r>
              <a:rPr lang="ar-SA" sz="2400">
                <a:latin typeface="Arial Unicode MS" pitchFamily="34" charset="-128"/>
                <a:ea typeface="Arial Unicode MS" pitchFamily="34" charset="-128"/>
                <a:cs typeface="Arial Unicode MS" pitchFamily="34" charset="-128"/>
              </a:rPr>
              <a:t>نظام معقد من الجزيئات العضوية (البروتينات-السكريات- ا</a:t>
            </a:r>
            <a:r>
              <a:rPr lang="en-US" sz="2400">
                <a:latin typeface="Arial Unicode MS" pitchFamily="34" charset="-128"/>
                <a:ea typeface="Arial Unicode MS" pitchFamily="34" charset="-128"/>
                <a:cs typeface="Arial Unicode MS" pitchFamily="34" charset="-128"/>
              </a:rPr>
              <a:t> </a:t>
            </a:r>
            <a:r>
              <a:rPr lang="ar-SA" sz="2400">
                <a:latin typeface="Arial Unicode MS" pitchFamily="34" charset="-128"/>
                <a:ea typeface="Arial Unicode MS" pitchFamily="34" charset="-128"/>
                <a:cs typeface="Arial Unicode MS" pitchFamily="34" charset="-128"/>
              </a:rPr>
              <a:t>لدهون- الاحماض النووية)</a:t>
            </a:r>
          </a:p>
          <a:p>
            <a:r>
              <a:rPr lang="ar-SA" sz="2400">
                <a:latin typeface="Arial Unicode MS" pitchFamily="34" charset="-128"/>
                <a:ea typeface="Arial Unicode MS" pitchFamily="34" charset="-128"/>
                <a:cs typeface="Arial Unicode MS" pitchFamily="34" charset="-128"/>
              </a:rPr>
              <a:t> والعضيات(الميتوكوندريا- جهاز جولجى-..........)</a:t>
            </a:r>
          </a:p>
        </p:txBody>
      </p:sp>
      <p:sp>
        <p:nvSpPr>
          <p:cNvPr id="8198" name="Rectangle 5"/>
          <p:cNvSpPr>
            <a:spLocks noChangeArrowheads="1"/>
          </p:cNvSpPr>
          <p:nvPr/>
        </p:nvSpPr>
        <p:spPr bwMode="auto">
          <a:xfrm>
            <a:off x="1447800" y="5029200"/>
            <a:ext cx="7162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a:latin typeface="Arial Unicode MS" pitchFamily="34" charset="-128"/>
                <a:ea typeface="Arial Unicode MS" pitchFamily="34" charset="-128"/>
                <a:cs typeface="Arial Unicode MS" pitchFamily="34" charset="-128"/>
              </a:rPr>
              <a:t> </a:t>
            </a:r>
            <a:r>
              <a:rPr lang="ar-SA" sz="2400">
                <a:latin typeface="Arial Unicode MS" pitchFamily="34" charset="-128"/>
                <a:ea typeface="Arial Unicode MS" pitchFamily="34" charset="-128"/>
                <a:cs typeface="Arial Unicode MS" pitchFamily="34" charset="-128"/>
              </a:rPr>
              <a:t>للخلية القدرة على التعاون لاداء جميع العمليات الحيوية</a:t>
            </a:r>
            <a:endParaRPr lang="en-US" sz="24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4"/>
          <p:cNvSpPr>
            <a:spLocks noChangeArrowheads="1"/>
          </p:cNvSpPr>
          <p:nvPr/>
        </p:nvSpPr>
        <p:spPr bwMode="auto">
          <a:xfrm>
            <a:off x="539750" y="836613"/>
            <a:ext cx="8280400" cy="440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ar-SA" sz="2000" b="1" u="sng">
                <a:latin typeface="Arial Unicode MS" pitchFamily="34" charset="-128"/>
                <a:ea typeface="Arial Unicode MS" pitchFamily="34" charset="-128"/>
                <a:cs typeface="Arial Unicode MS" pitchFamily="34" charset="-128"/>
              </a:rPr>
              <a:t>توجد الكربوهيدرات مرتبطة مع الدهون أو البروتينات لتكون جزيئات كبيرة تلعب دورا حيويا في حياة الخلية الحية ومن هذه المركبات:</a:t>
            </a:r>
            <a:endParaRPr lang="en-GB" sz="2000" b="1" u="sng">
              <a:latin typeface="Arial Unicode MS" pitchFamily="34" charset="-128"/>
              <a:ea typeface="Arial Unicode MS" pitchFamily="34" charset="-128"/>
              <a:cs typeface="Arial Unicode MS" pitchFamily="34" charset="-128"/>
            </a:endParaRPr>
          </a:p>
          <a:p>
            <a:pPr rtl="0"/>
            <a:r>
              <a:rPr lang="en-GB" sz="2000">
                <a:latin typeface="Arial Unicode MS" pitchFamily="34" charset="-128"/>
                <a:ea typeface="Arial Unicode MS" pitchFamily="34" charset="-128"/>
                <a:cs typeface="Arial Unicode MS" pitchFamily="34" charset="-128"/>
              </a:rPr>
              <a:t> </a:t>
            </a:r>
          </a:p>
          <a:p>
            <a:pPr rtl="0"/>
            <a:r>
              <a:rPr lang="en-GB" sz="2000">
                <a:latin typeface="Arial Unicode MS" pitchFamily="34" charset="-128"/>
                <a:ea typeface="Arial Unicode MS" pitchFamily="34" charset="-128"/>
                <a:cs typeface="Arial Unicode MS" pitchFamily="34" charset="-128"/>
              </a:rPr>
              <a:t>Proteoglycans</a:t>
            </a:r>
            <a:r>
              <a:rPr lang="ar-SA" sz="2000">
                <a:latin typeface="Arial Unicode MS" pitchFamily="34" charset="-128"/>
                <a:ea typeface="Arial Unicode MS" pitchFamily="34" charset="-128"/>
                <a:cs typeface="Arial Unicode MS" pitchFamily="34" charset="-128"/>
              </a:rPr>
              <a:t>1- بروتيوجليكنات  </a:t>
            </a:r>
            <a:r>
              <a:rPr lang="en-US" sz="2000">
                <a:latin typeface="Arial Unicode MS" pitchFamily="34" charset="-128"/>
                <a:ea typeface="Arial Unicode MS" pitchFamily="34" charset="-128"/>
                <a:cs typeface="Arial Unicode MS" pitchFamily="34" charset="-128"/>
              </a:rPr>
              <a:t> </a:t>
            </a:r>
            <a:endParaRPr lang="en-GB" sz="2000">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يشكل الجزء البروتيني نسبة قليلة جدا من الوزن الجزيئي لهذه المركبات ومن أهم مركبات هذا النوع السكريات المخاطية الذي يوجد خارج الخلايا في أنسجة الغضاريف و العظام ومن أهم أنواعها الكوندروتين ويكون المادة البينية لهذه الأنسجة الضامة</a:t>
            </a:r>
          </a:p>
          <a:p>
            <a:pPr rtl="0"/>
            <a:r>
              <a:rPr lang="ar-SA" sz="2000">
                <a:latin typeface="Arial Unicode MS" pitchFamily="34" charset="-128"/>
                <a:ea typeface="Arial Unicode MS" pitchFamily="34" charset="-128"/>
                <a:cs typeface="Arial Unicode MS" pitchFamily="34" charset="-128"/>
              </a:rPr>
              <a:t> </a:t>
            </a:r>
            <a:endParaRPr lang="en-GB" sz="2000">
              <a:latin typeface="Arial Unicode MS" pitchFamily="34" charset="-128"/>
              <a:ea typeface="Arial Unicode MS" pitchFamily="34" charset="-128"/>
              <a:cs typeface="Arial Unicode MS" pitchFamily="34" charset="-128"/>
            </a:endParaRPr>
          </a:p>
          <a:p>
            <a:pPr rtl="0"/>
            <a:r>
              <a:rPr lang="en-GB" sz="2000">
                <a:latin typeface="Arial Unicode MS" pitchFamily="34" charset="-128"/>
                <a:ea typeface="Arial Unicode MS" pitchFamily="34" charset="-128"/>
                <a:cs typeface="Arial Unicode MS" pitchFamily="34" charset="-128"/>
              </a:rPr>
              <a:t>Glycoproteins</a:t>
            </a:r>
            <a:r>
              <a:rPr lang="ar-SA" sz="2000">
                <a:latin typeface="Arial Unicode MS" pitchFamily="34" charset="-128"/>
                <a:ea typeface="Arial Unicode MS" pitchFamily="34" charset="-128"/>
                <a:cs typeface="Arial Unicode MS" pitchFamily="34" charset="-128"/>
              </a:rPr>
              <a:t> </a:t>
            </a:r>
            <a:r>
              <a:rPr lang="en-GB"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2- الجليكوبروتين</a:t>
            </a:r>
            <a:endParaRPr lang="en-GB" sz="2000">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تتألف هذه المركبات من الكربوهيدرات والبروتينات وتلعب هذه المركبات دورا هاما في الخلية وتشمل بعض الإنزيمات والهرمونات والأجسام المضادة.</a:t>
            </a:r>
          </a:p>
          <a:p>
            <a:pPr rtl="0"/>
            <a:endParaRPr lang="en-GB" sz="2000">
              <a:latin typeface="Arial Unicode MS" pitchFamily="34" charset="-128"/>
              <a:ea typeface="Arial Unicode MS" pitchFamily="34" charset="-128"/>
              <a:cs typeface="Arial Unicode MS" pitchFamily="34" charset="-128"/>
            </a:endParaRPr>
          </a:p>
          <a:p>
            <a:pPr rtl="0"/>
            <a:r>
              <a:rPr lang="en-GB" sz="2000">
                <a:latin typeface="Arial Unicode MS" pitchFamily="34" charset="-128"/>
                <a:ea typeface="Arial Unicode MS" pitchFamily="34" charset="-128"/>
                <a:cs typeface="Arial Unicode MS" pitchFamily="34" charset="-128"/>
              </a:rPr>
              <a:t> Glycolipids</a:t>
            </a:r>
            <a:r>
              <a:rPr lang="ar-SA" sz="2000">
                <a:latin typeface="Arial Unicode MS" pitchFamily="34" charset="-128"/>
                <a:ea typeface="Arial Unicode MS" pitchFamily="34" charset="-128"/>
                <a:cs typeface="Arial Unicode MS" pitchFamily="34" charset="-128"/>
              </a:rPr>
              <a:t> 3- الجليكولبيدات  </a:t>
            </a:r>
            <a:r>
              <a:rPr lang="en-US" sz="2000">
                <a:latin typeface="Arial Unicode MS" pitchFamily="34" charset="-128"/>
                <a:ea typeface="Arial Unicode MS" pitchFamily="34" charset="-128"/>
                <a:cs typeface="Arial Unicode MS" pitchFamily="34" charset="-128"/>
              </a:rPr>
              <a:t> </a:t>
            </a:r>
            <a:r>
              <a:rPr lang="en-GB" sz="2000">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تنتج من اتحاد الدهون مع الكربوهيدرات وتدخل في تكوين الأغشية الخلوية.</a:t>
            </a:r>
            <a:endParaRPr lang="en-GB"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6"/>
          <p:cNvSpPr>
            <a:spLocks noChangeArrowheads="1"/>
          </p:cNvSpPr>
          <p:nvPr/>
        </p:nvSpPr>
        <p:spPr bwMode="auto">
          <a:xfrm>
            <a:off x="609600" y="1600200"/>
            <a:ext cx="7848600" cy="36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lnSpc>
                <a:spcPct val="150000"/>
              </a:lnSpc>
              <a:buFontTx/>
              <a:buAutoNum type="arabicPeriod"/>
            </a:pPr>
            <a:r>
              <a:rPr lang="ar-EG" sz="2000">
                <a:latin typeface="Times New Roman" pitchFamily="18" charset="0"/>
                <a:cs typeface="Times New Roman" pitchFamily="18" charset="0"/>
              </a:rPr>
              <a:t> </a:t>
            </a:r>
            <a:r>
              <a:rPr lang="ar-SA" sz="2000">
                <a:latin typeface="Arial Unicode MS" pitchFamily="34" charset="-128"/>
                <a:ea typeface="Arial Unicode MS" pitchFamily="34" charset="-128"/>
                <a:cs typeface="Arial Unicode MS" pitchFamily="34" charset="-128"/>
              </a:rPr>
              <a:t>تعرف البروتينات بأنها جزيئات كبيرة معقدة وهي من أكثر</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الجزيئات العضوية</a:t>
            </a:r>
            <a:r>
              <a:rPr lang="ar-EG" sz="2000">
                <a:latin typeface="Arial Unicode MS" pitchFamily="34" charset="-128"/>
                <a:ea typeface="Arial Unicode MS" pitchFamily="34" charset="-128"/>
                <a:cs typeface="Arial Unicode MS" pitchFamily="34" charset="-128"/>
              </a:rPr>
              <a:t> شيوعا </a:t>
            </a: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و</a:t>
            </a:r>
            <a:r>
              <a:rPr lang="ar-SA" sz="2000">
                <a:latin typeface="Arial Unicode MS" pitchFamily="34" charset="-128"/>
                <a:ea typeface="Arial Unicode MS" pitchFamily="34" charset="-128"/>
                <a:cs typeface="Arial Unicode MS" pitchFamily="34" charset="-128"/>
              </a:rPr>
              <a:t>تنوعا من حيث التركيب الكيميائي والدور الفسيولوجي والكيموحيوي.</a:t>
            </a:r>
            <a:endParaRPr lang="ar-EG" sz="2000">
              <a:latin typeface="Arial Unicode MS" pitchFamily="34" charset="-128"/>
              <a:ea typeface="Arial Unicode MS" pitchFamily="34" charset="-128"/>
              <a:cs typeface="Arial Unicode MS" pitchFamily="34" charset="-128"/>
            </a:endParaRPr>
          </a:p>
          <a:p>
            <a:pPr marL="342900" indent="-342900">
              <a:lnSpc>
                <a:spcPct val="150000"/>
              </a:lnSpc>
              <a:buFontTx/>
              <a:buAutoNum type="arabicPeriod"/>
            </a:pPr>
            <a:r>
              <a:rPr lang="ar-SA" sz="2000">
                <a:latin typeface="Arial Unicode MS" pitchFamily="34" charset="-128"/>
                <a:ea typeface="Arial Unicode MS" pitchFamily="34" charset="-128"/>
                <a:cs typeface="Arial Unicode MS" pitchFamily="34" charset="-128"/>
              </a:rPr>
              <a:t>تتميز بتخصصها الدقيق كما تعتبر المنظمة لنشاط الخلية.</a:t>
            </a:r>
            <a:endParaRPr lang="ar-EG" sz="2000">
              <a:latin typeface="Arial Unicode MS" pitchFamily="34" charset="-128"/>
              <a:ea typeface="Arial Unicode MS" pitchFamily="34" charset="-128"/>
              <a:cs typeface="Arial Unicode MS" pitchFamily="34" charset="-128"/>
            </a:endParaRPr>
          </a:p>
          <a:p>
            <a:pPr marL="342900" indent="-342900">
              <a:lnSpc>
                <a:spcPct val="150000"/>
              </a:lnSpc>
              <a:buFontTx/>
              <a:buAutoNum type="arabicPeriod"/>
            </a:pPr>
            <a:r>
              <a:rPr lang="ar-SA" sz="2000">
                <a:latin typeface="Arial Unicode MS" pitchFamily="34" charset="-128"/>
                <a:ea typeface="Arial Unicode MS" pitchFamily="34" charset="-128"/>
                <a:cs typeface="Arial Unicode MS" pitchFamily="34" charset="-128"/>
              </a:rPr>
              <a:t>أحد المكونات الأساسية للأغشية الخلوية والخلايا العضلية و أربطة المفاصل والأنسجة الضامة.</a:t>
            </a:r>
          </a:p>
          <a:p>
            <a:pPr marL="342900" indent="-342900">
              <a:lnSpc>
                <a:spcPct val="150000"/>
              </a:lnSpc>
              <a:buFontTx/>
              <a:buAutoNum type="arabicPeriod"/>
            </a:pPr>
            <a:r>
              <a:rPr lang="ar-SA" sz="2000">
                <a:latin typeface="Arial Unicode MS" pitchFamily="34" charset="-128"/>
                <a:ea typeface="Arial Unicode MS" pitchFamily="34" charset="-128"/>
                <a:cs typeface="Arial Unicode MS" pitchFamily="34" charset="-128"/>
              </a:rPr>
              <a:t>جميع الإنزيمات ومعظم الهرمونات عبارة عن مركبات بروتينية.</a:t>
            </a:r>
          </a:p>
          <a:p>
            <a:pPr marL="342900" indent="-342900">
              <a:lnSpc>
                <a:spcPct val="150000"/>
              </a:lnSpc>
              <a:buFontTx/>
              <a:buAutoNum type="arabicPeriod"/>
            </a:pPr>
            <a:r>
              <a:rPr lang="ar-SA" sz="2000">
                <a:latin typeface="Arial Unicode MS" pitchFamily="34" charset="-128"/>
                <a:ea typeface="Arial Unicode MS" pitchFamily="34" charset="-128"/>
                <a:cs typeface="Arial Unicode MS" pitchFamily="34" charset="-128"/>
              </a:rPr>
              <a:t>مكون أساسي من مكونات الكرومو</a:t>
            </a:r>
            <a:r>
              <a:rPr lang="ar-EG" sz="2000">
                <a:latin typeface="Arial Unicode MS" pitchFamily="34" charset="-128"/>
                <a:ea typeface="Arial Unicode MS" pitchFamily="34" charset="-128"/>
                <a:cs typeface="Arial Unicode MS" pitchFamily="34" charset="-128"/>
              </a:rPr>
              <a:t>س</a:t>
            </a:r>
            <a:r>
              <a:rPr lang="ar-SA" sz="2000">
                <a:latin typeface="Arial Unicode MS" pitchFamily="34" charset="-128"/>
                <a:ea typeface="Arial Unicode MS" pitchFamily="34" charset="-128"/>
                <a:cs typeface="Arial Unicode MS" pitchFamily="34" charset="-128"/>
              </a:rPr>
              <a:t>ومات.</a:t>
            </a:r>
          </a:p>
          <a:p>
            <a:pPr marL="342900" indent="-342900">
              <a:buFontTx/>
              <a:buAutoNum type="arabicPeriod"/>
            </a:pPr>
            <a:endParaRPr lang="en-US" sz="2400">
              <a:latin typeface="Times New Roman" pitchFamily="18" charset="0"/>
              <a:cs typeface="Times New Roman" pitchFamily="18" charset="0"/>
            </a:endParaRPr>
          </a:p>
        </p:txBody>
      </p:sp>
      <p:sp>
        <p:nvSpPr>
          <p:cNvPr id="46083" name="Rectangle 8"/>
          <p:cNvSpPr>
            <a:spLocks noChangeArrowheads="1"/>
          </p:cNvSpPr>
          <p:nvPr/>
        </p:nvSpPr>
        <p:spPr bwMode="auto">
          <a:xfrm>
            <a:off x="2667000" y="990600"/>
            <a:ext cx="3205163"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en-GB" sz="2400" b="1" u="sng">
                <a:latin typeface="Arial Unicode MS" pitchFamily="34" charset="-128"/>
                <a:ea typeface="Arial Unicode MS" pitchFamily="34" charset="-128"/>
                <a:cs typeface="Arial Unicode MS" pitchFamily="34" charset="-128"/>
              </a:rPr>
              <a:t>Proteins   </a:t>
            </a:r>
            <a:r>
              <a:rPr lang="ar-SA" sz="2400" b="1" u="sng">
                <a:latin typeface="Arial Unicode MS" pitchFamily="34" charset="-128"/>
                <a:ea typeface="Arial Unicode MS" pitchFamily="34" charset="-128"/>
                <a:cs typeface="Arial Unicode MS" pitchFamily="34" charset="-128"/>
              </a:rPr>
              <a:t>ثالثا: البروتينات</a:t>
            </a:r>
          </a:p>
        </p:txBody>
      </p:sp>
    </p:spTree>
  </p:cSld>
  <p:clrMapOvr>
    <a:masterClrMapping/>
  </p:clrMapOvr>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a:xfrm>
            <a:off x="358775" y="762000"/>
            <a:ext cx="8480425" cy="774700"/>
          </a:xfrm>
        </p:spPr>
        <p:txBody>
          <a:bodyPr/>
          <a:lstStyle/>
          <a:p>
            <a:pPr algn="r" eaLnBrk="1" hangingPunct="1"/>
            <a:r>
              <a:rPr lang="ar-SA" sz="2800" smtClean="0">
                <a:solidFill>
                  <a:schemeClr val="tx1"/>
                </a:solidFill>
                <a:latin typeface="Arial Unicode MS" pitchFamily="34" charset="-128"/>
                <a:ea typeface="Arial Unicode MS" pitchFamily="34" charset="-128"/>
                <a:cs typeface="Arial Unicode MS" pitchFamily="34" charset="-128"/>
              </a:rPr>
              <a:t>من </a:t>
            </a:r>
            <a:r>
              <a:rPr lang="ar-SA" sz="2400" smtClean="0">
                <a:solidFill>
                  <a:schemeClr val="tx1"/>
                </a:solidFill>
                <a:latin typeface="Arial Unicode MS" pitchFamily="34" charset="-128"/>
                <a:ea typeface="Arial Unicode MS" pitchFamily="34" charset="-128"/>
                <a:cs typeface="Arial Unicode MS" pitchFamily="34" charset="-128"/>
              </a:rPr>
              <a:t>الناحية الوظيفية فيمكن تصنف البروتينات إلى الأنواع التالية:</a:t>
            </a:r>
            <a:r>
              <a:rPr lang="en-US" sz="2800" smtClean="0">
                <a:solidFill>
                  <a:schemeClr val="tx1"/>
                </a:solidFill>
                <a:latin typeface="Arial Unicode MS" pitchFamily="34" charset="-128"/>
                <a:ea typeface="Arial Unicode MS" pitchFamily="34" charset="-128"/>
                <a:cs typeface="Arial Unicode MS" pitchFamily="34" charset="-128"/>
              </a:rPr>
              <a:t> </a:t>
            </a:r>
          </a:p>
        </p:txBody>
      </p:sp>
      <p:sp>
        <p:nvSpPr>
          <p:cNvPr id="47107" name="Rectangle 3"/>
          <p:cNvSpPr>
            <a:spLocks noGrp="1" noChangeArrowheads="1"/>
          </p:cNvSpPr>
          <p:nvPr>
            <p:ph idx="1"/>
          </p:nvPr>
        </p:nvSpPr>
        <p:spPr>
          <a:xfrm>
            <a:off x="533400" y="1828800"/>
            <a:ext cx="8001000" cy="3581400"/>
          </a:xfrm>
        </p:spPr>
        <p:txBody>
          <a:bodyPr/>
          <a:lstStyle/>
          <a:p>
            <a:pPr algn="r" eaLnBrk="1" hangingPunct="1">
              <a:lnSpc>
                <a:spcPct val="80000"/>
              </a:lnSpc>
              <a:buFont typeface="Wingdings" pitchFamily="2" charset="2"/>
              <a:buNone/>
            </a:pPr>
            <a:r>
              <a:rPr lang="en-US" sz="2400" smtClean="0">
                <a:latin typeface="Times New Roman" pitchFamily="18" charset="0"/>
                <a:cs typeface="Times New Roman" pitchFamily="18" charset="0"/>
              </a:rPr>
              <a:t>(Structural proteins)</a:t>
            </a:r>
            <a:r>
              <a:rPr lang="ar-SA" sz="2400" smtClean="0">
                <a:latin typeface="Times New Roman" pitchFamily="18" charset="0"/>
                <a:cs typeface="Times New Roman" pitchFamily="18" charset="0"/>
              </a:rPr>
              <a:t>:</a:t>
            </a:r>
            <a:r>
              <a:rPr lang="en-US" sz="2400" smtClean="0">
                <a:latin typeface="Times New Roman" pitchFamily="18" charset="0"/>
                <a:cs typeface="Times New Roman" pitchFamily="18" charset="0"/>
              </a:rPr>
              <a:t> </a:t>
            </a:r>
            <a:r>
              <a:rPr lang="ar-SA" sz="2400" smtClean="0">
                <a:solidFill>
                  <a:srgbClr val="9900CC"/>
                </a:solidFill>
                <a:latin typeface="Times New Roman" pitchFamily="18" charset="0"/>
                <a:cs typeface="Times New Roman" pitchFamily="18" charset="0"/>
              </a:rPr>
              <a:t>1 </a:t>
            </a:r>
            <a:r>
              <a:rPr lang="ar-SA" sz="2400" smtClean="0">
                <a:latin typeface="Tahoma" pitchFamily="34" charset="0"/>
                <a:cs typeface="Tahoma" pitchFamily="34" charset="0"/>
              </a:rPr>
              <a:t>– بروتينات تركيبية</a:t>
            </a:r>
          </a:p>
          <a:p>
            <a:pPr algn="r" eaLnBrk="1" hangingPunct="1">
              <a:lnSpc>
                <a:spcPct val="80000"/>
              </a:lnSpc>
              <a:buFont typeface="Wingdings" pitchFamily="2" charset="2"/>
              <a:buNone/>
            </a:pPr>
            <a:r>
              <a:rPr lang="ar-SA" sz="2400" b="1" smtClean="0">
                <a:latin typeface="Tahoma" pitchFamily="34" charset="0"/>
                <a:cs typeface="Tahoma" pitchFamily="34" charset="0"/>
              </a:rPr>
              <a:t>     </a:t>
            </a:r>
            <a:r>
              <a:rPr lang="ar-SA" sz="2000" smtClean="0">
                <a:latin typeface="Tahoma" pitchFamily="34" charset="0"/>
                <a:cs typeface="Tahoma" pitchFamily="34" charset="0"/>
              </a:rPr>
              <a:t>وهي البروتينات التي تدخل في تركيب الخلايا أو الكائن الحي بشكل عام، ومن أمثلتها :</a:t>
            </a:r>
          </a:p>
          <a:p>
            <a:pPr algn="r" eaLnBrk="1" hangingPunct="1">
              <a:lnSpc>
                <a:spcPct val="80000"/>
              </a:lnSpc>
              <a:buFont typeface="Wingdings" pitchFamily="2" charset="2"/>
              <a:buNone/>
            </a:pPr>
            <a:r>
              <a:rPr lang="fr-FR" sz="2000" smtClean="0">
                <a:latin typeface="Tahoma" pitchFamily="34" charset="0"/>
                <a:cs typeface="Tahoma" pitchFamily="34" charset="0"/>
              </a:rPr>
              <a:t> </a:t>
            </a:r>
            <a:r>
              <a:rPr lang="ar-SA" sz="2000" smtClean="0">
                <a:latin typeface="Tahoma" pitchFamily="34" charset="0"/>
                <a:cs typeface="Tahoma" pitchFamily="34" charset="0"/>
              </a:rPr>
              <a:t>    </a:t>
            </a:r>
            <a:r>
              <a:rPr lang="fr-FR" sz="2000" smtClean="0">
                <a:latin typeface="Tahoma" pitchFamily="34" charset="0"/>
                <a:cs typeface="Tahoma" pitchFamily="34" charset="0"/>
              </a:rPr>
              <a:t>       </a:t>
            </a:r>
            <a:r>
              <a:rPr lang="ar-SA" sz="2000" smtClean="0">
                <a:latin typeface="Tahoma" pitchFamily="34" charset="0"/>
                <a:cs typeface="Tahoma" pitchFamily="34" charset="0"/>
              </a:rPr>
              <a:t>البروتينات الليفية </a:t>
            </a:r>
            <a:r>
              <a:rPr lang="en-US" sz="2000" smtClean="0">
                <a:latin typeface="Tahoma" pitchFamily="34" charset="0"/>
                <a:cs typeface="Tahoma" pitchFamily="34" charset="0"/>
              </a:rPr>
              <a:t>(Fibrous proteins)</a:t>
            </a:r>
            <a:r>
              <a:rPr lang="ar-SA" sz="2000" smtClean="0">
                <a:latin typeface="Tahoma" pitchFamily="34" charset="0"/>
                <a:cs typeface="Tahoma" pitchFamily="34" charset="0"/>
              </a:rPr>
              <a:t>، مثل الكولاجين </a:t>
            </a:r>
            <a:r>
              <a:rPr lang="en-US" sz="2000" smtClean="0">
                <a:latin typeface="Tahoma" pitchFamily="34" charset="0"/>
                <a:cs typeface="Tahoma" pitchFamily="34" charset="0"/>
              </a:rPr>
              <a:t> (Collagen) </a:t>
            </a:r>
            <a:r>
              <a:rPr lang="ar-SA" sz="2000" smtClean="0">
                <a:latin typeface="Tahoma" pitchFamily="34" charset="0"/>
                <a:cs typeface="Tahoma" pitchFamily="34" charset="0"/>
              </a:rPr>
              <a:t>في الغضاريف والجلد </a:t>
            </a:r>
            <a:r>
              <a:rPr lang="fr-FR" sz="2000" smtClean="0">
                <a:latin typeface="Tahoma" pitchFamily="34" charset="0"/>
                <a:cs typeface="Tahoma" pitchFamily="34" charset="0"/>
              </a:rPr>
              <a:t>   </a:t>
            </a:r>
            <a:r>
              <a:rPr lang="ar-SA" sz="2000" smtClean="0">
                <a:latin typeface="Tahoma" pitchFamily="34" charset="0"/>
                <a:cs typeface="Tahoma" pitchFamily="34" charset="0"/>
              </a:rPr>
              <a:t>والعظام</a:t>
            </a:r>
            <a:r>
              <a:rPr lang="en-US" sz="2000" smtClean="0">
                <a:latin typeface="Tahoma" pitchFamily="34" charset="0"/>
                <a:cs typeface="Tahoma" pitchFamily="34" charset="0"/>
              </a:rPr>
              <a:t> cartilage, skin and bone </a:t>
            </a:r>
            <a:r>
              <a:rPr lang="ar-SA" sz="2000" smtClean="0">
                <a:latin typeface="Tahoma" pitchFamily="34" charset="0"/>
                <a:cs typeface="Tahoma" pitchFamily="34" charset="0"/>
              </a:rPr>
              <a:t> و بروتينات الشعر والأظافر </a:t>
            </a:r>
            <a:r>
              <a:rPr lang="en-US" sz="2000" smtClean="0">
                <a:latin typeface="Tahoma" pitchFamily="34" charset="0"/>
                <a:cs typeface="Tahoma" pitchFamily="34" charset="0"/>
              </a:rPr>
              <a:t>keratin</a:t>
            </a:r>
            <a:r>
              <a:rPr lang="ar-SA" sz="2000" smtClean="0">
                <a:latin typeface="Tahoma" pitchFamily="34" charset="0"/>
                <a:cs typeface="Tahoma" pitchFamily="34" charset="0"/>
              </a:rPr>
              <a:t> .</a:t>
            </a:r>
          </a:p>
          <a:p>
            <a:pPr algn="r" eaLnBrk="1" hangingPunct="1">
              <a:lnSpc>
                <a:spcPct val="80000"/>
              </a:lnSpc>
              <a:buFont typeface="Wingdings" pitchFamily="2" charset="2"/>
              <a:buNone/>
            </a:pPr>
            <a:r>
              <a:rPr lang="en-US" sz="2000" smtClean="0">
                <a:latin typeface="Tahoma" pitchFamily="34" charset="0"/>
                <a:cs typeface="Tahoma" pitchFamily="34" charset="0"/>
              </a:rPr>
              <a:t>Tubulin, actin like protiens, microtubules and ,Microfilaments</a:t>
            </a:r>
            <a:r>
              <a:rPr lang="en-US" sz="2400" smtClean="0">
                <a:latin typeface="Tahoma" pitchFamily="34" charset="0"/>
                <a:cs typeface="Tahoma" pitchFamily="34" charset="0"/>
              </a:rPr>
              <a:t>           </a:t>
            </a:r>
          </a:p>
          <a:p>
            <a:pPr algn="r" eaLnBrk="1" hangingPunct="1">
              <a:lnSpc>
                <a:spcPct val="80000"/>
              </a:lnSpc>
              <a:buFont typeface="Wingdings" pitchFamily="2" charset="2"/>
              <a:buNone/>
            </a:pPr>
            <a:r>
              <a:rPr lang="en-US" sz="2400" smtClean="0">
                <a:latin typeface="Tahoma" pitchFamily="34" charset="0"/>
                <a:cs typeface="Tahoma" pitchFamily="34" charset="0"/>
              </a:rPr>
              <a:t>                 </a:t>
            </a:r>
          </a:p>
          <a:p>
            <a:pPr algn="r" eaLnBrk="1" hangingPunct="1">
              <a:lnSpc>
                <a:spcPct val="80000"/>
              </a:lnSpc>
              <a:buFont typeface="Wingdings" pitchFamily="2" charset="2"/>
              <a:buNone/>
            </a:pPr>
            <a:r>
              <a:rPr lang="en-US" sz="2400" smtClean="0">
                <a:latin typeface="Tahoma" pitchFamily="34" charset="0"/>
                <a:cs typeface="Tahoma" pitchFamily="34" charset="0"/>
              </a:rPr>
              <a:t>(Dynamic proteins)</a:t>
            </a:r>
            <a:r>
              <a:rPr lang="ar-SA" sz="2400" smtClean="0">
                <a:latin typeface="Tahoma" pitchFamily="34" charset="0"/>
                <a:cs typeface="Tahoma" pitchFamily="34" charset="0"/>
              </a:rPr>
              <a:t> : </a:t>
            </a:r>
            <a:r>
              <a:rPr lang="en-US" sz="2400" smtClean="0">
                <a:latin typeface="Tahoma" pitchFamily="34" charset="0"/>
                <a:cs typeface="Tahoma" pitchFamily="34" charset="0"/>
              </a:rPr>
              <a:t> </a:t>
            </a:r>
            <a:r>
              <a:rPr lang="ar-SA" sz="2400" smtClean="0">
                <a:latin typeface="Tahoma" pitchFamily="34" charset="0"/>
                <a:cs typeface="Tahoma" pitchFamily="34" charset="0"/>
              </a:rPr>
              <a:t>2– البروتينات الديناميكية</a:t>
            </a:r>
          </a:p>
          <a:p>
            <a:pPr algn="r" eaLnBrk="1" hangingPunct="1">
              <a:lnSpc>
                <a:spcPct val="80000"/>
              </a:lnSpc>
              <a:buFont typeface="Wingdings" pitchFamily="2" charset="2"/>
              <a:buNone/>
            </a:pPr>
            <a:r>
              <a:rPr lang="ar-SA" sz="2000" smtClean="0">
                <a:latin typeface="Tahoma" pitchFamily="34" charset="0"/>
                <a:cs typeface="Tahoma" pitchFamily="34" charset="0"/>
              </a:rPr>
              <a:t>هذه البروتينات هي المسئولة عن عمليات الأيض الخلوي والهرمونات مثل</a:t>
            </a:r>
            <a:r>
              <a:rPr lang="en-US" sz="2000" smtClean="0">
                <a:latin typeface="Tahoma" pitchFamily="34" charset="0"/>
                <a:cs typeface="Tahoma" pitchFamily="34" charset="0"/>
              </a:rPr>
              <a:t>, </a:t>
            </a:r>
            <a:endParaRPr lang="ar-SA" sz="2000" smtClean="0">
              <a:latin typeface="Tahoma" pitchFamily="34" charset="0"/>
              <a:cs typeface="Tahoma" pitchFamily="34" charset="0"/>
            </a:endParaRPr>
          </a:p>
          <a:p>
            <a:pPr algn="r" eaLnBrk="1" hangingPunct="1">
              <a:lnSpc>
                <a:spcPct val="80000"/>
              </a:lnSpc>
              <a:buFont typeface="Wingdings" pitchFamily="2" charset="2"/>
              <a:buNone/>
            </a:pPr>
            <a:r>
              <a:rPr lang="ar-SA" sz="2000" smtClean="0">
                <a:latin typeface="Tahoma" pitchFamily="34" charset="0"/>
                <a:cs typeface="Tahoma" pitchFamily="34" charset="0"/>
              </a:rPr>
              <a:t> </a:t>
            </a:r>
            <a:r>
              <a:rPr lang="en-US" sz="2000" smtClean="0">
                <a:latin typeface="Tahoma" pitchFamily="34" charset="0"/>
                <a:cs typeface="Tahoma" pitchFamily="34" charset="0"/>
              </a:rPr>
              <a:t>insulin </a:t>
            </a:r>
            <a:r>
              <a:rPr lang="ar-SA" sz="2000" smtClean="0">
                <a:latin typeface="Tahoma" pitchFamily="34" charset="0"/>
                <a:cs typeface="Tahoma" pitchFamily="34" charset="0"/>
              </a:rPr>
              <a:t>,</a:t>
            </a:r>
            <a:r>
              <a:rPr lang="en-US" sz="2000" smtClean="0">
                <a:latin typeface="Tahoma" pitchFamily="34" charset="0"/>
                <a:cs typeface="Tahoma" pitchFamily="34" charset="0"/>
              </a:rPr>
              <a:t>erthropoet</a:t>
            </a:r>
            <a:r>
              <a:rPr lang="fr-FR" sz="2000" smtClean="0">
                <a:latin typeface="Tahoma" pitchFamily="34" charset="0"/>
                <a:cs typeface="Tahoma" pitchFamily="34" charset="0"/>
              </a:rPr>
              <a:t>i</a:t>
            </a:r>
            <a:r>
              <a:rPr lang="en-US" sz="2000" smtClean="0">
                <a:latin typeface="Tahoma" pitchFamily="34" charset="0"/>
                <a:cs typeface="Tahoma" pitchFamily="34" charset="0"/>
              </a:rPr>
              <a:t>n and thyroxine</a:t>
            </a:r>
            <a:endParaRPr lang="ar-SA" sz="2000" smtClean="0">
              <a:latin typeface="Tahoma" pitchFamily="34" charset="0"/>
              <a:cs typeface="Tahoma" pitchFamily="34" charset="0"/>
            </a:endParaRPr>
          </a:p>
          <a:p>
            <a:pPr algn="r" eaLnBrk="1" hangingPunct="1">
              <a:lnSpc>
                <a:spcPct val="80000"/>
              </a:lnSpc>
              <a:buFont typeface="Wingdings" pitchFamily="2" charset="2"/>
              <a:buNone/>
            </a:pPr>
            <a:r>
              <a:rPr lang="ar-SA" sz="2000" smtClean="0">
                <a:latin typeface="Tahoma" pitchFamily="34" charset="0"/>
                <a:cs typeface="Tahoma" pitchFamily="34" charset="0"/>
              </a:rPr>
              <a:t> </a:t>
            </a:r>
            <a:r>
              <a:rPr lang="en-US" sz="2000" smtClean="0">
                <a:latin typeface="Tahoma" pitchFamily="34" charset="0"/>
                <a:cs typeface="Tahoma" pitchFamily="34" charset="0"/>
              </a:rPr>
              <a:t>hemoglobin-hemocyanin-myoglo</a:t>
            </a:r>
            <a:r>
              <a:rPr lang="en-US" sz="2000" smtClean="0">
                <a:latin typeface="Times New Roman" pitchFamily="18" charset="0"/>
                <a:cs typeface="Times New Roman" pitchFamily="18" charset="0"/>
              </a:rPr>
              <a:t>bin</a:t>
            </a:r>
            <a:r>
              <a:rPr lang="ar-SA" sz="2000" smtClean="0">
                <a:latin typeface="Times New Roman" pitchFamily="18" charset="0"/>
                <a:cs typeface="Times New Roman" pitchFamily="18" charset="0"/>
              </a:rPr>
              <a:t> واصباغ الدم مثل  </a:t>
            </a:r>
            <a:r>
              <a:rPr lang="en-US" sz="2000" smtClean="0">
                <a:solidFill>
                  <a:srgbClr val="006600"/>
                </a:solidFill>
                <a:latin typeface="Times New Roman" pitchFamily="18" charset="0"/>
                <a:cs typeface="Times New Roman" pitchFamily="18" charset="0"/>
              </a:rPr>
              <a:t>    </a:t>
            </a:r>
          </a:p>
        </p:txBody>
      </p:sp>
    </p:spTree>
  </p:cSld>
  <p:clrMapOvr>
    <a:masterClrMapping/>
  </p:clrMapOvr>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algn="r" eaLnBrk="1" hangingPunct="1"/>
            <a:r>
              <a:rPr lang="ar-SA" sz="2000" smtClean="0">
                <a:solidFill>
                  <a:schemeClr val="tx1"/>
                </a:solidFill>
                <a:latin typeface="Arial Unicode MS" pitchFamily="34" charset="-128"/>
                <a:ea typeface="Arial Unicode MS" pitchFamily="34" charset="-128"/>
                <a:cs typeface="Arial Unicode MS" pitchFamily="34" charset="-128"/>
              </a:rPr>
              <a:t>وتنقسم البروتينات بناءً على الهيئة التركيبية إلى قسمين هما</a:t>
            </a:r>
            <a:r>
              <a:rPr lang="en-US" sz="2000" smtClean="0">
                <a:solidFill>
                  <a:schemeClr val="tx1"/>
                </a:solidFill>
                <a:latin typeface="Times New Roman" pitchFamily="18" charset="0"/>
                <a:cs typeface="Times New Roman" pitchFamily="18" charset="0"/>
              </a:rPr>
              <a:t> </a:t>
            </a:r>
          </a:p>
        </p:txBody>
      </p:sp>
      <p:sp>
        <p:nvSpPr>
          <p:cNvPr id="48131" name="Rectangle 3"/>
          <p:cNvSpPr>
            <a:spLocks noGrp="1" noChangeArrowheads="1"/>
          </p:cNvSpPr>
          <p:nvPr>
            <p:ph idx="1"/>
          </p:nvPr>
        </p:nvSpPr>
        <p:spPr>
          <a:xfrm>
            <a:off x="457200" y="609600"/>
            <a:ext cx="8229600" cy="5638800"/>
          </a:xfrm>
        </p:spPr>
        <p:txBody>
          <a:bodyPr/>
          <a:lstStyle/>
          <a:p>
            <a:pPr algn="r" eaLnBrk="1" hangingPunct="1">
              <a:lnSpc>
                <a:spcPct val="90000"/>
              </a:lnSpc>
              <a:buFont typeface="Wingdings" pitchFamily="2" charset="2"/>
              <a:buNone/>
            </a:pPr>
            <a:endParaRPr lang="ar-SA" sz="2400" b="1"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endParaRPr lang="ar-SA" sz="2400" b="1"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endParaRPr lang="ar-SA" sz="2000" b="1"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endParaRPr lang="ar-SA" sz="2000" b="1"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b="1" smtClean="0">
                <a:latin typeface="Arial Unicode MS" pitchFamily="34" charset="-128"/>
                <a:ea typeface="Arial Unicode MS" pitchFamily="34" charset="-128"/>
                <a:cs typeface="Arial Unicode MS" pitchFamily="34" charset="-128"/>
              </a:rPr>
              <a:t> </a:t>
            </a:r>
            <a:r>
              <a:rPr lang="en-US" sz="2000" b="1" smtClean="0">
                <a:latin typeface="Arial Unicode MS" pitchFamily="34" charset="-128"/>
                <a:ea typeface="Arial Unicode MS" pitchFamily="34" charset="-128"/>
                <a:cs typeface="Arial Unicode MS" pitchFamily="34" charset="-128"/>
              </a:rPr>
              <a:t>Fibrous proteins or thread like proteins)</a:t>
            </a:r>
            <a:endParaRPr lang="ar-SA" sz="2000" b="1"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r>
              <a:rPr lang="ar-SA" sz="2000" b="1" smtClean="0">
                <a:latin typeface="Arial Unicode MS" pitchFamily="34" charset="-128"/>
                <a:ea typeface="Arial Unicode MS" pitchFamily="34" charset="-128"/>
                <a:cs typeface="Arial Unicode MS" pitchFamily="34" charset="-128"/>
              </a:rPr>
              <a:t>– </a:t>
            </a:r>
            <a:r>
              <a:rPr lang="ar-SA" sz="1800" b="1" smtClean="0">
                <a:latin typeface="Arial Unicode MS" pitchFamily="34" charset="-128"/>
                <a:ea typeface="Arial Unicode MS" pitchFamily="34" charset="-128"/>
                <a:cs typeface="Arial Unicode MS" pitchFamily="34" charset="-128"/>
              </a:rPr>
              <a:t>البروتينات الليفية</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تظهر هذه البروتينات على شكل ألياف قوية او خيوط عديمة الذوبان في الماء. </a:t>
            </a:r>
          </a:p>
          <a:p>
            <a:pPr algn="r" eaLnBrk="1" hangingPunct="1">
              <a:lnSpc>
                <a:spcPct val="90000"/>
              </a:lnSpc>
              <a:buFont typeface="Wingdings" pitchFamily="2" charset="2"/>
              <a:buNone/>
            </a:pPr>
            <a:endParaRPr lang="en-US"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r>
              <a:rPr lang="ar-SA" sz="2000" smtClean="0">
                <a:latin typeface="Arial Unicode MS" pitchFamily="34" charset="-128"/>
                <a:ea typeface="Arial Unicode MS" pitchFamily="34" charset="-128"/>
                <a:cs typeface="Arial Unicode MS" pitchFamily="34" charset="-128"/>
              </a:rPr>
              <a:t>  ومن أمثلتها الكيراتين</a:t>
            </a:r>
            <a:r>
              <a:rPr lang="en-US" sz="2000" smtClean="0">
                <a:latin typeface="Arial Unicode MS" pitchFamily="34" charset="-128"/>
                <a:ea typeface="Arial Unicode MS" pitchFamily="34" charset="-128"/>
                <a:cs typeface="Arial Unicode MS" pitchFamily="34" charset="-128"/>
              </a:rPr>
              <a:t>Keratin- collagin -fibrin-actin –myocin</a:t>
            </a:r>
          </a:p>
          <a:p>
            <a:pPr algn="r" eaLnBrk="1" hangingPunct="1">
              <a:lnSpc>
                <a:spcPct val="90000"/>
              </a:lnSpc>
              <a:buFont typeface="Wingdings" pitchFamily="2" charset="2"/>
              <a:buNone/>
            </a:pPr>
            <a:r>
              <a:rPr lang="en-US" sz="2000" smtClean="0">
                <a:latin typeface="Arial Unicode MS" pitchFamily="34" charset="-128"/>
                <a:ea typeface="Arial Unicode MS" pitchFamily="34" charset="-128"/>
                <a:cs typeface="Arial Unicode MS" pitchFamily="34" charset="-128"/>
              </a:rPr>
              <a:t> </a:t>
            </a:r>
            <a:r>
              <a:rPr lang="ar-SA" sz="2000" smtClean="0">
                <a:latin typeface="Arial Unicode MS" pitchFamily="34" charset="-128"/>
                <a:ea typeface="Arial Unicode MS" pitchFamily="34" charset="-128"/>
                <a:cs typeface="Arial Unicode MS" pitchFamily="34" charset="-128"/>
              </a:rPr>
              <a:t>.</a:t>
            </a:r>
          </a:p>
          <a:p>
            <a:pPr algn="r" eaLnBrk="1" hangingPunct="1">
              <a:lnSpc>
                <a:spcPct val="90000"/>
              </a:lnSpc>
              <a:buFont typeface="Wingdings" pitchFamily="2" charset="2"/>
              <a:buNone/>
            </a:pPr>
            <a:endParaRPr lang="ar-SA"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Blip>
                <a:blip r:embed="rId2"/>
              </a:buBlip>
            </a:pPr>
            <a:r>
              <a:rPr lang="en-US" sz="2000" b="1" smtClean="0">
                <a:latin typeface="Arial Unicode MS" pitchFamily="34" charset="-128"/>
                <a:ea typeface="Arial Unicode MS" pitchFamily="34" charset="-128"/>
                <a:cs typeface="Arial Unicode MS" pitchFamily="34" charset="-128"/>
              </a:rPr>
              <a:t>(Globular proteins)</a:t>
            </a:r>
            <a:r>
              <a:rPr lang="ar-SA" sz="2000" b="1" smtClean="0">
                <a:latin typeface="Arial Unicode MS" pitchFamily="34" charset="-128"/>
                <a:ea typeface="Arial Unicode MS" pitchFamily="34" charset="-128"/>
                <a:cs typeface="Arial Unicode MS" pitchFamily="34" charset="-128"/>
              </a:rPr>
              <a:t>:  - البروتينات الحبيبية أو الكريه  </a:t>
            </a:r>
          </a:p>
          <a:p>
            <a:pPr algn="r" eaLnBrk="1" hangingPunct="1">
              <a:lnSpc>
                <a:spcPct val="90000"/>
              </a:lnSpc>
              <a:buFont typeface="Wingdings" pitchFamily="2" charset="2"/>
              <a:buNone/>
            </a:pPr>
            <a:endParaRPr lang="ar-SA" sz="2000" b="1"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r>
              <a:rPr lang="ar-SA" sz="2400" b="1" smtClean="0">
                <a:latin typeface="Arial Unicode MS" pitchFamily="34" charset="-128"/>
                <a:ea typeface="Arial Unicode MS" pitchFamily="34" charset="-128"/>
                <a:cs typeface="Arial Unicode MS" pitchFamily="34" charset="-128"/>
              </a:rPr>
              <a:t>   </a:t>
            </a:r>
            <a:r>
              <a:rPr lang="ar-SA" sz="2000" smtClean="0">
                <a:latin typeface="Arial Unicode MS" pitchFamily="34" charset="-128"/>
                <a:ea typeface="Arial Unicode MS" pitchFamily="34" charset="-128"/>
                <a:cs typeface="Arial Unicode MS" pitchFamily="34" charset="-128"/>
              </a:rPr>
              <a:t>وهذا النوع من البروتينات ذو شكل حبيبي أو كروي. وأغلب هذه البروتينات يذوب في الماء. ومن أمثلتها معظم الانزيمات وبروتينات الدم. </a:t>
            </a:r>
            <a:endParaRPr lang="en-US" sz="2000" smtClean="0">
              <a:latin typeface="Arial Unicode MS" pitchFamily="34" charset="-128"/>
              <a:ea typeface="Arial Unicode MS" pitchFamily="34" charset="-128"/>
              <a:cs typeface="Arial Unicode MS" pitchFamily="34" charset="-128"/>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3"/>
          <p:cNvSpPr>
            <a:spLocks noGrp="1" noChangeArrowheads="1"/>
          </p:cNvSpPr>
          <p:nvPr>
            <p:ph idx="1"/>
          </p:nvPr>
        </p:nvSpPr>
        <p:spPr>
          <a:xfrm>
            <a:off x="0" y="914400"/>
            <a:ext cx="8991600" cy="5105400"/>
          </a:xfrm>
        </p:spPr>
        <p:txBody>
          <a:bodyPr/>
          <a:lstStyle/>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تتكون البروتينات من واحدة أو أكثر من السلاسل غير المتفرعة, وكل سلسلة</a:t>
            </a:r>
            <a:endParaRPr lang="ar-SA" sz="2000" u="sng" smtClean="0">
              <a:solidFill>
                <a:srgbClr val="FF0066"/>
              </a:solidFill>
              <a:latin typeface="Arial Unicode MS" pitchFamily="34" charset="-128"/>
              <a:ea typeface="Arial Unicode MS" pitchFamily="34" charset="-128"/>
              <a:cs typeface="Arial Unicode MS" pitchFamily="34" charset="-128"/>
            </a:endParaRPr>
          </a:p>
          <a:p>
            <a:pPr algn="r" eaLnBrk="1" hangingPunct="1">
              <a:lnSpc>
                <a:spcPct val="90000"/>
              </a:lnSpc>
              <a:buClr>
                <a:schemeClr val="accent2"/>
              </a:buClr>
              <a:buFont typeface="Wingdings 2" pitchFamily="18" charset="2"/>
              <a:buNone/>
            </a:pPr>
            <a:r>
              <a:rPr lang="ar-SA" sz="2000" smtClean="0">
                <a:latin typeface="Arial Unicode MS" pitchFamily="34" charset="-128"/>
                <a:ea typeface="Arial Unicode MS" pitchFamily="34" charset="-128"/>
                <a:cs typeface="Arial Unicode MS" pitchFamily="34" charset="-128"/>
              </a:rPr>
              <a:t>يوجد 21 حمض امينى </a:t>
            </a:r>
          </a:p>
          <a:p>
            <a:pPr algn="r" eaLnBrk="1" hangingPunct="1">
              <a:lnSpc>
                <a:spcPct val="90000"/>
              </a:lnSpc>
              <a:buClr>
                <a:schemeClr val="accent2"/>
              </a:buClr>
              <a:buFont typeface="Wingdings 2" pitchFamily="18" charset="2"/>
              <a:buNone/>
            </a:pPr>
            <a:r>
              <a:rPr lang="ar-SA" sz="2000" smtClean="0">
                <a:latin typeface="Arial Unicode MS" pitchFamily="34" charset="-128"/>
                <a:ea typeface="Arial Unicode MS" pitchFamily="34" charset="-128"/>
                <a:cs typeface="Arial Unicode MS" pitchFamily="34" charset="-128"/>
              </a:rPr>
              <a:t>حجم وشكل ووظيفة البروتين يحددها نوع وعدد الاحماض الامينية المكونة لجزئ البروتين.</a:t>
            </a:r>
          </a:p>
          <a:p>
            <a:pPr algn="r" eaLnBrk="1" hangingPunct="1">
              <a:lnSpc>
                <a:spcPct val="90000"/>
              </a:lnSpc>
              <a:buClr>
                <a:schemeClr val="accent2"/>
              </a:buClr>
              <a:buFont typeface="Wingdings" pitchFamily="2" charset="2"/>
              <a:buChar char="­"/>
            </a:pPr>
            <a:endParaRPr lang="ar-SA"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r>
              <a:rPr lang="en-US" sz="2000" u="sng" smtClean="0">
                <a:latin typeface="Arial Unicode MS" pitchFamily="34" charset="-128"/>
                <a:ea typeface="Arial Unicode MS" pitchFamily="34" charset="-128"/>
                <a:cs typeface="Arial Unicode MS" pitchFamily="34" charset="-128"/>
              </a:rPr>
              <a:t>Peptide bond </a:t>
            </a:r>
            <a:r>
              <a:rPr lang="ar-SA" sz="2000" u="sng" smtClean="0">
                <a:latin typeface="Arial Unicode MS" pitchFamily="34" charset="-128"/>
                <a:ea typeface="Arial Unicode MS" pitchFamily="34" charset="-128"/>
                <a:cs typeface="Arial Unicode MS" pitchFamily="34" charset="-128"/>
              </a:rPr>
              <a:t> الرابطة الببتيدية</a:t>
            </a:r>
            <a:endParaRPr lang="en-US" sz="2000" u="sng"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pitchFamily="2" charset="2"/>
              <a:buNone/>
            </a:pPr>
            <a:endParaRPr lang="ar-SA" sz="2000" u="sng" smtClean="0">
              <a:solidFill>
                <a:schemeClr val="hlink"/>
              </a:solidFill>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ارتباط عدد من الأحماض الأمينية مع بعضها البعض ينتج عنه جزيئا كبيرا يسمى متعدد )</a:t>
            </a:r>
            <a:r>
              <a:rPr lang="en-US" sz="2000" smtClean="0">
                <a:latin typeface="Arial Unicode MS" pitchFamily="34" charset="-128"/>
                <a:ea typeface="Arial Unicode MS" pitchFamily="34" charset="-128"/>
                <a:cs typeface="Arial Unicode MS" pitchFamily="34" charset="-128"/>
              </a:rPr>
              <a:t>Polypeptide</a:t>
            </a:r>
            <a:r>
              <a:rPr lang="ar-SA" sz="2000" smtClean="0">
                <a:latin typeface="Arial Unicode MS" pitchFamily="34" charset="-128"/>
                <a:ea typeface="Arial Unicode MS" pitchFamily="34" charset="-128"/>
                <a:cs typeface="Arial Unicode MS" pitchFamily="34" charset="-128"/>
              </a:rPr>
              <a:t> الببتيدات (</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تتحد الاحماض الامينية لأي بروتين مع بعضها البعض بروابط خاصة يعرف كل منه بالرابطة )</a:t>
            </a:r>
            <a:r>
              <a:rPr lang="en-US" sz="2000" smtClean="0">
                <a:latin typeface="Arial Unicode MS" pitchFamily="34" charset="-128"/>
                <a:ea typeface="Arial Unicode MS" pitchFamily="34" charset="-128"/>
                <a:cs typeface="Arial Unicode MS" pitchFamily="34" charset="-128"/>
              </a:rPr>
              <a:t>Peptide bond)</a:t>
            </a:r>
            <a:r>
              <a:rPr lang="ar-SA" sz="2000" smtClean="0">
                <a:latin typeface="Arial Unicode MS" pitchFamily="34" charset="-128"/>
                <a:ea typeface="Arial Unicode MS" pitchFamily="34" charset="-128"/>
                <a:cs typeface="Arial Unicode MS" pitchFamily="34" charset="-128"/>
              </a:rPr>
              <a:t> الببتيدية </a:t>
            </a:r>
            <a:endParaRPr lang="fr-FR"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ويلاحظ أن عدد الروابط الببتيدية يكون أقل بواحد من عدد الأحماض الأمينية.</a:t>
            </a:r>
            <a:endParaRPr lang="fr-FR"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مجموعة الكاربوكسيل في أحد الأحماض الأمينية ترتبط مع مجموعة الأمين في الحامض الأميني الذي يليه مع فقدان جزيء واحد من الماء نتيجة لهذا التفاعل</a:t>
            </a:r>
            <a:r>
              <a:rPr lang="ar-SA" sz="2400" smtClean="0">
                <a:latin typeface="Arial Unicode MS" pitchFamily="34" charset="-128"/>
                <a:ea typeface="Arial Unicode MS" pitchFamily="34" charset="-128"/>
                <a:cs typeface="Arial Unicode MS" pitchFamily="34" charset="-128"/>
              </a:rPr>
              <a:t>.</a:t>
            </a:r>
          </a:p>
          <a:p>
            <a:pPr algn="r" eaLnBrk="1" hangingPunct="1">
              <a:lnSpc>
                <a:spcPct val="90000"/>
              </a:lnSpc>
              <a:buFont typeface="Wingdings" pitchFamily="2" charset="2"/>
              <a:buBlip>
                <a:blip r:embed="rId3"/>
              </a:buBlip>
            </a:pPr>
            <a:endParaRPr lang="ar-SA" sz="2400" smtClean="0">
              <a:latin typeface="Times New Roman" pitchFamily="18" charset="0"/>
              <a:cs typeface="Times New Roman" pitchFamily="18" charset="0"/>
            </a:endParaRPr>
          </a:p>
        </p:txBody>
      </p:sp>
      <p:sp>
        <p:nvSpPr>
          <p:cNvPr id="93188" name="WordArt 4" descr="Paper bag"/>
          <p:cNvSpPr>
            <a:spLocks noChangeArrowheads="1" noChangeShapeType="1" noTextEdit="1"/>
          </p:cNvSpPr>
          <p:nvPr/>
        </p:nvSpPr>
        <p:spPr bwMode="auto">
          <a:xfrm>
            <a:off x="2057400" y="76200"/>
            <a:ext cx="4191000" cy="533400"/>
          </a:xfrm>
          <a:prstGeom prst="rect">
            <a:avLst/>
          </a:prstGeom>
        </p:spPr>
        <p:txBody>
          <a:bodyPr wrap="none" fromWordArt="1">
            <a:prstTxWarp prst="textPlain">
              <a:avLst>
                <a:gd name="adj" fmla="val 50000"/>
              </a:avLst>
            </a:prstTxWarp>
          </a:bodyPr>
          <a:lstStyle/>
          <a:p>
            <a:pPr algn="ctr">
              <a:defRPr/>
            </a:pPr>
            <a:r>
              <a:rPr lang="ar-SA" sz="3600" kern="10" dirty="0">
                <a:ln w="9525">
                  <a:solidFill>
                    <a:srgbClr val="008000"/>
                  </a:solidFill>
                  <a:round/>
                  <a:headEnd/>
                  <a:tailEnd/>
                </a:ln>
                <a:blipFill dpi="0" rotWithShape="0">
                  <a:blip r:embed="rId4"/>
                  <a:srcRect/>
                  <a:tile tx="0" ty="0" sx="100000" sy="100000" flip="none" algn="tl"/>
                </a:blipFill>
                <a:effectLst>
                  <a:outerShdw dist="35921" dir="2700000" algn="ctr" rotWithShape="0">
                    <a:srgbClr val="C7DFD3">
                      <a:alpha val="80000"/>
                    </a:srgbClr>
                  </a:outerShdw>
                </a:effectLst>
                <a:latin typeface="Arial Unicode MS" pitchFamily="34" charset="-128"/>
                <a:ea typeface="Arial Unicode MS" pitchFamily="34" charset="-128"/>
                <a:cs typeface="Arial Unicode MS" pitchFamily="34" charset="-128"/>
              </a:rPr>
              <a:t>الأحماض الأمينية    </a:t>
            </a:r>
            <a:r>
              <a:rPr lang="en-US" sz="3600" kern="10" dirty="0">
                <a:ln w="9525">
                  <a:solidFill>
                    <a:srgbClr val="008000"/>
                  </a:solidFill>
                  <a:round/>
                  <a:headEnd/>
                  <a:tailEnd/>
                </a:ln>
                <a:blipFill dpi="0" rotWithShape="0">
                  <a:blip r:embed="rId4"/>
                  <a:srcRect/>
                  <a:tile tx="0" ty="0" sx="100000" sy="100000" flip="none" algn="tl"/>
                </a:blipFill>
                <a:effectLst>
                  <a:outerShdw dist="35921" dir="2700000" algn="ctr" rotWithShape="0">
                    <a:srgbClr val="C7DFD3">
                      <a:alpha val="80000"/>
                    </a:srgbClr>
                  </a:outerShdw>
                </a:effectLst>
                <a:latin typeface="Arial Unicode MS" pitchFamily="34" charset="-128"/>
                <a:ea typeface="Arial Unicode MS" pitchFamily="34" charset="-128"/>
                <a:cs typeface="Arial Unicode MS" pitchFamily="34" charset="-128"/>
              </a:rPr>
              <a:t>Amino acids</a:t>
            </a:r>
          </a:p>
        </p:txBody>
      </p:sp>
    </p:spTree>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3"/>
          <p:cNvSpPr>
            <a:spLocks noChangeArrowheads="1"/>
          </p:cNvSpPr>
          <p:nvPr/>
        </p:nvSpPr>
        <p:spPr bwMode="auto">
          <a:xfrm>
            <a:off x="900113" y="1597025"/>
            <a:ext cx="7056437" cy="3127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a:lstStyle/>
          <a:p>
            <a:endParaRPr lang="en-US"/>
          </a:p>
        </p:txBody>
      </p:sp>
      <p:grpSp>
        <p:nvGrpSpPr>
          <p:cNvPr id="50179" name="Group 17"/>
          <p:cNvGrpSpPr>
            <a:grpSpLocks/>
          </p:cNvGrpSpPr>
          <p:nvPr/>
        </p:nvGrpSpPr>
        <p:grpSpPr bwMode="auto">
          <a:xfrm>
            <a:off x="1122363" y="1066800"/>
            <a:ext cx="6802437" cy="2743200"/>
            <a:chOff x="635" y="624"/>
            <a:chExt cx="4285" cy="1728"/>
          </a:xfrm>
        </p:grpSpPr>
        <p:sp>
          <p:nvSpPr>
            <p:cNvPr id="50182" name="Oval 4"/>
            <p:cNvSpPr>
              <a:spLocks noChangeArrowheads="1"/>
            </p:cNvSpPr>
            <p:nvPr/>
          </p:nvSpPr>
          <p:spPr bwMode="auto">
            <a:xfrm>
              <a:off x="2912" y="1119"/>
              <a:ext cx="859" cy="1086"/>
            </a:xfrm>
            <a:prstGeom prst="ellipse">
              <a:avLst/>
            </a:prstGeom>
            <a:solidFill>
              <a:srgbClr val="FFD9B3"/>
            </a:solidFill>
            <a:ln w="9525">
              <a:solidFill>
                <a:srgbClr val="000000"/>
              </a:solidFill>
              <a:round/>
              <a:headEnd/>
              <a:tailEnd/>
            </a:ln>
          </p:spPr>
          <p:txBody>
            <a:bodyPr/>
            <a:lstStyle/>
            <a:p>
              <a:endParaRPr lang="en-US"/>
            </a:p>
          </p:txBody>
        </p:sp>
        <p:sp>
          <p:nvSpPr>
            <p:cNvPr id="50183" name="Oval 5"/>
            <p:cNvSpPr>
              <a:spLocks noChangeArrowheads="1"/>
            </p:cNvSpPr>
            <p:nvPr/>
          </p:nvSpPr>
          <p:spPr bwMode="auto">
            <a:xfrm>
              <a:off x="1644" y="1186"/>
              <a:ext cx="750" cy="989"/>
            </a:xfrm>
            <a:prstGeom prst="ellipse">
              <a:avLst/>
            </a:prstGeom>
            <a:solidFill>
              <a:srgbClr val="FFFF99"/>
            </a:solidFill>
            <a:ln w="9525">
              <a:solidFill>
                <a:srgbClr val="000000"/>
              </a:solidFill>
              <a:round/>
              <a:headEnd/>
              <a:tailEnd/>
            </a:ln>
          </p:spPr>
          <p:txBody>
            <a:bodyPr/>
            <a:lstStyle/>
            <a:p>
              <a:endParaRPr lang="en-US"/>
            </a:p>
          </p:txBody>
        </p:sp>
        <p:sp>
          <p:nvSpPr>
            <p:cNvPr id="50184" name="AutoShape 6"/>
            <p:cNvSpPr>
              <a:spLocks noChangeArrowheads="1"/>
            </p:cNvSpPr>
            <p:nvPr/>
          </p:nvSpPr>
          <p:spPr bwMode="auto">
            <a:xfrm>
              <a:off x="3769" y="1248"/>
              <a:ext cx="1151" cy="1008"/>
            </a:xfrm>
            <a:prstGeom prst="leftArrowCallout">
              <a:avLst>
                <a:gd name="adj1" fmla="val 24815"/>
                <a:gd name="adj2" fmla="val 29815"/>
                <a:gd name="adj3" fmla="val 20310"/>
                <a:gd name="adj4" fmla="val 76130"/>
              </a:avLst>
            </a:prstGeom>
            <a:solidFill>
              <a:srgbClr val="FFD9B3"/>
            </a:solidFill>
            <a:ln w="3175">
              <a:solidFill>
                <a:srgbClr val="000000"/>
              </a:solidFill>
              <a:miter lim="800000"/>
              <a:headEnd/>
              <a:tailEnd/>
            </a:ln>
          </p:spPr>
          <p:txBody>
            <a:bodyPr lIns="0" tIns="0" rIns="0" bIns="0"/>
            <a:lstStyle/>
            <a:p>
              <a:pPr algn="ctr"/>
              <a:r>
                <a:rPr lang="ar-SA" sz="2000" b="1">
                  <a:solidFill>
                    <a:srgbClr val="0000CC"/>
                  </a:solidFill>
                  <a:latin typeface="Times New Roman" pitchFamily="18" charset="0"/>
                  <a:cs typeface="Times New Roman" pitchFamily="18" charset="0"/>
                </a:rPr>
                <a:t>مجموعة</a:t>
              </a:r>
            </a:p>
            <a:p>
              <a:pPr algn="ctr"/>
              <a:r>
                <a:rPr lang="ar-SA" sz="2000" b="1">
                  <a:solidFill>
                    <a:srgbClr val="0000CC"/>
                  </a:solidFill>
                  <a:latin typeface="Times New Roman" pitchFamily="18" charset="0"/>
                  <a:cs typeface="Times New Roman" pitchFamily="18" charset="0"/>
                </a:rPr>
                <a:t>الكاربوكسيل</a:t>
              </a:r>
            </a:p>
            <a:p>
              <a:pPr algn="ctr"/>
              <a:r>
                <a:rPr lang="en-US" sz="2000" b="1">
                  <a:solidFill>
                    <a:srgbClr val="0000CC"/>
                  </a:solidFill>
                  <a:latin typeface="Times New Roman" pitchFamily="18" charset="0"/>
                  <a:cs typeface="Times New Roman" pitchFamily="18" charset="0"/>
                </a:rPr>
                <a:t>Alpha carboxyl group</a:t>
              </a:r>
              <a:endParaRPr lang="en-US" sz="2000">
                <a:solidFill>
                  <a:srgbClr val="0000CC"/>
                </a:solidFill>
                <a:latin typeface="Times New Roman" pitchFamily="18" charset="0"/>
                <a:cs typeface="Times New Roman" pitchFamily="18" charset="0"/>
              </a:endParaRPr>
            </a:p>
          </p:txBody>
        </p:sp>
        <p:sp>
          <p:nvSpPr>
            <p:cNvPr id="50185" name="AutoShape 7"/>
            <p:cNvSpPr>
              <a:spLocks noChangeArrowheads="1"/>
            </p:cNvSpPr>
            <p:nvPr/>
          </p:nvSpPr>
          <p:spPr bwMode="auto">
            <a:xfrm>
              <a:off x="635" y="1416"/>
              <a:ext cx="1013" cy="936"/>
            </a:xfrm>
            <a:prstGeom prst="rightArrowCallout">
              <a:avLst>
                <a:gd name="adj1" fmla="val 20361"/>
                <a:gd name="adj2" fmla="val 25000"/>
                <a:gd name="adj3" fmla="val 26090"/>
                <a:gd name="adj4" fmla="val 67861"/>
              </a:avLst>
            </a:prstGeom>
            <a:solidFill>
              <a:srgbClr val="FFFF99"/>
            </a:solidFill>
            <a:ln w="3175">
              <a:solidFill>
                <a:srgbClr val="000000"/>
              </a:solidFill>
              <a:miter lim="800000"/>
              <a:headEnd/>
              <a:tailEnd/>
            </a:ln>
          </p:spPr>
          <p:txBody>
            <a:bodyPr lIns="0" tIns="0" rIns="0" bIns="0"/>
            <a:lstStyle/>
            <a:p>
              <a:pPr algn="ctr">
                <a:lnSpc>
                  <a:spcPct val="88000"/>
                </a:lnSpc>
              </a:pPr>
              <a:r>
                <a:rPr lang="ar-SA" sz="2000" b="1">
                  <a:solidFill>
                    <a:srgbClr val="0000CC"/>
                  </a:solidFill>
                  <a:latin typeface="Times New Roman" pitchFamily="18" charset="0"/>
                  <a:cs typeface="Times New Roman" pitchFamily="18" charset="0"/>
                </a:rPr>
                <a:t>مجموعة</a:t>
              </a:r>
            </a:p>
            <a:p>
              <a:pPr algn="ctr">
                <a:lnSpc>
                  <a:spcPct val="88000"/>
                </a:lnSpc>
              </a:pPr>
              <a:r>
                <a:rPr lang="ar-SA" sz="2000" b="1">
                  <a:solidFill>
                    <a:srgbClr val="0000CC"/>
                  </a:solidFill>
                  <a:latin typeface="Times New Roman" pitchFamily="18" charset="0"/>
                  <a:cs typeface="Times New Roman" pitchFamily="18" charset="0"/>
                </a:rPr>
                <a:t>الأمين</a:t>
              </a:r>
              <a:endParaRPr lang="en-US" sz="2000" b="1">
                <a:solidFill>
                  <a:srgbClr val="0000CC"/>
                </a:solidFill>
                <a:latin typeface="Times New Roman" pitchFamily="18" charset="0"/>
                <a:cs typeface="Times New Roman" pitchFamily="18" charset="0"/>
              </a:endParaRPr>
            </a:p>
            <a:p>
              <a:pPr algn="ctr">
                <a:lnSpc>
                  <a:spcPct val="88000"/>
                </a:lnSpc>
              </a:pPr>
              <a:r>
                <a:rPr lang="en-US" sz="2000" b="1">
                  <a:solidFill>
                    <a:srgbClr val="0000CC"/>
                  </a:solidFill>
                  <a:latin typeface="Times New Roman" pitchFamily="18" charset="0"/>
                  <a:cs typeface="Times New Roman" pitchFamily="18" charset="0"/>
                </a:rPr>
                <a:t>Alpha amino group</a:t>
              </a:r>
              <a:endParaRPr lang="en-US" sz="2000">
                <a:solidFill>
                  <a:srgbClr val="0000CC"/>
                </a:solidFill>
                <a:latin typeface="Times New Roman" pitchFamily="18" charset="0"/>
                <a:cs typeface="Times New Roman" pitchFamily="18" charset="0"/>
              </a:endParaRPr>
            </a:p>
          </p:txBody>
        </p:sp>
        <p:pic>
          <p:nvPicPr>
            <p:cNvPr id="50186"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76" y="1008"/>
              <a:ext cx="1988" cy="13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187" name="AutoShape 12"/>
            <p:cNvSpPr>
              <a:spLocks noChangeArrowheads="1"/>
            </p:cNvSpPr>
            <p:nvPr/>
          </p:nvSpPr>
          <p:spPr bwMode="auto">
            <a:xfrm>
              <a:off x="2160" y="624"/>
              <a:ext cx="432" cy="1152"/>
            </a:xfrm>
            <a:prstGeom prst="curvedRightArrow">
              <a:avLst>
                <a:gd name="adj1" fmla="val 53333"/>
                <a:gd name="adj2" fmla="val 106667"/>
                <a:gd name="adj3" fmla="val 33333"/>
              </a:avLst>
            </a:prstGeom>
            <a:solidFill>
              <a:schemeClr val="accent1"/>
            </a:solidFill>
            <a:ln w="9525">
              <a:solidFill>
                <a:schemeClr val="tx1"/>
              </a:solidFill>
              <a:miter lim="800000"/>
              <a:headEnd/>
              <a:tailEnd/>
            </a:ln>
          </p:spPr>
          <p:txBody>
            <a:bodyPr wrap="none" anchor="ctr"/>
            <a:lstStyle/>
            <a:p>
              <a:endParaRPr lang="en-US"/>
            </a:p>
          </p:txBody>
        </p:sp>
        <p:sp>
          <p:nvSpPr>
            <p:cNvPr id="50188" name="WordArt 14" descr="Paper bag"/>
            <p:cNvSpPr>
              <a:spLocks noChangeArrowheads="1" noChangeShapeType="1" noTextEdit="1"/>
            </p:cNvSpPr>
            <p:nvPr/>
          </p:nvSpPr>
          <p:spPr bwMode="auto">
            <a:xfrm>
              <a:off x="2688" y="624"/>
              <a:ext cx="1056" cy="192"/>
            </a:xfrm>
            <a:prstGeom prst="rect">
              <a:avLst/>
            </a:prstGeom>
          </p:spPr>
          <p:txBody>
            <a:bodyPr wrap="none" fromWordArt="1">
              <a:prstTxWarp prst="textPlain">
                <a:avLst>
                  <a:gd name="adj" fmla="val 50000"/>
                </a:avLst>
              </a:prstTxWarp>
            </a:bodyPr>
            <a:lstStyle/>
            <a:p>
              <a:pPr algn="ctr" rtl="0"/>
              <a:r>
                <a:rPr lang="en-US" sz="3600" kern="10">
                  <a:ln w="9525">
                    <a:solidFill>
                      <a:srgbClr val="008000"/>
                    </a:solidFill>
                    <a:round/>
                    <a:headEnd/>
                    <a:tailEnd/>
                  </a:ln>
                  <a:blipFill dpi="0" rotWithShape="0">
                    <a:blip r:embed="rId3"/>
                    <a:srcRect/>
                    <a:tile tx="0" ty="0" sx="100000" sy="100000" flip="none" algn="tl"/>
                  </a:blipFill>
                  <a:effectLst>
                    <a:outerShdw dist="35921" dir="2700000" algn="ctr" rotWithShape="0">
                      <a:srgbClr val="C7DFD3">
                        <a:alpha val="79999"/>
                      </a:srgbClr>
                    </a:outerShdw>
                  </a:effectLst>
                  <a:latin typeface="Times New Roman"/>
                  <a:cs typeface="Times New Roman"/>
                </a:rPr>
                <a:t>alpha-carbon atom</a:t>
              </a:r>
            </a:p>
          </p:txBody>
        </p:sp>
      </p:grpSp>
      <p:pic>
        <p:nvPicPr>
          <p:cNvPr id="50180" name="Picture 1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4267200"/>
            <a:ext cx="22860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0181" name="Picture 19"/>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724400" y="4191000"/>
            <a:ext cx="2162175" cy="230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Text Box 15"/>
          <p:cNvSpPr txBox="1">
            <a:spLocks noChangeArrowheads="1"/>
          </p:cNvSpPr>
          <p:nvPr/>
        </p:nvSpPr>
        <p:spPr bwMode="auto">
          <a:xfrm>
            <a:off x="304800" y="4586288"/>
            <a:ext cx="8458200" cy="204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pPr>
            <a:r>
              <a:rPr lang="ar-SA" sz="2000" b="1">
                <a:latin typeface="Times New Roman" pitchFamily="18" charset="0"/>
                <a:cs typeface="Times New Roman" pitchFamily="18" charset="0"/>
              </a:rPr>
              <a:t>تعرف التفاعلات التى تؤدى الى اتصال الاحماض الامينية ببعضها بتفاعلات التكاثف </a:t>
            </a:r>
            <a:r>
              <a:rPr lang="ar-SA"/>
              <a:t> </a:t>
            </a:r>
            <a:r>
              <a:rPr lang="en-US" b="1"/>
              <a:t>condensation reaction</a:t>
            </a:r>
            <a:endParaRPr lang="ar-SA" sz="2000" b="1">
              <a:latin typeface="Times New Roman" pitchFamily="18" charset="0"/>
              <a:cs typeface="Times New Roman" pitchFamily="18" charset="0"/>
            </a:endParaRPr>
          </a:p>
          <a:p>
            <a:pPr algn="l" rtl="0" eaLnBrk="1" hangingPunct="1">
              <a:spcBef>
                <a:spcPct val="50000"/>
              </a:spcBef>
              <a:buFontTx/>
              <a:buChar char="•"/>
            </a:pPr>
            <a:r>
              <a:rPr lang="en-US" sz="2000" b="1">
                <a:latin typeface="Times New Roman" pitchFamily="18" charset="0"/>
                <a:cs typeface="Times New Roman" pitchFamily="18" charset="0"/>
              </a:rPr>
              <a:t>Peptide bond = amino acid number – 1</a:t>
            </a:r>
          </a:p>
          <a:p>
            <a:pPr algn="l" rtl="0" eaLnBrk="1" hangingPunct="1">
              <a:spcBef>
                <a:spcPct val="50000"/>
              </a:spcBef>
              <a:buFontTx/>
              <a:buChar char="•"/>
            </a:pPr>
            <a:r>
              <a:rPr lang="en-US" sz="2000" b="1">
                <a:latin typeface="Times New Roman" pitchFamily="18" charset="0"/>
                <a:cs typeface="Times New Roman" pitchFamily="18" charset="0"/>
              </a:rPr>
              <a:t>N-terminal and C-terminal</a:t>
            </a:r>
            <a:endParaRPr lang="ar-SA" sz="2000" b="1">
              <a:latin typeface="Times New Roman" pitchFamily="18" charset="0"/>
              <a:cs typeface="Times New Roman" pitchFamily="18" charset="0"/>
            </a:endParaRPr>
          </a:p>
          <a:p>
            <a:pPr algn="l" rtl="0" eaLnBrk="1" hangingPunct="1">
              <a:spcBef>
                <a:spcPct val="50000"/>
              </a:spcBef>
              <a:buFontTx/>
              <a:buChar char="•"/>
            </a:pPr>
            <a:r>
              <a:rPr lang="en-US" sz="2000" b="1">
                <a:latin typeface="Times New Roman" pitchFamily="18" charset="0"/>
                <a:cs typeface="Times New Roman" pitchFamily="18" charset="0"/>
              </a:rPr>
              <a:t>ribosome </a:t>
            </a:r>
            <a:r>
              <a:rPr lang="ar-SA" sz="2000" b="1">
                <a:latin typeface="Times New Roman" pitchFamily="18" charset="0"/>
                <a:cs typeface="Times New Roman" pitchFamily="18" charset="0"/>
              </a:rPr>
              <a:t>يتم تكوين اليروتين فى الـ </a:t>
            </a:r>
            <a:endParaRPr lang="en-US" sz="2000" b="1">
              <a:latin typeface="Times New Roman" pitchFamily="18" charset="0"/>
              <a:cs typeface="Times New Roman" pitchFamily="18" charset="0"/>
            </a:endParaRPr>
          </a:p>
        </p:txBody>
      </p:sp>
      <p:pic>
        <p:nvPicPr>
          <p:cNvPr id="51203" name="Picture 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52600" y="228600"/>
            <a:ext cx="4724400" cy="4371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4"/>
          <p:cNvSpPr>
            <a:spLocks noChangeArrowheads="1"/>
          </p:cNvSpPr>
          <p:nvPr/>
        </p:nvSpPr>
        <p:spPr bwMode="auto">
          <a:xfrm>
            <a:off x="381000" y="381000"/>
            <a:ext cx="8351838" cy="5632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en-US" sz="2000" b="1" u="sng">
                <a:solidFill>
                  <a:srgbClr val="C00000"/>
                </a:solidFill>
                <a:latin typeface="Times New Roman" pitchFamily="18" charset="0"/>
                <a:cs typeface="Times New Roman" pitchFamily="18" charset="0"/>
              </a:rPr>
              <a:t>Conjugated proteins </a:t>
            </a:r>
            <a:r>
              <a:rPr lang="ar-SA" sz="2000" b="1" u="sng">
                <a:solidFill>
                  <a:srgbClr val="C00000"/>
                </a:solidFill>
                <a:latin typeface="Arial Unicode MS" pitchFamily="34" charset="-128"/>
                <a:ea typeface="Arial Unicode MS" pitchFamily="34" charset="-128"/>
                <a:cs typeface="Arial Unicode MS" pitchFamily="34" charset="-128"/>
              </a:rPr>
              <a:t>البروتينات المرتبطة </a:t>
            </a:r>
          </a:p>
          <a:p>
            <a:pPr rtl="0"/>
            <a:r>
              <a:rPr lang="ar-SA" sz="2000">
                <a:latin typeface="Arial Unicode MS" pitchFamily="34" charset="-128"/>
                <a:ea typeface="Arial Unicode MS" pitchFamily="34" charset="-128"/>
                <a:cs typeface="Arial Unicode MS" pitchFamily="34" charset="-128"/>
              </a:rPr>
              <a:t>هذه المجموعة من البروتينات تتكون من اتحاد البروتين بمركبات أخرى غير بروتينية وتسمى حسب المجموعة المرتبطة بها ومنها:</a:t>
            </a:r>
          </a:p>
          <a:p>
            <a:pPr rtl="0"/>
            <a:endParaRPr lang="en-GB" sz="2000">
              <a:latin typeface="Arial Unicode MS" pitchFamily="34" charset="-128"/>
              <a:ea typeface="Arial Unicode MS" pitchFamily="34" charset="-128"/>
              <a:cs typeface="Arial Unicode MS" pitchFamily="34" charset="-128"/>
            </a:endParaRPr>
          </a:p>
          <a:p>
            <a:pPr rtl="0"/>
            <a:r>
              <a:rPr lang="en-GB" sz="2000" u="sng">
                <a:solidFill>
                  <a:srgbClr val="006600"/>
                </a:solidFill>
                <a:latin typeface="Arial Unicode MS" pitchFamily="34" charset="-128"/>
                <a:ea typeface="Arial Unicode MS" pitchFamily="34" charset="-128"/>
                <a:cs typeface="Arial Unicode MS" pitchFamily="34" charset="-128"/>
              </a:rPr>
              <a:t> </a:t>
            </a:r>
            <a:r>
              <a:rPr lang="en-GB" sz="2000" u="sng">
                <a:solidFill>
                  <a:srgbClr val="C00000"/>
                </a:solidFill>
                <a:latin typeface="Arial Unicode MS" pitchFamily="34" charset="-128"/>
                <a:ea typeface="Arial Unicode MS" pitchFamily="34" charset="-128"/>
                <a:cs typeface="Arial Unicode MS" pitchFamily="34" charset="-128"/>
              </a:rPr>
              <a:t>Nucleoproteins  </a:t>
            </a:r>
            <a:r>
              <a:rPr lang="ar-SA" sz="2000" u="sng">
                <a:solidFill>
                  <a:srgbClr val="C00000"/>
                </a:solidFill>
                <a:latin typeface="Arial Unicode MS" pitchFamily="34" charset="-128"/>
                <a:ea typeface="Arial Unicode MS" pitchFamily="34" charset="-128"/>
                <a:cs typeface="Arial Unicode MS" pitchFamily="34" charset="-128"/>
              </a:rPr>
              <a:t>1- البروتينات النووية</a:t>
            </a:r>
            <a:endParaRPr lang="en-GB" sz="2000" u="sng">
              <a:solidFill>
                <a:srgbClr val="C00000"/>
              </a:solidFill>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تدخل في تركيب النواة لجميع الكائنات الحية وتتكون من اتحاد بروتين بسيط (الهستون أو البروتامين) مع حمض نووي.</a:t>
            </a:r>
          </a:p>
          <a:p>
            <a:pPr rtl="0"/>
            <a:r>
              <a:rPr lang="ar-SA" sz="2000" u="sng">
                <a:solidFill>
                  <a:srgbClr val="006600"/>
                </a:solidFill>
                <a:latin typeface="Arial Unicode MS" pitchFamily="34" charset="-128"/>
                <a:ea typeface="Arial Unicode MS" pitchFamily="34" charset="-128"/>
                <a:cs typeface="Arial Unicode MS" pitchFamily="34" charset="-128"/>
              </a:rPr>
              <a:t> </a:t>
            </a:r>
            <a:r>
              <a:rPr lang="en-GB" sz="2000" u="sng">
                <a:solidFill>
                  <a:srgbClr val="C00000"/>
                </a:solidFill>
                <a:latin typeface="Arial Unicode MS" pitchFamily="34" charset="-128"/>
                <a:ea typeface="Arial Unicode MS" pitchFamily="34" charset="-128"/>
                <a:cs typeface="Arial Unicode MS" pitchFamily="34" charset="-128"/>
              </a:rPr>
              <a:t>Chromoprotein </a:t>
            </a:r>
            <a:r>
              <a:rPr lang="ar-SA" sz="2000" u="sng">
                <a:solidFill>
                  <a:srgbClr val="C00000"/>
                </a:solidFill>
                <a:latin typeface="Arial Unicode MS" pitchFamily="34" charset="-128"/>
                <a:ea typeface="Arial Unicode MS" pitchFamily="34" charset="-128"/>
                <a:cs typeface="Arial Unicode MS" pitchFamily="34" charset="-128"/>
              </a:rPr>
              <a:t>2- البروتينات الملونة</a:t>
            </a:r>
            <a:endParaRPr lang="en-GB" sz="2000" u="sng">
              <a:solidFill>
                <a:srgbClr val="C00000"/>
              </a:solidFill>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ترتبط هذه البروتينات مع مركبات ملونة مثل الهيموجلوبين في الدم, والكلوروفيل الأخضر وصبغة الميلانين الموجودة في الشعر.</a:t>
            </a:r>
          </a:p>
          <a:p>
            <a:pPr rtl="0"/>
            <a:r>
              <a:rPr lang="en-GB" sz="2000" u="sng">
                <a:solidFill>
                  <a:srgbClr val="C00000"/>
                </a:solidFill>
                <a:latin typeface="Arial Unicode MS" pitchFamily="34" charset="-128"/>
                <a:ea typeface="Arial Unicode MS" pitchFamily="34" charset="-128"/>
                <a:cs typeface="Arial Unicode MS" pitchFamily="34" charset="-128"/>
              </a:rPr>
              <a:t>Phosphproteins</a:t>
            </a:r>
            <a:r>
              <a:rPr lang="ar-SA" sz="2000" u="sng">
                <a:solidFill>
                  <a:srgbClr val="C00000"/>
                </a:solidFill>
                <a:latin typeface="Arial Unicode MS" pitchFamily="34" charset="-128"/>
                <a:ea typeface="Arial Unicode MS" pitchFamily="34" charset="-128"/>
                <a:cs typeface="Arial Unicode MS" pitchFamily="34" charset="-128"/>
              </a:rPr>
              <a:t>- البروتينات الفوسفاتية </a:t>
            </a:r>
            <a:r>
              <a:rPr lang="en-US" sz="2000" u="sng">
                <a:solidFill>
                  <a:srgbClr val="C00000"/>
                </a:solidFill>
                <a:latin typeface="Arial Unicode MS" pitchFamily="34" charset="-128"/>
                <a:ea typeface="Arial Unicode MS" pitchFamily="34" charset="-128"/>
                <a:cs typeface="Arial Unicode MS" pitchFamily="34" charset="-128"/>
              </a:rPr>
              <a:t> </a:t>
            </a:r>
            <a:r>
              <a:rPr lang="en-GB" sz="2000" u="sng">
                <a:solidFill>
                  <a:srgbClr val="C00000"/>
                </a:solidFill>
                <a:latin typeface="Arial Unicode MS" pitchFamily="34" charset="-128"/>
                <a:ea typeface="Arial Unicode MS" pitchFamily="34" charset="-128"/>
                <a:cs typeface="Arial Unicode MS" pitchFamily="34" charset="-128"/>
              </a:rPr>
              <a:t>3</a:t>
            </a:r>
          </a:p>
          <a:p>
            <a:pPr rtl="0"/>
            <a:r>
              <a:rPr lang="ar-SA" sz="2000">
                <a:latin typeface="Arial Unicode MS" pitchFamily="34" charset="-128"/>
                <a:ea typeface="Arial Unicode MS" pitchFamily="34" charset="-128"/>
                <a:cs typeface="Arial Unicode MS" pitchFamily="34" charset="-128"/>
              </a:rPr>
              <a:t>ترتبط هذه البروتينات (الكازين الموجود في الحليب والفيتلين الموجود في صفار البيض) مع مجموعة الفوسفات.</a:t>
            </a:r>
            <a:r>
              <a:rPr lang="en-GB" sz="2000">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a:p>
            <a:pPr rtl="0"/>
            <a:r>
              <a:rPr lang="ar-SA" sz="2000" u="sng">
                <a:solidFill>
                  <a:srgbClr val="C00000"/>
                </a:solidFill>
                <a:latin typeface="Arial Unicode MS" pitchFamily="34" charset="-128"/>
                <a:ea typeface="Arial Unicode MS" pitchFamily="34" charset="-128"/>
                <a:cs typeface="Arial Unicode MS" pitchFamily="34" charset="-128"/>
              </a:rPr>
              <a:t>  </a:t>
            </a:r>
            <a:r>
              <a:rPr lang="en-GB" sz="2000" u="sng">
                <a:solidFill>
                  <a:srgbClr val="C00000"/>
                </a:solidFill>
                <a:latin typeface="Arial Unicode MS" pitchFamily="34" charset="-128"/>
                <a:ea typeface="Arial Unicode MS" pitchFamily="34" charset="-128"/>
                <a:cs typeface="Arial Unicode MS" pitchFamily="34" charset="-128"/>
              </a:rPr>
              <a:t>Glycoproteins</a:t>
            </a:r>
            <a:r>
              <a:rPr lang="ar-SA" sz="2000" u="sng">
                <a:solidFill>
                  <a:srgbClr val="C00000"/>
                </a:solidFill>
                <a:latin typeface="Arial Unicode MS" pitchFamily="34" charset="-128"/>
                <a:ea typeface="Arial Unicode MS" pitchFamily="34" charset="-128"/>
                <a:cs typeface="Arial Unicode MS" pitchFamily="34" charset="-128"/>
              </a:rPr>
              <a:t> 4-البروتينات الكربوهيدراتية </a:t>
            </a:r>
            <a:r>
              <a:rPr lang="en-US" sz="2000" u="sng">
                <a:solidFill>
                  <a:srgbClr val="C00000"/>
                </a:solidFill>
                <a:latin typeface="Arial Unicode MS" pitchFamily="34" charset="-128"/>
                <a:ea typeface="Arial Unicode MS" pitchFamily="34" charset="-128"/>
                <a:cs typeface="Arial Unicode MS" pitchFamily="34" charset="-128"/>
              </a:rPr>
              <a:t> </a:t>
            </a:r>
            <a:endParaRPr lang="en-GB" sz="2000" u="sng">
              <a:solidFill>
                <a:srgbClr val="C00000"/>
              </a:solidFill>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ترتبط هذه البروتينات مع السكريات.</a:t>
            </a:r>
          </a:p>
          <a:p>
            <a:pPr rtl="0"/>
            <a:r>
              <a:rPr lang="en-GB" sz="2000" u="sng">
                <a:solidFill>
                  <a:srgbClr val="C00000"/>
                </a:solidFill>
                <a:latin typeface="Arial Unicode MS" pitchFamily="34" charset="-128"/>
                <a:ea typeface="Arial Unicode MS" pitchFamily="34" charset="-128"/>
                <a:cs typeface="Arial Unicode MS" pitchFamily="34" charset="-128"/>
              </a:rPr>
              <a:t>Lipioproteins  </a:t>
            </a:r>
            <a:r>
              <a:rPr lang="ar-SA" sz="2000" u="sng">
                <a:solidFill>
                  <a:srgbClr val="C00000"/>
                </a:solidFill>
                <a:latin typeface="Arial Unicode MS" pitchFamily="34" charset="-128"/>
                <a:ea typeface="Arial Unicode MS" pitchFamily="34" charset="-128"/>
                <a:cs typeface="Arial Unicode MS" pitchFamily="34" charset="-128"/>
              </a:rPr>
              <a:t>5- البروتينات الدهنية</a:t>
            </a:r>
            <a:endParaRPr lang="en-GB" sz="2000" u="sng">
              <a:solidFill>
                <a:srgbClr val="C00000"/>
              </a:solidFill>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ترتبط هذه البروتينات مع الدهون وتوجد في أغشية الخلايا الحية وبلازما الدم وصفار البيض</a:t>
            </a:r>
            <a:r>
              <a:rPr lang="ar-SA" sz="2000">
                <a:latin typeface="Times New Roman" pitchFamily="18" charset="0"/>
                <a:cs typeface="Times New Roman" pitchFamily="18" charset="0"/>
              </a:rPr>
              <a:t>.</a:t>
            </a:r>
            <a:endParaRPr lang="en-US" sz="20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4"/>
          <p:cNvSpPr>
            <a:spLocks noChangeArrowheads="1"/>
          </p:cNvSpPr>
          <p:nvPr/>
        </p:nvSpPr>
        <p:spPr bwMode="auto">
          <a:xfrm>
            <a:off x="0" y="347663"/>
            <a:ext cx="8964613" cy="6248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rtl="0">
              <a:tabLst>
                <a:tab pos="2343150" algn="l"/>
                <a:tab pos="5273675" algn="r"/>
              </a:tabLst>
            </a:pPr>
            <a:r>
              <a:rPr lang="en-GB" sz="2000" b="1" u="sng">
                <a:latin typeface="Arial Unicode MS" pitchFamily="34" charset="-128"/>
                <a:ea typeface="Arial Unicode MS" pitchFamily="34" charset="-128"/>
                <a:cs typeface="Arial Unicode MS" pitchFamily="34" charset="-128"/>
              </a:rPr>
              <a:t>Levels of protein structure </a:t>
            </a:r>
            <a:r>
              <a:rPr lang="ar-SA" sz="2000" b="1" u="sng">
                <a:latin typeface="Arial Unicode MS" pitchFamily="34" charset="-128"/>
                <a:ea typeface="Arial Unicode MS" pitchFamily="34" charset="-128"/>
                <a:cs typeface="Arial Unicode MS" pitchFamily="34" charset="-128"/>
              </a:rPr>
              <a:t>مستويات التركيب في البروتينات</a:t>
            </a:r>
            <a:endParaRPr lang="en-GB" sz="2000" b="1" u="sng">
              <a:latin typeface="Arial Unicode MS" pitchFamily="34" charset="-128"/>
              <a:ea typeface="Arial Unicode MS" pitchFamily="34" charset="-128"/>
              <a:cs typeface="Arial Unicode MS" pitchFamily="34" charset="-128"/>
            </a:endParaRPr>
          </a:p>
          <a:p>
            <a:pPr rtl="0">
              <a:tabLst>
                <a:tab pos="2343150" algn="l"/>
                <a:tab pos="5273675" algn="r"/>
              </a:tabLst>
            </a:pPr>
            <a:endParaRPr lang="ar-SA" sz="2000" b="1" u="sng">
              <a:latin typeface="Arial Unicode MS" pitchFamily="34" charset="-128"/>
              <a:ea typeface="Arial Unicode MS" pitchFamily="34" charset="-128"/>
              <a:cs typeface="Arial Unicode MS" pitchFamily="34" charset="-128"/>
            </a:endParaRPr>
          </a:p>
          <a:p>
            <a:pPr rtl="0">
              <a:tabLst>
                <a:tab pos="2343150" algn="l"/>
                <a:tab pos="5273675" algn="r"/>
              </a:tabLst>
            </a:pPr>
            <a:r>
              <a:rPr lang="ar-SA" sz="2000">
                <a:latin typeface="Arial Unicode MS" pitchFamily="34" charset="-128"/>
                <a:ea typeface="Arial Unicode MS" pitchFamily="34" charset="-128"/>
                <a:cs typeface="Arial Unicode MS" pitchFamily="34" charset="-128"/>
              </a:rPr>
              <a:t>للبروتينات مستويات بنائية تنظم أشكالها وتحدد صفاتها وهي:</a:t>
            </a:r>
          </a:p>
          <a:p>
            <a:pPr rtl="0">
              <a:tabLst>
                <a:tab pos="2343150" algn="l"/>
                <a:tab pos="5273675" algn="r"/>
              </a:tabLst>
            </a:pPr>
            <a:r>
              <a:rPr lang="en-GB" sz="2000" u="sng">
                <a:latin typeface="Arial Unicode MS" pitchFamily="34" charset="-128"/>
                <a:ea typeface="Arial Unicode MS" pitchFamily="34" charset="-128"/>
                <a:cs typeface="Arial Unicode MS" pitchFamily="34" charset="-128"/>
              </a:rPr>
              <a:t>Primary structure   </a:t>
            </a:r>
            <a:r>
              <a:rPr lang="ar-SA" sz="2000" u="sng">
                <a:latin typeface="Arial Unicode MS" pitchFamily="34" charset="-128"/>
                <a:ea typeface="Arial Unicode MS" pitchFamily="34" charset="-128"/>
                <a:cs typeface="Arial Unicode MS" pitchFamily="34" charset="-128"/>
              </a:rPr>
              <a:t>1- التركيب الأولي</a:t>
            </a:r>
            <a:endParaRPr lang="en-GB" sz="2000" u="sng">
              <a:latin typeface="Arial Unicode MS" pitchFamily="34" charset="-128"/>
              <a:ea typeface="Arial Unicode MS" pitchFamily="34" charset="-128"/>
              <a:cs typeface="Arial Unicode MS" pitchFamily="34" charset="-128"/>
            </a:endParaRPr>
          </a:p>
          <a:p>
            <a:pPr rtl="0">
              <a:tabLst>
                <a:tab pos="2343150" algn="l"/>
                <a:tab pos="5273675" algn="r"/>
              </a:tabLst>
            </a:pPr>
            <a:r>
              <a:rPr lang="ar-SA" sz="2000">
                <a:latin typeface="Arial Unicode MS" pitchFamily="34" charset="-128"/>
                <a:ea typeface="Arial Unicode MS" pitchFamily="34" charset="-128"/>
                <a:cs typeface="Arial Unicode MS" pitchFamily="34" charset="-128"/>
              </a:rPr>
              <a:t>هو التتابع المحدد للأحماض الأمينية في سلسلة عديد الببتيد لبروتين معين.</a:t>
            </a:r>
          </a:p>
          <a:p>
            <a:pPr rtl="0">
              <a:tabLst>
                <a:tab pos="2343150" algn="l"/>
                <a:tab pos="5273675" algn="r"/>
              </a:tabLst>
            </a:pPr>
            <a:r>
              <a:rPr lang="en-GB" sz="2000">
                <a:latin typeface="Arial Unicode MS" pitchFamily="34" charset="-128"/>
                <a:ea typeface="Arial Unicode MS" pitchFamily="34" charset="-128"/>
                <a:cs typeface="Arial Unicode MS" pitchFamily="34" charset="-128"/>
              </a:rPr>
              <a:t>Sickle-cell anemia</a:t>
            </a:r>
            <a:r>
              <a:rPr lang="ar-SA" sz="2000">
                <a:latin typeface="Arial Unicode MS" pitchFamily="34" charset="-128"/>
                <a:ea typeface="Arial Unicode MS" pitchFamily="34" charset="-128"/>
                <a:cs typeface="Arial Unicode MS" pitchFamily="34" charset="-128"/>
              </a:rPr>
              <a:t> يحدد هذا المستوى البنائي </a:t>
            </a:r>
            <a:r>
              <a:rPr lang="ar-SA" sz="2000" u="sng">
                <a:latin typeface="Arial Unicode MS" pitchFamily="34" charset="-128"/>
                <a:ea typeface="Arial Unicode MS" pitchFamily="34" charset="-128"/>
                <a:cs typeface="Arial Unicode MS" pitchFamily="34" charset="-128"/>
              </a:rPr>
              <a:t>بنوع وعدد الأحماض الأمينية</a:t>
            </a:r>
            <a:r>
              <a:rPr lang="ar-SA" sz="2000">
                <a:latin typeface="Arial Unicode MS" pitchFamily="34" charset="-128"/>
                <a:ea typeface="Arial Unicode MS" pitchFamily="34" charset="-128"/>
                <a:cs typeface="Arial Unicode MS" pitchFamily="34" charset="-128"/>
              </a:rPr>
              <a:t> فمثلا الشخص المصاب بالأنيميا يكون الفالين الحمض الأميني رقم ” 6“في تتابع الأحماض الأمينية بينما في السليم يكون حمض الجلوتاميك الحمض الأميني رقم "6" في تتابع الأحماض الأمينية.</a:t>
            </a:r>
          </a:p>
          <a:p>
            <a:pPr rtl="0">
              <a:tabLst>
                <a:tab pos="2343150" algn="l"/>
                <a:tab pos="5273675" algn="r"/>
              </a:tabLst>
            </a:pPr>
            <a:r>
              <a:rPr lang="en-GB" sz="2000">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a:p>
            <a:pPr rtl="0">
              <a:tabLst>
                <a:tab pos="2343150" algn="l"/>
                <a:tab pos="5273675" algn="r"/>
              </a:tabLst>
            </a:pPr>
            <a:r>
              <a:rPr lang="en-GB" sz="2000" u="sng">
                <a:latin typeface="Arial Unicode MS" pitchFamily="34" charset="-128"/>
                <a:ea typeface="Arial Unicode MS" pitchFamily="34" charset="-128"/>
                <a:cs typeface="Arial Unicode MS" pitchFamily="34" charset="-128"/>
              </a:rPr>
              <a:t>Secondary structure </a:t>
            </a:r>
            <a:r>
              <a:rPr lang="ar-SA" sz="2000" u="sng">
                <a:latin typeface="Arial Unicode MS" pitchFamily="34" charset="-128"/>
                <a:ea typeface="Arial Unicode MS" pitchFamily="34" charset="-128"/>
                <a:cs typeface="Arial Unicode MS" pitchFamily="34" charset="-128"/>
              </a:rPr>
              <a:t>2- التركيب الثانوي</a:t>
            </a:r>
            <a:endParaRPr lang="en-GB" sz="2000" u="sng">
              <a:latin typeface="Arial Unicode MS" pitchFamily="34" charset="-128"/>
              <a:ea typeface="Arial Unicode MS" pitchFamily="34" charset="-128"/>
              <a:cs typeface="Arial Unicode MS" pitchFamily="34" charset="-128"/>
            </a:endParaRPr>
          </a:p>
          <a:p>
            <a:pPr rtl="0">
              <a:tabLst>
                <a:tab pos="2343150" algn="l"/>
                <a:tab pos="5273675" algn="r"/>
              </a:tabLst>
            </a:pPr>
            <a:r>
              <a:rPr lang="ar-SA" sz="2000">
                <a:latin typeface="Arial Unicode MS" pitchFamily="34" charset="-128"/>
                <a:ea typeface="Arial Unicode MS" pitchFamily="34" charset="-128"/>
                <a:cs typeface="Arial Unicode MS" pitchFamily="34" charset="-128"/>
              </a:rPr>
              <a:t>يتعلق بوضع البروتين التركيبي و البنائي في السلاسل الببتيدية أي يمثل التفاف هذه السلاسل مع بعضها بشكل حلزوني حيث تتصل سلسلة عديد الببتيد فيما بينها في أماكن محددة معطية شكلا خاصا للبروتين يكون أكثر ثباتا و</a:t>
            </a:r>
            <a:r>
              <a:rPr lang="ar-EG" sz="2000">
                <a:latin typeface="Arial Unicode MS" pitchFamily="34" charset="-128"/>
                <a:ea typeface="Arial Unicode MS" pitchFamily="34" charset="-128"/>
                <a:cs typeface="Arial Unicode MS" pitchFamily="34" charset="-128"/>
              </a:rPr>
              <a:t>م</a:t>
            </a:r>
            <a:r>
              <a:rPr lang="ar-SA" sz="2000">
                <a:latin typeface="Arial Unicode MS" pitchFamily="34" charset="-128"/>
                <a:ea typeface="Arial Unicode MS" pitchFamily="34" charset="-128"/>
                <a:cs typeface="Arial Unicode MS" pitchFamily="34" charset="-128"/>
              </a:rPr>
              <a:t>ن أمثلتها البروتين الموجود في الشعر والصوف والحرير.</a:t>
            </a:r>
            <a:endParaRPr lang="en-GB" sz="2000">
              <a:latin typeface="Arial Unicode MS" pitchFamily="34" charset="-128"/>
              <a:ea typeface="Arial Unicode MS" pitchFamily="34" charset="-128"/>
              <a:cs typeface="Arial Unicode MS" pitchFamily="34" charset="-128"/>
            </a:endParaRPr>
          </a:p>
          <a:p>
            <a:pPr rtl="0">
              <a:tabLst>
                <a:tab pos="2343150" algn="l"/>
                <a:tab pos="5273675" algn="r"/>
              </a:tabLst>
            </a:pPr>
            <a:endParaRPr lang="ar-SA" sz="2000">
              <a:latin typeface="Arial Unicode MS" pitchFamily="34" charset="-128"/>
              <a:ea typeface="Arial Unicode MS" pitchFamily="34" charset="-128"/>
              <a:cs typeface="Arial Unicode MS" pitchFamily="34" charset="-128"/>
            </a:endParaRPr>
          </a:p>
          <a:p>
            <a:pPr rtl="0">
              <a:tabLst>
                <a:tab pos="2343150" algn="l"/>
                <a:tab pos="5273675" algn="r"/>
              </a:tabLst>
            </a:pPr>
            <a:r>
              <a:rPr lang="en-GB" sz="2000" u="sng">
                <a:latin typeface="Arial Unicode MS" pitchFamily="34" charset="-128"/>
                <a:ea typeface="Arial Unicode MS" pitchFamily="34" charset="-128"/>
                <a:cs typeface="Arial Unicode MS" pitchFamily="34" charset="-128"/>
              </a:rPr>
              <a:t>Tertiary structure </a:t>
            </a:r>
            <a:r>
              <a:rPr lang="ar-SA" sz="2000" u="sng">
                <a:latin typeface="Arial Unicode MS" pitchFamily="34" charset="-128"/>
                <a:ea typeface="Arial Unicode MS" pitchFamily="34" charset="-128"/>
                <a:cs typeface="Arial Unicode MS" pitchFamily="34" charset="-128"/>
              </a:rPr>
              <a:t>التركيب الثالثي</a:t>
            </a:r>
            <a:r>
              <a:rPr lang="en-US" sz="2000" u="sng">
                <a:latin typeface="Arial Unicode MS" pitchFamily="34" charset="-128"/>
                <a:ea typeface="Arial Unicode MS" pitchFamily="34" charset="-128"/>
                <a:cs typeface="Arial Unicode MS" pitchFamily="34" charset="-128"/>
              </a:rPr>
              <a:t> </a:t>
            </a:r>
            <a:r>
              <a:rPr lang="en-GB" sz="2000" u="sng">
                <a:latin typeface="Arial Unicode MS" pitchFamily="34" charset="-128"/>
                <a:ea typeface="Arial Unicode MS" pitchFamily="34" charset="-128"/>
                <a:cs typeface="Arial Unicode MS" pitchFamily="34" charset="-128"/>
              </a:rPr>
              <a:t> -</a:t>
            </a:r>
            <a:r>
              <a:rPr lang="ar-SA" sz="2000" u="sng">
                <a:latin typeface="Arial Unicode MS" pitchFamily="34" charset="-128"/>
                <a:ea typeface="Arial Unicode MS" pitchFamily="34" charset="-128"/>
                <a:cs typeface="Arial Unicode MS" pitchFamily="34" charset="-128"/>
              </a:rPr>
              <a:t>3</a:t>
            </a:r>
            <a:endParaRPr lang="en-GB" sz="2000" u="sng">
              <a:latin typeface="Arial Unicode MS" pitchFamily="34" charset="-128"/>
              <a:ea typeface="Arial Unicode MS" pitchFamily="34" charset="-128"/>
              <a:cs typeface="Arial Unicode MS" pitchFamily="34" charset="-128"/>
            </a:endParaRPr>
          </a:p>
          <a:p>
            <a:pPr rtl="0">
              <a:tabLst>
                <a:tab pos="2343150" algn="l"/>
                <a:tab pos="5273675" algn="r"/>
              </a:tabLst>
            </a:pPr>
            <a:r>
              <a:rPr lang="ar-SA" sz="2000">
                <a:latin typeface="Arial Unicode MS" pitchFamily="34" charset="-128"/>
                <a:ea typeface="Arial Unicode MS" pitchFamily="34" charset="-128"/>
                <a:cs typeface="Arial Unicode MS" pitchFamily="34" charset="-128"/>
              </a:rPr>
              <a:t>يوجد البروتين في الطبيعة بشكل مجسم أي له ثلاثة أبعاد, وذلك بسبب الانثناء والالتفاف الإضافي غير الموجود في البناء الثانوي وهذا التركيب أكثر استقرارا ومن أمثلته التركيب البنائي للمايوجلوبين.</a:t>
            </a:r>
            <a:endParaRPr lang="en-GB" sz="2000">
              <a:latin typeface="Arial Unicode MS" pitchFamily="34" charset="-128"/>
              <a:ea typeface="Arial Unicode MS" pitchFamily="34" charset="-128"/>
              <a:cs typeface="Arial Unicode MS" pitchFamily="34" charset="-128"/>
            </a:endParaRPr>
          </a:p>
          <a:p>
            <a:pPr rtl="0">
              <a:tabLst>
                <a:tab pos="2343150" algn="l"/>
                <a:tab pos="5273675" algn="r"/>
              </a:tabLst>
            </a:pPr>
            <a:r>
              <a:rPr lang="en-GB" sz="2000" u="sng">
                <a:latin typeface="Arial Unicode MS" pitchFamily="34" charset="-128"/>
                <a:ea typeface="Arial Unicode MS" pitchFamily="34" charset="-128"/>
                <a:cs typeface="Arial Unicode MS" pitchFamily="34" charset="-128"/>
              </a:rPr>
              <a:t>Quaternary structure </a:t>
            </a:r>
            <a:r>
              <a:rPr lang="ar-SA" sz="2000" u="sng">
                <a:latin typeface="Arial Unicode MS" pitchFamily="34" charset="-128"/>
                <a:ea typeface="Arial Unicode MS" pitchFamily="34" charset="-128"/>
                <a:cs typeface="Arial Unicode MS" pitchFamily="34" charset="-128"/>
              </a:rPr>
              <a:t>4</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1"/>
          <p:cNvSpPr>
            <a:spLocks noChangeArrowheads="1"/>
          </p:cNvSpPr>
          <p:nvPr/>
        </p:nvSpPr>
        <p:spPr bwMode="auto">
          <a:xfrm>
            <a:off x="685800" y="457200"/>
            <a:ext cx="8001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tabLst>
                <a:tab pos="2343150" algn="l"/>
                <a:tab pos="5273675" algn="r"/>
              </a:tabLst>
            </a:pPr>
            <a:r>
              <a:rPr lang="ar-SA" sz="2000" u="sng">
                <a:latin typeface="Arial Unicode MS" pitchFamily="34" charset="-128"/>
                <a:ea typeface="Arial Unicode MS" pitchFamily="34" charset="-128"/>
                <a:cs typeface="Arial Unicode MS" pitchFamily="34" charset="-128"/>
              </a:rPr>
              <a:t>-التركيب الرباعي</a:t>
            </a:r>
            <a:endParaRPr lang="en-GB" sz="2000" u="sng">
              <a:latin typeface="Arial Unicode MS" pitchFamily="34" charset="-128"/>
              <a:ea typeface="Arial Unicode MS" pitchFamily="34" charset="-128"/>
              <a:cs typeface="Arial Unicode MS" pitchFamily="34" charset="-128"/>
            </a:endParaRPr>
          </a:p>
          <a:p>
            <a:pPr rtl="0">
              <a:tabLst>
                <a:tab pos="2343150" algn="l"/>
                <a:tab pos="5273675" algn="r"/>
              </a:tabLst>
            </a:pPr>
            <a:r>
              <a:rPr lang="ar-SA" sz="2000">
                <a:latin typeface="Arial Unicode MS" pitchFamily="34" charset="-128"/>
                <a:ea typeface="Arial Unicode MS" pitchFamily="34" charset="-128"/>
                <a:cs typeface="Arial Unicode MS" pitchFamily="34" charset="-128"/>
              </a:rPr>
              <a:t>ينتج هذا التركيب من تجمع جزيئات البروتين مع بعضها البعض عن طريق بعض الروابط الخاصة مثل رابطة ثنائي </a:t>
            </a:r>
            <a:r>
              <a:rPr lang="ar-SA" sz="2000">
                <a:latin typeface="Times New Roman" pitchFamily="18" charset="0"/>
                <a:cs typeface="Times New Roman" pitchFamily="18" charset="0"/>
              </a:rPr>
              <a:t>الكبريتيد</a:t>
            </a:r>
            <a:r>
              <a:rPr lang="ar-EG" sz="2000">
                <a:latin typeface="Times New Roman" pitchFamily="18" charset="0"/>
                <a:cs typeface="Times New Roman" pitchFamily="18" charset="0"/>
              </a:rPr>
              <a:t> </a:t>
            </a:r>
            <a:r>
              <a:rPr lang="ar-SA" sz="2000">
                <a:latin typeface="Arial Unicode MS" pitchFamily="34" charset="-128"/>
                <a:ea typeface="Arial Unicode MS" pitchFamily="34" charset="-128"/>
                <a:cs typeface="Arial Unicode MS" pitchFamily="34" charset="-128"/>
              </a:rPr>
              <a:t>ومثال هذا النوع الهيموجلوبين</a:t>
            </a:r>
            <a:r>
              <a:rPr lang="ar-SA">
                <a:latin typeface="Arial Unicode MS" pitchFamily="34" charset="-128"/>
                <a:ea typeface="Arial Unicode MS" pitchFamily="34" charset="-128"/>
                <a:cs typeface="Arial Unicode MS" pitchFamily="34" charset="-128"/>
              </a:rPr>
              <a:t>. </a:t>
            </a:r>
            <a:endParaRPr lang="en-US"/>
          </a:p>
        </p:txBody>
      </p:sp>
      <p:sp>
        <p:nvSpPr>
          <p:cNvPr id="54275" name="Rectangle 2"/>
          <p:cNvSpPr>
            <a:spLocks noChangeArrowheads="1"/>
          </p:cNvSpPr>
          <p:nvPr/>
        </p:nvSpPr>
        <p:spPr bwMode="auto">
          <a:xfrm>
            <a:off x="4267200" y="1828800"/>
            <a:ext cx="45720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b="1">
                <a:latin typeface="Arial Unicode MS" pitchFamily="34" charset="-128"/>
                <a:ea typeface="Arial Unicode MS" pitchFamily="34" charset="-128"/>
                <a:cs typeface="Arial Unicode MS" pitchFamily="34" charset="-128"/>
              </a:rPr>
              <a:t>مستويات التركيب في البروتينات</a:t>
            </a:r>
            <a:br>
              <a:rPr lang="ar-SA" sz="2000" b="1">
                <a:latin typeface="Arial Unicode MS" pitchFamily="34" charset="-128"/>
                <a:ea typeface="Arial Unicode MS" pitchFamily="34" charset="-128"/>
                <a:cs typeface="Arial Unicode MS" pitchFamily="34" charset="-128"/>
              </a:rPr>
            </a:br>
            <a:r>
              <a:rPr lang="ar-SA" sz="2000" b="1">
                <a:latin typeface="Arial Unicode MS" pitchFamily="34" charset="-128"/>
                <a:ea typeface="Arial Unicode MS" pitchFamily="34" charset="-128"/>
                <a:cs typeface="Arial Unicode MS" pitchFamily="34" charset="-128"/>
              </a:rPr>
              <a:t> ( </a:t>
            </a:r>
            <a:r>
              <a:rPr lang="en-US" sz="2000" b="1">
                <a:latin typeface="Arial Unicode MS" pitchFamily="34" charset="-128"/>
                <a:ea typeface="Arial Unicode MS" pitchFamily="34" charset="-128"/>
                <a:cs typeface="Arial Unicode MS" pitchFamily="34" charset="-128"/>
              </a:rPr>
              <a:t>Levels of Structure in Proteins</a:t>
            </a:r>
          </a:p>
        </p:txBody>
      </p:sp>
      <p:sp>
        <p:nvSpPr>
          <p:cNvPr id="54276" name="Rectangle 3"/>
          <p:cNvSpPr>
            <a:spLocks noChangeArrowheads="1"/>
          </p:cNvSpPr>
          <p:nvPr/>
        </p:nvSpPr>
        <p:spPr bwMode="auto">
          <a:xfrm>
            <a:off x="381000" y="2590800"/>
            <a:ext cx="84582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buClr>
                <a:srgbClr val="00FF00"/>
              </a:buClr>
            </a:pPr>
            <a:r>
              <a:rPr lang="ar-SA" sz="2000" b="1">
                <a:latin typeface="Arial Unicode MS" pitchFamily="34" charset="-128"/>
                <a:ea typeface="Arial Unicode MS" pitchFamily="34" charset="-128"/>
                <a:cs typeface="Arial Unicode MS" pitchFamily="34" charset="-128"/>
              </a:rPr>
              <a:t>أ- التركيب الأولى</a:t>
            </a:r>
          </a:p>
          <a:p>
            <a:r>
              <a:rPr lang="ar-SA" sz="2000" b="1">
                <a:latin typeface="Arial Unicode MS" pitchFamily="34" charset="-128"/>
                <a:ea typeface="Arial Unicode MS" pitchFamily="34" charset="-128"/>
                <a:cs typeface="Arial Unicode MS" pitchFamily="34" charset="-128"/>
              </a:rPr>
              <a:t>اتحاد الأحماض الأمينية مع بعضها البعض بواسطة الروابط الببتيدية لتكوين الجزيء الأفقي من متعدد الببتيدات.</a:t>
            </a:r>
            <a:endParaRPr lang="en-US" sz="2000">
              <a:latin typeface="Arial Unicode MS" pitchFamily="34" charset="-128"/>
              <a:ea typeface="Arial Unicode MS" pitchFamily="34" charset="-128"/>
              <a:cs typeface="Arial Unicode MS" pitchFamily="34" charset="-128"/>
            </a:endParaRPr>
          </a:p>
          <a:p>
            <a:r>
              <a:rPr lang="ar-SA" sz="2000" b="1">
                <a:latin typeface="Arial Unicode MS" pitchFamily="34" charset="-128"/>
                <a:ea typeface="Arial Unicode MS" pitchFamily="34" charset="-128"/>
                <a:cs typeface="Arial Unicode MS" pitchFamily="34" charset="-128"/>
              </a:rPr>
              <a:t>يحدد هذا المستوى :</a:t>
            </a:r>
          </a:p>
          <a:p>
            <a:r>
              <a:rPr lang="ar-SA" sz="2000" b="1">
                <a:latin typeface="Arial Unicode MS" pitchFamily="34" charset="-128"/>
                <a:ea typeface="Arial Unicode MS" pitchFamily="34" charset="-128"/>
                <a:cs typeface="Arial Unicode MS" pitchFamily="34" charset="-128"/>
              </a:rPr>
              <a:t>نوع وعدد الاحماض الامينية</a:t>
            </a:r>
          </a:p>
        </p:txBody>
      </p:sp>
      <p:grpSp>
        <p:nvGrpSpPr>
          <p:cNvPr id="54277" name="Group 4"/>
          <p:cNvGrpSpPr>
            <a:grpSpLocks/>
          </p:cNvGrpSpPr>
          <p:nvPr/>
        </p:nvGrpSpPr>
        <p:grpSpPr bwMode="auto">
          <a:xfrm>
            <a:off x="1143000" y="4572000"/>
            <a:ext cx="6983413" cy="1352550"/>
            <a:chOff x="522" y="1434"/>
            <a:chExt cx="4399" cy="1044"/>
          </a:xfrm>
        </p:grpSpPr>
        <p:sp>
          <p:nvSpPr>
            <p:cNvPr id="54279" name="Rectangle 5"/>
            <p:cNvSpPr>
              <a:spLocks noChangeArrowheads="1"/>
            </p:cNvSpPr>
            <p:nvPr/>
          </p:nvSpPr>
          <p:spPr bwMode="auto">
            <a:xfrm>
              <a:off x="522" y="1434"/>
              <a:ext cx="4399" cy="1044"/>
            </a:xfrm>
            <a:prstGeom prst="rect">
              <a:avLst/>
            </a:prstGeom>
            <a:solidFill>
              <a:srgbClr val="CC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4280" name="Text Box 6"/>
            <p:cNvSpPr txBox="1">
              <a:spLocks noChangeArrowheads="1"/>
            </p:cNvSpPr>
            <p:nvPr/>
          </p:nvSpPr>
          <p:spPr bwMode="auto">
            <a:xfrm>
              <a:off x="660" y="1506"/>
              <a:ext cx="383" cy="240"/>
            </a:xfrm>
            <a:prstGeom prst="rect">
              <a:avLst/>
            </a:prstGeom>
            <a:solidFill>
              <a:srgbClr val="99CCFF"/>
            </a:solidFill>
            <a:ln w="9525">
              <a:solidFill>
                <a:srgbClr val="000000"/>
              </a:solidFill>
              <a:miter lim="800000"/>
              <a:headEnd/>
              <a:tailEnd/>
            </a:ln>
          </p:spPr>
          <p:txBody>
            <a:bodyPr lIns="18000" tIns="360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400" b="1">
                  <a:solidFill>
                    <a:srgbClr val="000080"/>
                  </a:solidFill>
                  <a:latin typeface="Arial" pitchFamily="34" charset="0"/>
                  <a:cs typeface="Arabic Transparent" pitchFamily="2" charset="0"/>
                </a:rPr>
                <a:t>H</a:t>
              </a:r>
              <a:r>
                <a:rPr lang="en-US" sz="1400" b="1" baseline="-25000">
                  <a:solidFill>
                    <a:srgbClr val="000080"/>
                  </a:solidFill>
                  <a:latin typeface="Arial" pitchFamily="34" charset="0"/>
                  <a:cs typeface="Arabic Transparent" pitchFamily="2" charset="0"/>
                </a:rPr>
                <a:t>2</a:t>
              </a:r>
              <a:r>
                <a:rPr lang="en-US" sz="1400" b="1">
                  <a:solidFill>
                    <a:srgbClr val="000080"/>
                  </a:solidFill>
                  <a:latin typeface="Arial" pitchFamily="34" charset="0"/>
                  <a:cs typeface="Arabic Transparent" pitchFamily="2" charset="0"/>
                </a:rPr>
                <a:t>N</a:t>
              </a:r>
              <a:endParaRPr lang="en-US" sz="1400">
                <a:latin typeface="Arial" pitchFamily="34" charset="0"/>
                <a:cs typeface="Arabic Transparent" pitchFamily="2" charset="0"/>
              </a:endParaRPr>
            </a:p>
          </p:txBody>
        </p:sp>
        <p:sp>
          <p:nvSpPr>
            <p:cNvPr id="54281" name="Line 7"/>
            <p:cNvSpPr>
              <a:spLocks noChangeShapeType="1"/>
            </p:cNvSpPr>
            <p:nvPr/>
          </p:nvSpPr>
          <p:spPr bwMode="auto">
            <a:xfrm>
              <a:off x="1062" y="1647"/>
              <a:ext cx="3515" cy="0"/>
            </a:xfrm>
            <a:prstGeom prst="line">
              <a:avLst/>
            </a:prstGeom>
            <a:noFill/>
            <a:ln w="38100">
              <a:solidFill>
                <a:srgbClr val="8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4282" name="Text Box 8"/>
            <p:cNvSpPr txBox="1">
              <a:spLocks noChangeArrowheads="1"/>
            </p:cNvSpPr>
            <p:nvPr/>
          </p:nvSpPr>
          <p:spPr bwMode="auto">
            <a:xfrm>
              <a:off x="4485" y="1523"/>
              <a:ext cx="366" cy="241"/>
            </a:xfrm>
            <a:prstGeom prst="rect">
              <a:avLst/>
            </a:prstGeom>
            <a:solidFill>
              <a:srgbClr val="CCFFFF"/>
            </a:solidFill>
            <a:ln w="9525">
              <a:solidFill>
                <a:srgbClr val="000000"/>
              </a:solidFill>
              <a:miter lim="800000"/>
              <a:headEnd/>
              <a:tailEnd/>
            </a:ln>
          </p:spPr>
          <p:txBody>
            <a:bodyPr lIns="18000" rIns="180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400" b="1">
                  <a:solidFill>
                    <a:srgbClr val="000000"/>
                  </a:solidFill>
                  <a:latin typeface="Arial" pitchFamily="34" charset="0"/>
                  <a:cs typeface="Arabic Transparent" pitchFamily="2" charset="0"/>
                </a:rPr>
                <a:t>COOH</a:t>
              </a:r>
              <a:endParaRPr lang="en-US" sz="1400">
                <a:solidFill>
                  <a:srgbClr val="000000"/>
                </a:solidFill>
                <a:latin typeface="Arial" pitchFamily="34" charset="0"/>
                <a:cs typeface="Arabic Transparent" pitchFamily="2" charset="0"/>
              </a:endParaRPr>
            </a:p>
          </p:txBody>
        </p:sp>
        <p:sp>
          <p:nvSpPr>
            <p:cNvPr id="54283" name="Text Box 9"/>
            <p:cNvSpPr txBox="1">
              <a:spLocks noChangeArrowheads="1"/>
            </p:cNvSpPr>
            <p:nvPr/>
          </p:nvSpPr>
          <p:spPr bwMode="auto">
            <a:xfrm>
              <a:off x="927" y="2021"/>
              <a:ext cx="1203" cy="209"/>
            </a:xfrm>
            <a:prstGeom prst="rect">
              <a:avLst/>
            </a:prstGeom>
            <a:solidFill>
              <a:srgbClr val="CCFFFF"/>
            </a:solidFill>
            <a:ln>
              <a:noFill/>
            </a:ln>
            <a:extLst>
              <a:ext uri="{91240B29-F687-4F45-9708-019B960494DF}">
                <a14:hiddenLine xmlns:a14="http://schemas.microsoft.com/office/drawing/2010/main" w="3175">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400" b="1">
                  <a:solidFill>
                    <a:srgbClr val="000066"/>
                  </a:solidFill>
                  <a:latin typeface="Times New Roman" pitchFamily="18" charset="0"/>
                  <a:cs typeface="Times New Roman" pitchFamily="18" charset="0"/>
                </a:rPr>
                <a:t>رابطة ببتيدية</a:t>
              </a:r>
              <a:r>
                <a:rPr lang="ar-SA" sz="1400">
                  <a:solidFill>
                    <a:srgbClr val="000066"/>
                  </a:solidFill>
                  <a:latin typeface="Times New Roman" pitchFamily="18" charset="0"/>
                  <a:cs typeface="Times New Roman" pitchFamily="18" charset="0"/>
                </a:rPr>
                <a:t> </a:t>
              </a:r>
              <a:r>
                <a:rPr lang="ar-SA" sz="1400" b="1">
                  <a:solidFill>
                    <a:srgbClr val="000066"/>
                  </a:solidFill>
                  <a:latin typeface="Times New Roman" pitchFamily="18" charset="0"/>
                  <a:cs typeface="Arabic Transparent" pitchFamily="2" charset="0"/>
                </a:rPr>
                <a:t>(</a:t>
              </a:r>
              <a:r>
                <a:rPr lang="en-US" sz="1400" b="1">
                  <a:solidFill>
                    <a:srgbClr val="000066"/>
                  </a:solidFill>
                  <a:latin typeface="Times New Roman" pitchFamily="18" charset="0"/>
                  <a:cs typeface="Arabic Transparent" pitchFamily="2" charset="0"/>
                </a:rPr>
                <a:t>Peptide bond</a:t>
              </a:r>
              <a:r>
                <a:rPr lang="ar-SA" sz="1400" b="1">
                  <a:solidFill>
                    <a:srgbClr val="000066"/>
                  </a:solidFill>
                  <a:latin typeface="Times New Roman" pitchFamily="18" charset="0"/>
                  <a:cs typeface="Arabic Transparent" pitchFamily="2" charset="0"/>
                </a:rPr>
                <a:t>)</a:t>
              </a:r>
              <a:endParaRPr lang="en-US" sz="1400">
                <a:solidFill>
                  <a:srgbClr val="000066"/>
                </a:solidFill>
                <a:latin typeface="Arial" pitchFamily="34" charset="0"/>
                <a:cs typeface="Arabic Transparent" pitchFamily="2" charset="0"/>
              </a:endParaRPr>
            </a:p>
          </p:txBody>
        </p:sp>
        <p:sp>
          <p:nvSpPr>
            <p:cNvPr id="54284" name="Line 10"/>
            <p:cNvSpPr>
              <a:spLocks noChangeShapeType="1"/>
            </p:cNvSpPr>
            <p:nvPr/>
          </p:nvSpPr>
          <p:spPr bwMode="auto">
            <a:xfrm flipV="1">
              <a:off x="1422" y="1666"/>
              <a:ext cx="0" cy="330"/>
            </a:xfrm>
            <a:prstGeom prst="line">
              <a:avLst/>
            </a:prstGeom>
            <a:noFill/>
            <a:ln w="317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endParaRPr lang="en-US"/>
            </a:p>
          </p:txBody>
        </p:sp>
        <p:pic>
          <p:nvPicPr>
            <p:cNvPr id="54285" name="Picture 11"/>
            <p:cNvPicPr>
              <a:picLocks noChangeAspect="1" noChangeArrowheads="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801" y="1495"/>
              <a:ext cx="29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6" name="Picture 12"/>
            <p:cNvPicPr>
              <a:picLocks noChangeAspect="1" noChangeArrowheads="1"/>
            </p:cNvPicPr>
            <p:nvPr/>
          </p:nvPicPr>
          <p:blipFill>
            <a:blip r:embed="rId3">
              <a:clrChange>
                <a:clrFrom>
                  <a:srgbClr val="FFFFFF"/>
                </a:clrFrom>
                <a:clrTo>
                  <a:srgbClr val="FFFFFF">
                    <a:alpha val="0"/>
                  </a:srgbClr>
                </a:clrTo>
              </a:clrChange>
              <a:lum contrast="12000"/>
              <a:extLst>
                <a:ext uri="{28A0092B-C50C-407E-A947-70E740481C1C}">
                  <a14:useLocalDpi xmlns:a14="http://schemas.microsoft.com/office/drawing/2010/main" val="0"/>
                </a:ext>
              </a:extLst>
            </a:blip>
            <a:srcRect/>
            <a:stretch>
              <a:fillRect/>
            </a:stretch>
          </p:blipFill>
          <p:spPr bwMode="auto">
            <a:xfrm>
              <a:off x="2454" y="1502"/>
              <a:ext cx="29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7" name="Picture 13"/>
            <p:cNvPicPr>
              <a:picLocks noChangeAspect="1" noChangeArrowheads="1"/>
            </p:cNvPicPr>
            <p:nvPr/>
          </p:nvPicPr>
          <p:blipFill>
            <a:blip r:embed="rId4">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2106" y="1511"/>
              <a:ext cx="29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8" name="Picture 14"/>
            <p:cNvPicPr>
              <a:picLocks noChangeAspect="1" noChangeArrowheads="1"/>
            </p:cNvPicPr>
            <p:nvPr/>
          </p:nvPicPr>
          <p:blipFill>
            <a:blip r:embed="rId5">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1773" y="1503"/>
              <a:ext cx="29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89" name="Picture 15"/>
            <p:cNvPicPr>
              <a:picLocks noChangeAspect="1" noChangeArrowheads="1"/>
            </p:cNvPicPr>
            <p:nvPr/>
          </p:nvPicPr>
          <p:blipFill>
            <a:blip r:embed="rId6">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3155" y="1502"/>
              <a:ext cx="293" cy="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0" name="Picture 16"/>
            <p:cNvPicPr>
              <a:picLocks noChangeAspect="1" noChangeArrowheads="1"/>
            </p:cNvPicPr>
            <p:nvPr/>
          </p:nvPicPr>
          <p:blipFill>
            <a:blip r:embed="rId7">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3486" y="1503"/>
              <a:ext cx="29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1" name="Picture 17"/>
            <p:cNvPicPr>
              <a:picLocks noChangeAspect="1" noChangeArrowheads="1"/>
            </p:cNvPicPr>
            <p:nvPr/>
          </p:nvPicPr>
          <p:blipFill>
            <a:blip r:embed="rId8">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4151" y="1494"/>
              <a:ext cx="29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4292" name="Picture 18"/>
            <p:cNvPicPr>
              <a:picLocks noChangeAspect="1" noChangeArrowheads="1"/>
            </p:cNvPicPr>
            <p:nvPr/>
          </p:nvPicPr>
          <p:blipFill>
            <a:blip r:embed="rId9">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1448" y="1512"/>
              <a:ext cx="293" cy="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293" name="Rectangle 19"/>
            <p:cNvSpPr>
              <a:spLocks noChangeArrowheads="1"/>
            </p:cNvSpPr>
            <p:nvPr/>
          </p:nvSpPr>
          <p:spPr bwMode="auto">
            <a:xfrm>
              <a:off x="1794" y="1585"/>
              <a:ext cx="224"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600" b="1">
                  <a:solidFill>
                    <a:srgbClr val="000000"/>
                  </a:solidFill>
                  <a:latin typeface="Arial" pitchFamily="34" charset="0"/>
                  <a:cs typeface="Arabic Transparent" pitchFamily="2" charset="0"/>
                </a:rPr>
                <a:t>Ser</a:t>
              </a:r>
            </a:p>
          </p:txBody>
        </p:sp>
        <p:sp>
          <p:nvSpPr>
            <p:cNvPr id="54294" name="Rectangle 20"/>
            <p:cNvSpPr>
              <a:spLocks noChangeArrowheads="1"/>
            </p:cNvSpPr>
            <p:nvPr/>
          </p:nvSpPr>
          <p:spPr bwMode="auto">
            <a:xfrm>
              <a:off x="1480" y="1575"/>
              <a:ext cx="232" cy="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400">
                  <a:solidFill>
                    <a:srgbClr val="000000"/>
                  </a:solidFill>
                  <a:latin typeface="Arial" pitchFamily="34" charset="0"/>
                </a:rPr>
                <a:t>Ty</a:t>
              </a:r>
              <a:r>
                <a:rPr lang="en-US" sz="1400">
                  <a:solidFill>
                    <a:srgbClr val="000000"/>
                  </a:solidFill>
                  <a:latin typeface="Arial" pitchFamily="34" charset="0"/>
                  <a:ea typeface="Arial" pitchFamily="34" charset="0"/>
                  <a:cs typeface="Arabic Transparent" pitchFamily="2" charset="0"/>
                </a:rPr>
                <a:t>r</a:t>
              </a:r>
            </a:p>
          </p:txBody>
        </p:sp>
        <p:grpSp>
          <p:nvGrpSpPr>
            <p:cNvPr id="54295" name="Group 21"/>
            <p:cNvGrpSpPr>
              <a:grpSpLocks/>
            </p:cNvGrpSpPr>
            <p:nvPr/>
          </p:nvGrpSpPr>
          <p:grpSpPr bwMode="auto">
            <a:xfrm>
              <a:off x="1093" y="1495"/>
              <a:ext cx="293" cy="320"/>
              <a:chOff x="947" y="4291"/>
              <a:chExt cx="510" cy="510"/>
            </a:xfrm>
          </p:grpSpPr>
          <p:pic>
            <p:nvPicPr>
              <p:cNvPr id="54305" name="Picture 22"/>
              <p:cNvPicPr>
                <a:picLocks noChangeAspect="1" noChangeArrowheads="1"/>
              </p:cNvPicPr>
              <p:nvPr/>
            </p:nvPicPr>
            <p:blipFill>
              <a:blip r:embed="rId10">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947" y="4291"/>
                <a:ext cx="510" cy="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306" name="Rectangle 23"/>
              <p:cNvSpPr>
                <a:spLocks noChangeArrowheads="1"/>
              </p:cNvSpPr>
              <p:nvPr/>
            </p:nvSpPr>
            <p:spPr bwMode="auto">
              <a:xfrm>
                <a:off x="991" y="4442"/>
                <a:ext cx="402"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400" b="1">
                    <a:solidFill>
                      <a:srgbClr val="000000"/>
                    </a:solidFill>
                    <a:latin typeface="Arial" pitchFamily="34" charset="0"/>
                    <a:cs typeface="Arabic Transparent" pitchFamily="2" charset="0"/>
                  </a:rPr>
                  <a:t>His</a:t>
                </a:r>
                <a:endParaRPr lang="en-US" sz="1400">
                  <a:solidFill>
                    <a:srgbClr val="000000"/>
                  </a:solidFill>
                  <a:latin typeface="Arial" pitchFamily="34" charset="0"/>
                  <a:cs typeface="Arabic Transparent" pitchFamily="2" charset="0"/>
                </a:endParaRPr>
              </a:p>
            </p:txBody>
          </p:sp>
        </p:grpSp>
        <p:sp>
          <p:nvSpPr>
            <p:cNvPr id="54296" name="Rectangle 24"/>
            <p:cNvSpPr>
              <a:spLocks noChangeArrowheads="1"/>
            </p:cNvSpPr>
            <p:nvPr/>
          </p:nvSpPr>
          <p:spPr bwMode="auto">
            <a:xfrm>
              <a:off x="2142" y="1588"/>
              <a:ext cx="224" cy="1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600">
                  <a:solidFill>
                    <a:srgbClr val="000000"/>
                  </a:solidFill>
                  <a:latin typeface="Arial" pitchFamily="34" charset="0"/>
                  <a:cs typeface="Arabic Transparent" pitchFamily="2" charset="0"/>
                </a:rPr>
                <a:t>Met</a:t>
              </a:r>
            </a:p>
          </p:txBody>
        </p:sp>
        <p:sp>
          <p:nvSpPr>
            <p:cNvPr id="54297" name="Rectangle 25"/>
            <p:cNvSpPr>
              <a:spLocks noChangeArrowheads="1"/>
            </p:cNvSpPr>
            <p:nvPr/>
          </p:nvSpPr>
          <p:spPr bwMode="auto">
            <a:xfrm>
              <a:off x="3187" y="1593"/>
              <a:ext cx="217" cy="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400" b="1">
                  <a:solidFill>
                    <a:srgbClr val="000000"/>
                  </a:solidFill>
                  <a:latin typeface="Arial" pitchFamily="34" charset="0"/>
                  <a:cs typeface="Arabic Transparent" pitchFamily="2" charset="0"/>
                </a:rPr>
                <a:t>Glu</a:t>
              </a:r>
              <a:endParaRPr lang="en-US" sz="1400">
                <a:solidFill>
                  <a:srgbClr val="000000"/>
                </a:solidFill>
                <a:latin typeface="Arial" pitchFamily="34" charset="0"/>
                <a:cs typeface="Arabic Transparent" pitchFamily="2" charset="0"/>
              </a:endParaRPr>
            </a:p>
          </p:txBody>
        </p:sp>
        <p:sp>
          <p:nvSpPr>
            <p:cNvPr id="54298" name="Rectangle 26"/>
            <p:cNvSpPr>
              <a:spLocks noChangeArrowheads="1"/>
            </p:cNvSpPr>
            <p:nvPr/>
          </p:nvSpPr>
          <p:spPr bwMode="auto">
            <a:xfrm>
              <a:off x="2834" y="1590"/>
              <a:ext cx="209" cy="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400">
                  <a:solidFill>
                    <a:srgbClr val="FFFFFF"/>
                  </a:solidFill>
                  <a:latin typeface="Arial" pitchFamily="34" charset="0"/>
                  <a:cs typeface="Arabic Transparent" pitchFamily="2" charset="0"/>
                </a:rPr>
                <a:t>Phe</a:t>
              </a:r>
              <a:endParaRPr lang="en-US" sz="1400">
                <a:latin typeface="Arial" pitchFamily="34" charset="0"/>
                <a:cs typeface="Arabic Transparent" pitchFamily="2" charset="0"/>
              </a:endParaRPr>
            </a:p>
          </p:txBody>
        </p:sp>
        <p:sp>
          <p:nvSpPr>
            <p:cNvPr id="54299" name="Rectangle 27"/>
            <p:cNvSpPr>
              <a:spLocks noChangeArrowheads="1"/>
            </p:cNvSpPr>
            <p:nvPr/>
          </p:nvSpPr>
          <p:spPr bwMode="auto">
            <a:xfrm>
              <a:off x="3539" y="1590"/>
              <a:ext cx="201"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400" b="1">
                  <a:solidFill>
                    <a:srgbClr val="000000"/>
                  </a:solidFill>
                  <a:latin typeface="Arial" pitchFamily="34" charset="0"/>
                  <a:cs typeface="Arabic Transparent" pitchFamily="2" charset="0"/>
                </a:rPr>
                <a:t>Arg</a:t>
              </a:r>
              <a:endParaRPr lang="en-US" sz="1400">
                <a:solidFill>
                  <a:srgbClr val="000000"/>
                </a:solidFill>
                <a:latin typeface="Arial" pitchFamily="34" charset="0"/>
                <a:cs typeface="Arabic Transparent" pitchFamily="2" charset="0"/>
              </a:endParaRPr>
            </a:p>
          </p:txBody>
        </p:sp>
        <p:sp>
          <p:nvSpPr>
            <p:cNvPr id="54300" name="Rectangle 28"/>
            <p:cNvSpPr>
              <a:spLocks noChangeArrowheads="1"/>
            </p:cNvSpPr>
            <p:nvPr/>
          </p:nvSpPr>
          <p:spPr bwMode="auto">
            <a:xfrm>
              <a:off x="2483" y="1587"/>
              <a:ext cx="232" cy="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600">
                  <a:solidFill>
                    <a:srgbClr val="000000"/>
                  </a:solidFill>
                  <a:latin typeface="Arial" pitchFamily="34" charset="0"/>
                  <a:cs typeface="Arabic Transparent" pitchFamily="2" charset="0"/>
                </a:rPr>
                <a:t>Glu</a:t>
              </a:r>
            </a:p>
          </p:txBody>
        </p:sp>
        <p:sp>
          <p:nvSpPr>
            <p:cNvPr id="54301" name="Rectangle 29"/>
            <p:cNvSpPr>
              <a:spLocks noChangeArrowheads="1"/>
            </p:cNvSpPr>
            <p:nvPr/>
          </p:nvSpPr>
          <p:spPr bwMode="auto">
            <a:xfrm>
              <a:off x="4177" y="1575"/>
              <a:ext cx="231" cy="1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400" b="1">
                  <a:solidFill>
                    <a:srgbClr val="000000"/>
                  </a:solidFill>
                  <a:latin typeface="Arial" pitchFamily="34" charset="0"/>
                  <a:cs typeface="Arabic Transparent" pitchFamily="2" charset="0"/>
                </a:rPr>
                <a:t>Ser</a:t>
              </a:r>
              <a:endParaRPr lang="en-US" sz="1400">
                <a:solidFill>
                  <a:srgbClr val="000000"/>
                </a:solidFill>
                <a:latin typeface="Arial" pitchFamily="34" charset="0"/>
                <a:cs typeface="Arabic Transparent" pitchFamily="2" charset="0"/>
              </a:endParaRPr>
            </a:p>
          </p:txBody>
        </p:sp>
        <p:grpSp>
          <p:nvGrpSpPr>
            <p:cNvPr id="54302" name="Group 30"/>
            <p:cNvGrpSpPr>
              <a:grpSpLocks/>
            </p:cNvGrpSpPr>
            <p:nvPr/>
          </p:nvGrpSpPr>
          <p:grpSpPr bwMode="auto">
            <a:xfrm>
              <a:off x="3824" y="1484"/>
              <a:ext cx="293" cy="320"/>
              <a:chOff x="947" y="4291"/>
              <a:chExt cx="510" cy="510"/>
            </a:xfrm>
          </p:grpSpPr>
          <p:pic>
            <p:nvPicPr>
              <p:cNvPr id="54303" name="Picture 31"/>
              <p:cNvPicPr>
                <a:picLocks noChangeAspect="1" noChangeArrowheads="1"/>
              </p:cNvPicPr>
              <p:nvPr/>
            </p:nvPicPr>
            <p:blipFill>
              <a:blip r:embed="rId10">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947" y="4291"/>
                <a:ext cx="510" cy="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4304" name="Rectangle 32"/>
              <p:cNvSpPr>
                <a:spLocks noChangeArrowheads="1"/>
              </p:cNvSpPr>
              <p:nvPr/>
            </p:nvSpPr>
            <p:spPr bwMode="auto">
              <a:xfrm>
                <a:off x="991" y="4442"/>
                <a:ext cx="402" cy="2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1400" b="1">
                    <a:solidFill>
                      <a:srgbClr val="000000"/>
                    </a:solidFill>
                    <a:latin typeface="Arial" pitchFamily="34" charset="0"/>
                    <a:cs typeface="Arabic Transparent" pitchFamily="2" charset="0"/>
                  </a:rPr>
                  <a:t>His</a:t>
                </a:r>
                <a:endParaRPr lang="en-US" sz="1400">
                  <a:solidFill>
                    <a:srgbClr val="000000"/>
                  </a:solidFill>
                  <a:latin typeface="Arial" pitchFamily="34" charset="0"/>
                  <a:cs typeface="Arabic Transparent" pitchFamily="2" charset="0"/>
                </a:endParaRPr>
              </a:p>
            </p:txBody>
          </p:sp>
        </p:grpSp>
      </p:grpSp>
      <p:sp>
        <p:nvSpPr>
          <p:cNvPr id="54278" name="Rectangle 33"/>
          <p:cNvSpPr>
            <a:spLocks noChangeArrowheads="1"/>
          </p:cNvSpPr>
          <p:nvPr/>
        </p:nvSpPr>
        <p:spPr bwMode="auto">
          <a:xfrm>
            <a:off x="1654175" y="3962400"/>
            <a:ext cx="2779713"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buClr>
                <a:srgbClr val="00FF00"/>
              </a:buClr>
            </a:pPr>
            <a:r>
              <a:rPr lang="ar-SA" b="1">
                <a:latin typeface="Arial Unicode MS" pitchFamily="34" charset="-128"/>
                <a:ea typeface="Arial Unicode MS" pitchFamily="34" charset="-128"/>
                <a:cs typeface="Arial Unicode MS" pitchFamily="34" charset="-128"/>
              </a:rPr>
              <a:t>تسلسل هذه الاحماض الامينية</a:t>
            </a:r>
            <a:endParaRPr lang="en-US" b="1">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5"/>
          <p:cNvSpPr>
            <a:spLocks noChangeArrowheads="1"/>
          </p:cNvSpPr>
          <p:nvPr/>
        </p:nvSpPr>
        <p:spPr bwMode="auto">
          <a:xfrm>
            <a:off x="1447800" y="381000"/>
            <a:ext cx="717708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rtl="0"/>
            <a:r>
              <a:rPr lang="en-GB" sz="2400" b="1" u="sng">
                <a:solidFill>
                  <a:srgbClr val="C00000"/>
                </a:solidFill>
                <a:latin typeface="Arial Unicode MS" pitchFamily="34" charset="-128"/>
                <a:ea typeface="Arial Unicode MS" pitchFamily="34" charset="-128"/>
                <a:cs typeface="Arial Unicode MS" pitchFamily="34" charset="-128"/>
              </a:rPr>
              <a:t>Molecular constituents of cells</a:t>
            </a:r>
            <a:r>
              <a:rPr lang="en-GB" sz="2400" u="sng">
                <a:solidFill>
                  <a:srgbClr val="C00000"/>
                </a:solidFill>
                <a:latin typeface="Arial Unicode MS" pitchFamily="34" charset="-128"/>
                <a:ea typeface="Arial Unicode MS" pitchFamily="34" charset="-128"/>
                <a:cs typeface="Arial Unicode MS" pitchFamily="34" charset="-128"/>
              </a:rPr>
              <a:t> </a:t>
            </a:r>
            <a:r>
              <a:rPr lang="ar-SA" sz="2400" b="1" u="sng">
                <a:solidFill>
                  <a:srgbClr val="C00000"/>
                </a:solidFill>
                <a:latin typeface="Arial Unicode MS" pitchFamily="34" charset="-128"/>
                <a:ea typeface="Arial Unicode MS" pitchFamily="34" charset="-128"/>
                <a:cs typeface="Arial Unicode MS" pitchFamily="34" charset="-128"/>
              </a:rPr>
              <a:t>المكونات الجزيئية للخلايا</a:t>
            </a:r>
            <a:endParaRPr lang="en-GB" sz="2400" b="1" u="sng">
              <a:solidFill>
                <a:srgbClr val="C00000"/>
              </a:solidFill>
              <a:latin typeface="Arial Unicode MS" pitchFamily="34" charset="-128"/>
              <a:ea typeface="Arial Unicode MS" pitchFamily="34" charset="-128"/>
              <a:cs typeface="Arial Unicode MS" pitchFamily="34" charset="-128"/>
            </a:endParaRPr>
          </a:p>
        </p:txBody>
      </p:sp>
      <p:sp>
        <p:nvSpPr>
          <p:cNvPr id="9219" name="Rectangle 6"/>
          <p:cNvSpPr>
            <a:spLocks noChangeArrowheads="1"/>
          </p:cNvSpPr>
          <p:nvPr/>
        </p:nvSpPr>
        <p:spPr bwMode="auto">
          <a:xfrm>
            <a:off x="762000" y="1143000"/>
            <a:ext cx="7993063" cy="1503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lnSpc>
                <a:spcPct val="150000"/>
              </a:lnSpc>
            </a:pPr>
            <a:r>
              <a:rPr lang="ar-SA" sz="2000">
                <a:latin typeface="Arial Unicode MS" pitchFamily="34" charset="-128"/>
                <a:ea typeface="Arial Unicode MS" pitchFamily="34" charset="-128"/>
                <a:cs typeface="Arial Unicode MS" pitchFamily="34" charset="-128"/>
              </a:rPr>
              <a:t>تتألف كتلة جميع الخلايا من نسب مختلفة من الماء , والمواد العضوية (البروتينات, الدهون, الكربوهيدرات) والأحماض النووية وكميات من المركبات العضوية الأخرى مثل المركبات الايضية ونسب قليلة من الفيتامينات والأملاح المعدنية</a:t>
            </a:r>
            <a:r>
              <a:rPr lang="ar-SA" sz="2400">
                <a:latin typeface="Times New Roman" pitchFamily="18" charset="0"/>
                <a:cs typeface="Times New Roman" pitchFamily="18" charset="0"/>
              </a:rPr>
              <a:t>.</a:t>
            </a:r>
            <a:endParaRPr lang="en-GB" sz="240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1981200" y="381000"/>
            <a:ext cx="6767513" cy="754063"/>
          </a:xfrm>
        </p:spPr>
        <p:txBody>
          <a:bodyPr/>
          <a:lstStyle/>
          <a:p>
            <a:pPr algn="r" eaLnBrk="1" hangingPunct="1"/>
            <a:r>
              <a:rPr lang="en-US" sz="2000" smtClean="0">
                <a:solidFill>
                  <a:schemeClr val="tx1"/>
                </a:solidFill>
                <a:latin typeface="Arial Unicode MS" pitchFamily="34" charset="-128"/>
                <a:ea typeface="Arial Unicode MS" pitchFamily="34" charset="-128"/>
                <a:cs typeface="Arial Unicode MS" pitchFamily="34" charset="-128"/>
              </a:rPr>
              <a:t>Secondary Structure </a:t>
            </a:r>
            <a:r>
              <a:rPr lang="ar-SA" sz="2000" smtClean="0">
                <a:solidFill>
                  <a:schemeClr val="tx1"/>
                </a:solidFill>
                <a:latin typeface="Arial Unicode MS" pitchFamily="34" charset="-128"/>
                <a:ea typeface="Arial Unicode MS" pitchFamily="34" charset="-128"/>
                <a:cs typeface="Arial Unicode MS" pitchFamily="34" charset="-128"/>
              </a:rPr>
              <a:t>ب- التركيب الثانوي :</a:t>
            </a:r>
            <a:r>
              <a:rPr lang="en-US" sz="2000" smtClean="0">
                <a:solidFill>
                  <a:srgbClr val="006600"/>
                </a:solidFill>
                <a:latin typeface="Times New Roman" pitchFamily="18" charset="0"/>
                <a:cs typeface="Times New Roman" pitchFamily="18" charset="0"/>
              </a:rPr>
              <a:t> </a:t>
            </a:r>
          </a:p>
        </p:txBody>
      </p:sp>
      <p:sp>
        <p:nvSpPr>
          <p:cNvPr id="55299" name="Rectangle 3"/>
          <p:cNvSpPr>
            <a:spLocks noGrp="1" noChangeArrowheads="1"/>
          </p:cNvSpPr>
          <p:nvPr>
            <p:ph idx="1"/>
          </p:nvPr>
        </p:nvSpPr>
        <p:spPr>
          <a:xfrm>
            <a:off x="3886200" y="685800"/>
            <a:ext cx="5014913" cy="5791200"/>
          </a:xfrm>
        </p:spPr>
        <p:txBody>
          <a:bodyPr/>
          <a:lstStyle/>
          <a:p>
            <a:pPr eaLnBrk="1" hangingPunct="1">
              <a:lnSpc>
                <a:spcPct val="90000"/>
              </a:lnSpc>
              <a:buFont typeface="Wingdings" pitchFamily="2" charset="2"/>
              <a:buNone/>
            </a:pPr>
            <a:endParaRPr lang="ar-SA" sz="2400" b="1" smtClean="0">
              <a:solidFill>
                <a:srgbClr val="FFFF00"/>
              </a:solidFill>
            </a:endParaRPr>
          </a:p>
          <a:p>
            <a:pPr algn="r" eaLnBrk="1" hangingPunct="1">
              <a:lnSpc>
                <a:spcPct val="90000"/>
              </a:lnSpc>
              <a:buFont typeface="Wingdings 2" pitchFamily="18" charset="2"/>
              <a:buNone/>
            </a:pPr>
            <a:endParaRPr lang="ar-SA" sz="2000" u="sng"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u="sng" smtClean="0">
                <a:latin typeface="Arial Unicode MS" pitchFamily="34" charset="-128"/>
                <a:ea typeface="Arial Unicode MS" pitchFamily="34" charset="-128"/>
                <a:cs typeface="Arial Unicode MS" pitchFamily="34" charset="-128"/>
              </a:rPr>
              <a:t>التركيب الثانوي</a:t>
            </a:r>
            <a:r>
              <a:rPr lang="ar-SA" sz="2000" smtClean="0">
                <a:latin typeface="Arial Unicode MS" pitchFamily="34" charset="-128"/>
                <a:ea typeface="Arial Unicode MS" pitchFamily="34" charset="-128"/>
                <a:cs typeface="Arial Unicode MS" pitchFamily="34" charset="-128"/>
              </a:rPr>
              <a:t> هو شكل البروتين الناشئ عن )</a:t>
            </a:r>
            <a:r>
              <a:rPr lang="en-US" sz="2000" smtClean="0">
                <a:latin typeface="Arial Unicode MS" pitchFamily="34" charset="-128"/>
                <a:ea typeface="Arial Unicode MS" pitchFamily="34" charset="-128"/>
                <a:cs typeface="Arial Unicode MS" pitchFamily="34" charset="-128"/>
              </a:rPr>
              <a:t>Hydrogen bonds</a:t>
            </a:r>
            <a:r>
              <a:rPr lang="ar-SA" sz="2000" smtClean="0">
                <a:latin typeface="Arial Unicode MS" pitchFamily="34" charset="-128"/>
                <a:ea typeface="Arial Unicode MS" pitchFamily="34" charset="-128"/>
                <a:cs typeface="Arial Unicode MS" pitchFamily="34" charset="-128"/>
              </a:rPr>
              <a:t> روابط هيدروجينية (</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ينتج من اتحاد بين ذرة الهيدروجين التابعة لمجموعة الأمين في أحد الأحماض الأمينية وذرة الأوكسجين التابعة لمجموعة الكاربوكسيل التابعة لحامض أميني آخر.</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يبعد عن الأول بثلاث وحدات أمينية.</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تكرار هذه الروابط بهذه الطريقة يعطى للجزيء شكلا حلزونيا </a:t>
            </a:r>
            <a:r>
              <a:rPr lang="en-US" sz="2000" smtClean="0">
                <a:latin typeface="Arial Unicode MS" pitchFamily="34" charset="-128"/>
                <a:ea typeface="Arial Unicode MS" pitchFamily="34" charset="-128"/>
                <a:cs typeface="Arial Unicode MS" pitchFamily="34" charset="-128"/>
              </a:rPr>
              <a:t>.(Spiral configuration)</a:t>
            </a:r>
            <a:endParaRPr lang="ar-SA" sz="2000" smtClean="0">
              <a:latin typeface="Arial Unicode MS" pitchFamily="34" charset="-128"/>
              <a:ea typeface="Arial Unicode MS" pitchFamily="34" charset="-128"/>
              <a:cs typeface="Arial Unicode MS" pitchFamily="34" charset="-128"/>
            </a:endParaRP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يتخذ الشكل الحلزوني المظهر الليفي (</a:t>
            </a:r>
            <a:r>
              <a:rPr lang="en-US" sz="2000" smtClean="0">
                <a:latin typeface="Arial Unicode MS" pitchFamily="34" charset="-128"/>
                <a:ea typeface="Arial Unicode MS" pitchFamily="34" charset="-128"/>
                <a:cs typeface="Arial Unicode MS" pitchFamily="34" charset="-128"/>
              </a:rPr>
              <a:t>Fibrous</a:t>
            </a:r>
            <a:r>
              <a:rPr lang="ar-SA" sz="2000" smtClean="0">
                <a:latin typeface="Arial Unicode MS" pitchFamily="34" charset="-128"/>
                <a:ea typeface="Arial Unicode MS" pitchFamily="34" charset="-128"/>
                <a:cs typeface="Arial Unicode MS" pitchFamily="34" charset="-128"/>
              </a:rPr>
              <a:t>) مثل بروتين الكولاجين المكون للألياف البيضاء في الأنسجة الضامة الليفية.</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هذا النوع من البروتينات غير قابلة للذوبان في الماء. </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يؤدى الشكل الحلزوني إلى إعطاء شكلا ثابتا ذو أبعاد ثلاثة: طول وعرض وارتفاع</a:t>
            </a:r>
            <a:r>
              <a:rPr lang="ar-SA" sz="2000" smtClean="0">
                <a:latin typeface="Times New Roman" pitchFamily="18" charset="0"/>
                <a:cs typeface="Times New Roman" pitchFamily="18" charset="0"/>
              </a:rPr>
              <a:t>.</a:t>
            </a:r>
            <a:r>
              <a:rPr lang="en-US" sz="2000" smtClean="0">
                <a:latin typeface="Times New Roman" pitchFamily="18" charset="0"/>
                <a:cs typeface="Times New Roman" pitchFamily="18" charset="0"/>
              </a:rPr>
              <a:t> </a:t>
            </a:r>
          </a:p>
        </p:txBody>
      </p:sp>
      <p:sp>
        <p:nvSpPr>
          <p:cNvPr id="55300" name="Rectangle 5"/>
          <p:cNvSpPr>
            <a:spLocks noChangeArrowheads="1"/>
          </p:cNvSpPr>
          <p:nvPr/>
        </p:nvSpPr>
        <p:spPr bwMode="auto">
          <a:xfrm>
            <a:off x="304800" y="762000"/>
            <a:ext cx="3143250" cy="5805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55301" name="Group 77"/>
          <p:cNvGrpSpPr>
            <a:grpSpLocks/>
          </p:cNvGrpSpPr>
          <p:nvPr/>
        </p:nvGrpSpPr>
        <p:grpSpPr bwMode="auto">
          <a:xfrm>
            <a:off x="355600" y="1444625"/>
            <a:ext cx="3046413" cy="4117975"/>
            <a:chOff x="224" y="560"/>
            <a:chExt cx="1919" cy="2594"/>
          </a:xfrm>
        </p:grpSpPr>
        <p:sp>
          <p:nvSpPr>
            <p:cNvPr id="55302" name="Text Box 7"/>
            <p:cNvSpPr txBox="1">
              <a:spLocks noChangeArrowheads="1"/>
            </p:cNvSpPr>
            <p:nvPr/>
          </p:nvSpPr>
          <p:spPr bwMode="auto">
            <a:xfrm>
              <a:off x="937" y="1546"/>
              <a:ext cx="446" cy="273"/>
            </a:xfrm>
            <a:prstGeom prst="rect">
              <a:avLst/>
            </a:prstGeom>
            <a:solidFill>
              <a:srgbClr val="FFFFD1"/>
            </a:solidFill>
            <a:ln w="9525">
              <a:solidFill>
                <a:srgbClr val="000000"/>
              </a:solidFill>
              <a:miter lim="800000"/>
              <a:headEnd/>
              <a:tailEnd/>
            </a:ln>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solidFill>
                    <a:srgbClr val="0000FF"/>
                  </a:solidFill>
                  <a:latin typeface="Times New Roman" pitchFamily="18" charset="0"/>
                  <a:cs typeface="Times New Roman" pitchFamily="18" charset="0"/>
                </a:rPr>
                <a:t>روابط هيدروجينية</a:t>
              </a:r>
              <a:endParaRPr lang="en-US" sz="1200">
                <a:latin typeface="Arial" pitchFamily="34" charset="0"/>
                <a:cs typeface="Arabic Transparent" pitchFamily="2" charset="0"/>
              </a:endParaRPr>
            </a:p>
          </p:txBody>
        </p:sp>
        <p:sp>
          <p:nvSpPr>
            <p:cNvPr id="55303" name="Line 8"/>
            <p:cNvSpPr>
              <a:spLocks noChangeShapeType="1"/>
            </p:cNvSpPr>
            <p:nvPr/>
          </p:nvSpPr>
          <p:spPr bwMode="auto">
            <a:xfrm rot="16200000" flipV="1">
              <a:off x="836" y="1593"/>
              <a:ext cx="0" cy="206"/>
            </a:xfrm>
            <a:prstGeom prst="line">
              <a:avLst/>
            </a:prstGeom>
            <a:noFill/>
            <a:ln w="317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endParaRPr lang="en-US"/>
            </a:p>
          </p:txBody>
        </p:sp>
        <p:sp>
          <p:nvSpPr>
            <p:cNvPr id="55304" name="Line 9"/>
            <p:cNvSpPr>
              <a:spLocks noChangeShapeType="1"/>
            </p:cNvSpPr>
            <p:nvPr/>
          </p:nvSpPr>
          <p:spPr bwMode="auto">
            <a:xfrm rot="-5400000">
              <a:off x="-108" y="1906"/>
              <a:ext cx="1661" cy="0"/>
            </a:xfrm>
            <a:prstGeom prst="line">
              <a:avLst/>
            </a:prstGeom>
            <a:noFill/>
            <a:ln w="41275">
              <a:pattFill prst="narHorz">
                <a:fgClr>
                  <a:srgbClr val="0000FF"/>
                </a:fgClr>
                <a:bgClr>
                  <a:srgbClr val="FFFFFF"/>
                </a:bgClr>
              </a:patt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5" name="Line 10"/>
            <p:cNvSpPr>
              <a:spLocks noChangeShapeType="1"/>
            </p:cNvSpPr>
            <p:nvPr/>
          </p:nvSpPr>
          <p:spPr bwMode="auto">
            <a:xfrm rot="-5400000" flipH="1" flipV="1">
              <a:off x="657" y="847"/>
              <a:ext cx="172"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6" name="Text Box 11"/>
            <p:cNvSpPr txBox="1">
              <a:spLocks noChangeArrowheads="1"/>
            </p:cNvSpPr>
            <p:nvPr/>
          </p:nvSpPr>
          <p:spPr bwMode="auto">
            <a:xfrm>
              <a:off x="610" y="603"/>
              <a:ext cx="284" cy="165"/>
            </a:xfrm>
            <a:prstGeom prst="rect">
              <a:avLst/>
            </a:prstGeom>
            <a:solidFill>
              <a:srgbClr val="99CCFF"/>
            </a:solidFill>
            <a:ln w="9525">
              <a:solidFill>
                <a:srgbClr val="000000"/>
              </a:solidFill>
              <a:miter lim="800000"/>
              <a:headEnd/>
              <a:tailEnd/>
            </a:ln>
          </p:spPr>
          <p:txBody>
            <a:bodyPr lIns="18000" tIns="0" rIns="1800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000080"/>
                  </a:solidFill>
                  <a:latin typeface="Arial" pitchFamily="34" charset="0"/>
                  <a:cs typeface="Arabic Transparent" pitchFamily="2" charset="0"/>
                </a:rPr>
                <a:t>H</a:t>
              </a:r>
              <a:r>
                <a:rPr lang="en-US" sz="1200" b="1" baseline="-25000">
                  <a:solidFill>
                    <a:srgbClr val="000080"/>
                  </a:solidFill>
                  <a:latin typeface="Arial" pitchFamily="34" charset="0"/>
                  <a:cs typeface="Arabic Transparent" pitchFamily="2" charset="0"/>
                </a:rPr>
                <a:t>2</a:t>
              </a:r>
              <a:r>
                <a:rPr lang="en-US" sz="1200" b="1">
                  <a:solidFill>
                    <a:srgbClr val="000080"/>
                  </a:solidFill>
                  <a:latin typeface="Arial" pitchFamily="34" charset="0"/>
                  <a:cs typeface="Arabic Transparent" pitchFamily="2" charset="0"/>
                </a:rPr>
                <a:t>N</a:t>
              </a:r>
              <a:endParaRPr lang="en-US" sz="1200">
                <a:latin typeface="Arial" pitchFamily="34" charset="0"/>
                <a:cs typeface="Arabic Transparent" pitchFamily="2" charset="0"/>
              </a:endParaRPr>
            </a:p>
          </p:txBody>
        </p:sp>
        <p:sp>
          <p:nvSpPr>
            <p:cNvPr id="55307" name="Line 12"/>
            <p:cNvSpPr>
              <a:spLocks noChangeShapeType="1"/>
            </p:cNvSpPr>
            <p:nvPr/>
          </p:nvSpPr>
          <p:spPr bwMode="auto">
            <a:xfrm rot="-5400000" flipH="1" flipV="1">
              <a:off x="618" y="2895"/>
              <a:ext cx="172" cy="0"/>
            </a:xfrm>
            <a:prstGeom prst="line">
              <a:avLst/>
            </a:prstGeom>
            <a:noFill/>
            <a:ln w="12700">
              <a:solidFill>
                <a:srgbClr val="FF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55308" name="Text Box 13"/>
            <p:cNvSpPr txBox="1">
              <a:spLocks noChangeArrowheads="1"/>
            </p:cNvSpPr>
            <p:nvPr/>
          </p:nvSpPr>
          <p:spPr bwMode="auto">
            <a:xfrm>
              <a:off x="508" y="2953"/>
              <a:ext cx="407" cy="201"/>
            </a:xfrm>
            <a:prstGeom prst="rect">
              <a:avLst/>
            </a:prstGeom>
            <a:solidFill>
              <a:srgbClr val="CCFFFF"/>
            </a:solidFill>
            <a:ln w="9525">
              <a:solidFill>
                <a:srgbClr val="000000"/>
              </a:solidFill>
              <a:miter lim="800000"/>
              <a:headEnd/>
              <a:tailEnd/>
            </a:ln>
          </p:spPr>
          <p:txBody>
            <a:bodyPr lIns="18000" rIns="180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FF0000"/>
                  </a:solidFill>
                  <a:latin typeface="Arial" pitchFamily="34" charset="0"/>
                  <a:cs typeface="Arabic Transparent" pitchFamily="2" charset="0"/>
                </a:rPr>
                <a:t>COOH</a:t>
              </a:r>
              <a:endParaRPr lang="en-US" sz="2400">
                <a:solidFill>
                  <a:srgbClr val="FF0000"/>
                </a:solidFill>
                <a:latin typeface="Arial" pitchFamily="34" charset="0"/>
                <a:cs typeface="Arabic Transparent" pitchFamily="2" charset="0"/>
              </a:endParaRPr>
            </a:p>
          </p:txBody>
        </p:sp>
        <p:sp>
          <p:nvSpPr>
            <p:cNvPr id="55309" name="Line 14"/>
            <p:cNvSpPr>
              <a:spLocks noChangeShapeType="1"/>
            </p:cNvSpPr>
            <p:nvPr/>
          </p:nvSpPr>
          <p:spPr bwMode="auto">
            <a:xfrm rot="-5400000">
              <a:off x="1218" y="2208"/>
              <a:ext cx="1140" cy="0"/>
            </a:xfrm>
            <a:prstGeom prst="line">
              <a:avLst/>
            </a:prstGeom>
            <a:noFill/>
            <a:ln w="50800">
              <a:pattFill prst="narHorz">
                <a:fgClr>
                  <a:srgbClr val="0000FF"/>
                </a:fgClr>
                <a:bgClr>
                  <a:srgbClr val="FFFFFF"/>
                </a:bgClr>
              </a:pattFill>
              <a:round/>
              <a:headEnd/>
              <a:tailEnd/>
            </a:ln>
            <a:extLst>
              <a:ext uri="{909E8E84-426E-40DD-AFC4-6F175D3DCCD1}">
                <a14:hiddenFill xmlns:a14="http://schemas.microsoft.com/office/drawing/2010/main">
                  <a:noFill/>
                </a14:hiddenFill>
              </a:ext>
            </a:extLst>
          </p:spPr>
          <p:txBody>
            <a:bodyPr/>
            <a:lstStyle/>
            <a:p>
              <a:endParaRPr lang="en-US"/>
            </a:p>
          </p:txBody>
        </p:sp>
        <p:grpSp>
          <p:nvGrpSpPr>
            <p:cNvPr id="55310" name="Group 15"/>
            <p:cNvGrpSpPr>
              <a:grpSpLocks/>
            </p:cNvGrpSpPr>
            <p:nvPr/>
          </p:nvGrpSpPr>
          <p:grpSpPr bwMode="auto">
            <a:xfrm>
              <a:off x="1523" y="1473"/>
              <a:ext cx="620" cy="1469"/>
              <a:chOff x="6917" y="1281"/>
              <a:chExt cx="2420" cy="8711"/>
            </a:xfrm>
          </p:grpSpPr>
          <p:sp>
            <p:nvSpPr>
              <p:cNvPr id="55370" name="Freeform 16"/>
              <p:cNvSpPr>
                <a:spLocks/>
              </p:cNvSpPr>
              <p:nvPr/>
            </p:nvSpPr>
            <p:spPr bwMode="auto">
              <a:xfrm>
                <a:off x="7277" y="6228"/>
                <a:ext cx="1933" cy="1575"/>
              </a:xfrm>
              <a:custGeom>
                <a:avLst/>
                <a:gdLst>
                  <a:gd name="T0" fmla="*/ 1128 w 1933"/>
                  <a:gd name="T1" fmla="*/ 570 h 1575"/>
                  <a:gd name="T2" fmla="*/ 1263 w 1933"/>
                  <a:gd name="T3" fmla="*/ 490 h 1575"/>
                  <a:gd name="T4" fmla="*/ 1390 w 1933"/>
                  <a:gd name="T5" fmla="*/ 408 h 1575"/>
                  <a:gd name="T6" fmla="*/ 1495 w 1933"/>
                  <a:gd name="T7" fmla="*/ 328 h 1575"/>
                  <a:gd name="T8" fmla="*/ 1563 w 1933"/>
                  <a:gd name="T9" fmla="*/ 258 h 1575"/>
                  <a:gd name="T10" fmla="*/ 1608 w 1933"/>
                  <a:gd name="T11" fmla="*/ 198 h 1575"/>
                  <a:gd name="T12" fmla="*/ 1643 w 1933"/>
                  <a:gd name="T13" fmla="*/ 140 h 1575"/>
                  <a:gd name="T14" fmla="*/ 1665 w 1933"/>
                  <a:gd name="T15" fmla="*/ 78 h 1575"/>
                  <a:gd name="T16" fmla="*/ 1680 w 1933"/>
                  <a:gd name="T17" fmla="*/ 0 h 1575"/>
                  <a:gd name="T18" fmla="*/ 1740 w 1933"/>
                  <a:gd name="T19" fmla="*/ 13 h 1575"/>
                  <a:gd name="T20" fmla="*/ 1788 w 1933"/>
                  <a:gd name="T21" fmla="*/ 48 h 1575"/>
                  <a:gd name="T22" fmla="*/ 1845 w 1933"/>
                  <a:gd name="T23" fmla="*/ 93 h 1575"/>
                  <a:gd name="T24" fmla="*/ 1875 w 1933"/>
                  <a:gd name="T25" fmla="*/ 153 h 1575"/>
                  <a:gd name="T26" fmla="*/ 1895 w 1933"/>
                  <a:gd name="T27" fmla="*/ 205 h 1575"/>
                  <a:gd name="T28" fmla="*/ 1910 w 1933"/>
                  <a:gd name="T29" fmla="*/ 258 h 1575"/>
                  <a:gd name="T30" fmla="*/ 1925 w 1933"/>
                  <a:gd name="T31" fmla="*/ 310 h 1575"/>
                  <a:gd name="T32" fmla="*/ 1933 w 1933"/>
                  <a:gd name="T33" fmla="*/ 378 h 1575"/>
                  <a:gd name="T34" fmla="*/ 1925 w 1933"/>
                  <a:gd name="T35" fmla="*/ 430 h 1575"/>
                  <a:gd name="T36" fmla="*/ 1898 w 1933"/>
                  <a:gd name="T37" fmla="*/ 478 h 1575"/>
                  <a:gd name="T38" fmla="*/ 1850 w 1933"/>
                  <a:gd name="T39" fmla="*/ 530 h 1575"/>
                  <a:gd name="T40" fmla="*/ 1798 w 1933"/>
                  <a:gd name="T41" fmla="*/ 570 h 1575"/>
                  <a:gd name="T42" fmla="*/ 1743 w 1933"/>
                  <a:gd name="T43" fmla="*/ 613 h 1575"/>
                  <a:gd name="T44" fmla="*/ 1103 w 1933"/>
                  <a:gd name="T45" fmla="*/ 1020 h 1575"/>
                  <a:gd name="T46" fmla="*/ 523 w 1933"/>
                  <a:gd name="T47" fmla="*/ 1358 h 1575"/>
                  <a:gd name="T48" fmla="*/ 443 w 1933"/>
                  <a:gd name="T49" fmla="*/ 1403 h 1575"/>
                  <a:gd name="T50" fmla="*/ 410 w 1933"/>
                  <a:gd name="T51" fmla="*/ 1430 h 1575"/>
                  <a:gd name="T52" fmla="*/ 380 w 1933"/>
                  <a:gd name="T53" fmla="*/ 1465 h 1575"/>
                  <a:gd name="T54" fmla="*/ 355 w 1933"/>
                  <a:gd name="T55" fmla="*/ 1508 h 1575"/>
                  <a:gd name="T56" fmla="*/ 333 w 1933"/>
                  <a:gd name="T57" fmla="*/ 1575 h 1575"/>
                  <a:gd name="T58" fmla="*/ 193 w 1933"/>
                  <a:gd name="T59" fmla="*/ 1548 h 1575"/>
                  <a:gd name="T60" fmla="*/ 73 w 1933"/>
                  <a:gd name="T61" fmla="*/ 1478 h 1575"/>
                  <a:gd name="T62" fmla="*/ 28 w 1933"/>
                  <a:gd name="T63" fmla="*/ 1425 h 1575"/>
                  <a:gd name="T64" fmla="*/ 0 w 1933"/>
                  <a:gd name="T65" fmla="*/ 1380 h 1575"/>
                  <a:gd name="T66" fmla="*/ 5 w 1933"/>
                  <a:gd name="T67" fmla="*/ 1320 h 1575"/>
                  <a:gd name="T68" fmla="*/ 8 w 1933"/>
                  <a:gd name="T69" fmla="*/ 1275 h 1575"/>
                  <a:gd name="T70" fmla="*/ 63 w 1933"/>
                  <a:gd name="T71" fmla="*/ 1203 h 1575"/>
                  <a:gd name="T72" fmla="*/ 105 w 1933"/>
                  <a:gd name="T73" fmla="*/ 1168 h 1575"/>
                  <a:gd name="T74" fmla="*/ 165 w 1933"/>
                  <a:gd name="T75" fmla="*/ 1128 h 1575"/>
                  <a:gd name="T76" fmla="*/ 225 w 1933"/>
                  <a:gd name="T77" fmla="*/ 1085 h 1575"/>
                  <a:gd name="T78" fmla="*/ 330 w 1933"/>
                  <a:gd name="T79" fmla="*/ 1023 h 1575"/>
                  <a:gd name="T80" fmla="*/ 478 w 1933"/>
                  <a:gd name="T81" fmla="*/ 940 h 1575"/>
                  <a:gd name="T82" fmla="*/ 1128 w 1933"/>
                  <a:gd name="T83" fmla="*/ 570 h 15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33"/>
                  <a:gd name="T127" fmla="*/ 0 h 1575"/>
                  <a:gd name="T128" fmla="*/ 1933 w 1933"/>
                  <a:gd name="T129" fmla="*/ 1575 h 15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33" h="1575">
                    <a:moveTo>
                      <a:pt x="1128" y="570"/>
                    </a:moveTo>
                    <a:lnTo>
                      <a:pt x="1263" y="490"/>
                    </a:lnTo>
                    <a:lnTo>
                      <a:pt x="1390" y="408"/>
                    </a:lnTo>
                    <a:lnTo>
                      <a:pt x="1495" y="328"/>
                    </a:lnTo>
                    <a:lnTo>
                      <a:pt x="1563" y="258"/>
                    </a:lnTo>
                    <a:lnTo>
                      <a:pt x="1608" y="198"/>
                    </a:lnTo>
                    <a:lnTo>
                      <a:pt x="1643" y="140"/>
                    </a:lnTo>
                    <a:lnTo>
                      <a:pt x="1665" y="78"/>
                    </a:lnTo>
                    <a:lnTo>
                      <a:pt x="1680" y="0"/>
                    </a:lnTo>
                    <a:lnTo>
                      <a:pt x="1740" y="13"/>
                    </a:lnTo>
                    <a:lnTo>
                      <a:pt x="1788" y="48"/>
                    </a:lnTo>
                    <a:lnTo>
                      <a:pt x="1845" y="93"/>
                    </a:lnTo>
                    <a:lnTo>
                      <a:pt x="1875" y="153"/>
                    </a:lnTo>
                    <a:lnTo>
                      <a:pt x="1895" y="205"/>
                    </a:lnTo>
                    <a:lnTo>
                      <a:pt x="1910" y="258"/>
                    </a:lnTo>
                    <a:lnTo>
                      <a:pt x="1925" y="310"/>
                    </a:lnTo>
                    <a:lnTo>
                      <a:pt x="1933" y="378"/>
                    </a:lnTo>
                    <a:lnTo>
                      <a:pt x="1925" y="430"/>
                    </a:lnTo>
                    <a:lnTo>
                      <a:pt x="1898" y="478"/>
                    </a:lnTo>
                    <a:lnTo>
                      <a:pt x="1850" y="530"/>
                    </a:lnTo>
                    <a:lnTo>
                      <a:pt x="1798" y="570"/>
                    </a:lnTo>
                    <a:lnTo>
                      <a:pt x="1743" y="613"/>
                    </a:lnTo>
                    <a:lnTo>
                      <a:pt x="1103" y="1020"/>
                    </a:lnTo>
                    <a:lnTo>
                      <a:pt x="523" y="1358"/>
                    </a:lnTo>
                    <a:lnTo>
                      <a:pt x="443" y="1403"/>
                    </a:lnTo>
                    <a:lnTo>
                      <a:pt x="410" y="1430"/>
                    </a:lnTo>
                    <a:lnTo>
                      <a:pt x="380" y="1465"/>
                    </a:lnTo>
                    <a:lnTo>
                      <a:pt x="355" y="1508"/>
                    </a:lnTo>
                    <a:lnTo>
                      <a:pt x="333" y="1575"/>
                    </a:lnTo>
                    <a:lnTo>
                      <a:pt x="193" y="1548"/>
                    </a:lnTo>
                    <a:lnTo>
                      <a:pt x="73" y="1478"/>
                    </a:lnTo>
                    <a:lnTo>
                      <a:pt x="28" y="1425"/>
                    </a:lnTo>
                    <a:lnTo>
                      <a:pt x="0" y="1380"/>
                    </a:lnTo>
                    <a:lnTo>
                      <a:pt x="5" y="1320"/>
                    </a:lnTo>
                    <a:lnTo>
                      <a:pt x="8" y="1275"/>
                    </a:lnTo>
                    <a:lnTo>
                      <a:pt x="63" y="1203"/>
                    </a:lnTo>
                    <a:lnTo>
                      <a:pt x="105" y="1168"/>
                    </a:lnTo>
                    <a:lnTo>
                      <a:pt x="165" y="1128"/>
                    </a:lnTo>
                    <a:lnTo>
                      <a:pt x="225" y="1085"/>
                    </a:lnTo>
                    <a:lnTo>
                      <a:pt x="330" y="1023"/>
                    </a:lnTo>
                    <a:lnTo>
                      <a:pt x="478" y="940"/>
                    </a:lnTo>
                    <a:lnTo>
                      <a:pt x="1128" y="570"/>
                    </a:lnTo>
                    <a:close/>
                  </a:path>
                </a:pathLst>
              </a:custGeom>
              <a:solidFill>
                <a:srgbClr val="800000"/>
              </a:solidFill>
              <a:ln w="12700">
                <a:solidFill>
                  <a:srgbClr val="800000"/>
                </a:solidFill>
                <a:round/>
                <a:headEnd/>
                <a:tailEnd/>
              </a:ln>
            </p:spPr>
            <p:txBody>
              <a:bodyPr/>
              <a:lstStyle/>
              <a:p>
                <a:endParaRPr lang="en-US"/>
              </a:p>
            </p:txBody>
          </p:sp>
          <p:sp>
            <p:nvSpPr>
              <p:cNvPr id="55371" name="Freeform 17"/>
              <p:cNvSpPr>
                <a:spLocks/>
              </p:cNvSpPr>
              <p:nvPr/>
            </p:nvSpPr>
            <p:spPr bwMode="auto">
              <a:xfrm>
                <a:off x="7111" y="4337"/>
                <a:ext cx="1915" cy="1693"/>
              </a:xfrm>
              <a:custGeom>
                <a:avLst/>
                <a:gdLst>
                  <a:gd name="T0" fmla="*/ 870 w 1915"/>
                  <a:gd name="T1" fmla="*/ 738 h 1693"/>
                  <a:gd name="T2" fmla="*/ 1150 w 1915"/>
                  <a:gd name="T3" fmla="*/ 560 h 1693"/>
                  <a:gd name="T4" fmla="*/ 1335 w 1915"/>
                  <a:gd name="T5" fmla="*/ 445 h 1693"/>
                  <a:gd name="T6" fmla="*/ 1487 w 1915"/>
                  <a:gd name="T7" fmla="*/ 343 h 1693"/>
                  <a:gd name="T8" fmla="*/ 1582 w 1915"/>
                  <a:gd name="T9" fmla="*/ 270 h 1693"/>
                  <a:gd name="T10" fmla="*/ 1655 w 1915"/>
                  <a:gd name="T11" fmla="*/ 210 h 1693"/>
                  <a:gd name="T12" fmla="*/ 1717 w 1915"/>
                  <a:gd name="T13" fmla="*/ 155 h 1693"/>
                  <a:gd name="T14" fmla="*/ 1760 w 1915"/>
                  <a:gd name="T15" fmla="*/ 103 h 1693"/>
                  <a:gd name="T16" fmla="*/ 1797 w 1915"/>
                  <a:gd name="T17" fmla="*/ 53 h 1693"/>
                  <a:gd name="T18" fmla="*/ 1832 w 1915"/>
                  <a:gd name="T19" fmla="*/ 0 h 1693"/>
                  <a:gd name="T20" fmla="*/ 1850 w 1915"/>
                  <a:gd name="T21" fmla="*/ 53 h 1693"/>
                  <a:gd name="T22" fmla="*/ 1865 w 1915"/>
                  <a:gd name="T23" fmla="*/ 103 h 1693"/>
                  <a:gd name="T24" fmla="*/ 1877 w 1915"/>
                  <a:gd name="T25" fmla="*/ 158 h 1693"/>
                  <a:gd name="T26" fmla="*/ 1892 w 1915"/>
                  <a:gd name="T27" fmla="*/ 223 h 1693"/>
                  <a:gd name="T28" fmla="*/ 1907 w 1915"/>
                  <a:gd name="T29" fmla="*/ 300 h 1693"/>
                  <a:gd name="T30" fmla="*/ 1915 w 1915"/>
                  <a:gd name="T31" fmla="*/ 368 h 1693"/>
                  <a:gd name="T32" fmla="*/ 1915 w 1915"/>
                  <a:gd name="T33" fmla="*/ 395 h 1693"/>
                  <a:gd name="T34" fmla="*/ 1900 w 1915"/>
                  <a:gd name="T35" fmla="*/ 440 h 1693"/>
                  <a:gd name="T36" fmla="*/ 1882 w 1915"/>
                  <a:gd name="T37" fmla="*/ 473 h 1693"/>
                  <a:gd name="T38" fmla="*/ 1852 w 1915"/>
                  <a:gd name="T39" fmla="*/ 510 h 1693"/>
                  <a:gd name="T40" fmla="*/ 1810 w 1915"/>
                  <a:gd name="T41" fmla="*/ 550 h 1693"/>
                  <a:gd name="T42" fmla="*/ 1760 w 1915"/>
                  <a:gd name="T43" fmla="*/ 588 h 1693"/>
                  <a:gd name="T44" fmla="*/ 1675 w 1915"/>
                  <a:gd name="T45" fmla="*/ 645 h 1693"/>
                  <a:gd name="T46" fmla="*/ 1590 w 1915"/>
                  <a:gd name="T47" fmla="*/ 698 h 1693"/>
                  <a:gd name="T48" fmla="*/ 885 w 1915"/>
                  <a:gd name="T49" fmla="*/ 1140 h 1693"/>
                  <a:gd name="T50" fmla="*/ 350 w 1915"/>
                  <a:gd name="T51" fmla="*/ 1488 h 1693"/>
                  <a:gd name="T52" fmla="*/ 307 w 1915"/>
                  <a:gd name="T53" fmla="*/ 1518 h 1693"/>
                  <a:gd name="T54" fmla="*/ 272 w 1915"/>
                  <a:gd name="T55" fmla="*/ 1555 h 1693"/>
                  <a:gd name="T56" fmla="*/ 250 w 1915"/>
                  <a:gd name="T57" fmla="*/ 1588 h 1693"/>
                  <a:gd name="T58" fmla="*/ 242 w 1915"/>
                  <a:gd name="T59" fmla="*/ 1620 h 1693"/>
                  <a:gd name="T60" fmla="*/ 240 w 1915"/>
                  <a:gd name="T61" fmla="*/ 1655 h 1693"/>
                  <a:gd name="T62" fmla="*/ 245 w 1915"/>
                  <a:gd name="T63" fmla="*/ 1693 h 1693"/>
                  <a:gd name="T64" fmla="*/ 220 w 1915"/>
                  <a:gd name="T65" fmla="*/ 1683 h 1693"/>
                  <a:gd name="T66" fmla="*/ 192 w 1915"/>
                  <a:gd name="T67" fmla="*/ 1668 h 1693"/>
                  <a:gd name="T68" fmla="*/ 160 w 1915"/>
                  <a:gd name="T69" fmla="*/ 1650 h 1693"/>
                  <a:gd name="T70" fmla="*/ 122 w 1915"/>
                  <a:gd name="T71" fmla="*/ 1628 h 1693"/>
                  <a:gd name="T72" fmla="*/ 87 w 1915"/>
                  <a:gd name="T73" fmla="*/ 1600 h 1693"/>
                  <a:gd name="T74" fmla="*/ 55 w 1915"/>
                  <a:gd name="T75" fmla="*/ 1570 h 1693"/>
                  <a:gd name="T76" fmla="*/ 30 w 1915"/>
                  <a:gd name="T77" fmla="*/ 1535 h 1693"/>
                  <a:gd name="T78" fmla="*/ 12 w 1915"/>
                  <a:gd name="T79" fmla="*/ 1498 h 1693"/>
                  <a:gd name="T80" fmla="*/ 2 w 1915"/>
                  <a:gd name="T81" fmla="*/ 1455 h 1693"/>
                  <a:gd name="T82" fmla="*/ 0 w 1915"/>
                  <a:gd name="T83" fmla="*/ 1410 h 1693"/>
                  <a:gd name="T84" fmla="*/ 5 w 1915"/>
                  <a:gd name="T85" fmla="*/ 1365 h 1693"/>
                  <a:gd name="T86" fmla="*/ 17 w 1915"/>
                  <a:gd name="T87" fmla="*/ 1328 h 1693"/>
                  <a:gd name="T88" fmla="*/ 37 w 1915"/>
                  <a:gd name="T89" fmla="*/ 1295 h 1693"/>
                  <a:gd name="T90" fmla="*/ 72 w 1915"/>
                  <a:gd name="T91" fmla="*/ 1258 h 1693"/>
                  <a:gd name="T92" fmla="*/ 125 w 1915"/>
                  <a:gd name="T93" fmla="*/ 1215 h 1693"/>
                  <a:gd name="T94" fmla="*/ 222 w 1915"/>
                  <a:gd name="T95" fmla="*/ 1153 h 1693"/>
                  <a:gd name="T96" fmla="*/ 520 w 1915"/>
                  <a:gd name="T97" fmla="*/ 970 h 1693"/>
                  <a:gd name="T98" fmla="*/ 870 w 1915"/>
                  <a:gd name="T99" fmla="*/ 738 h 16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15"/>
                  <a:gd name="T151" fmla="*/ 0 h 1693"/>
                  <a:gd name="T152" fmla="*/ 1915 w 1915"/>
                  <a:gd name="T153" fmla="*/ 1693 h 16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15" h="1693">
                    <a:moveTo>
                      <a:pt x="870" y="738"/>
                    </a:moveTo>
                    <a:lnTo>
                      <a:pt x="1150" y="560"/>
                    </a:lnTo>
                    <a:lnTo>
                      <a:pt x="1335" y="445"/>
                    </a:lnTo>
                    <a:lnTo>
                      <a:pt x="1487" y="343"/>
                    </a:lnTo>
                    <a:lnTo>
                      <a:pt x="1582" y="270"/>
                    </a:lnTo>
                    <a:lnTo>
                      <a:pt x="1655" y="210"/>
                    </a:lnTo>
                    <a:lnTo>
                      <a:pt x="1717" y="155"/>
                    </a:lnTo>
                    <a:lnTo>
                      <a:pt x="1760" y="103"/>
                    </a:lnTo>
                    <a:lnTo>
                      <a:pt x="1797" y="53"/>
                    </a:lnTo>
                    <a:lnTo>
                      <a:pt x="1832" y="0"/>
                    </a:lnTo>
                    <a:lnTo>
                      <a:pt x="1850" y="53"/>
                    </a:lnTo>
                    <a:lnTo>
                      <a:pt x="1865" y="103"/>
                    </a:lnTo>
                    <a:lnTo>
                      <a:pt x="1877" y="158"/>
                    </a:lnTo>
                    <a:lnTo>
                      <a:pt x="1892" y="223"/>
                    </a:lnTo>
                    <a:lnTo>
                      <a:pt x="1907" y="300"/>
                    </a:lnTo>
                    <a:lnTo>
                      <a:pt x="1915" y="368"/>
                    </a:lnTo>
                    <a:lnTo>
                      <a:pt x="1915" y="395"/>
                    </a:lnTo>
                    <a:lnTo>
                      <a:pt x="1900" y="440"/>
                    </a:lnTo>
                    <a:lnTo>
                      <a:pt x="1882" y="473"/>
                    </a:lnTo>
                    <a:lnTo>
                      <a:pt x="1852" y="510"/>
                    </a:lnTo>
                    <a:lnTo>
                      <a:pt x="1810" y="550"/>
                    </a:lnTo>
                    <a:lnTo>
                      <a:pt x="1760" y="588"/>
                    </a:lnTo>
                    <a:lnTo>
                      <a:pt x="1675" y="645"/>
                    </a:lnTo>
                    <a:lnTo>
                      <a:pt x="1590" y="698"/>
                    </a:lnTo>
                    <a:lnTo>
                      <a:pt x="885" y="1140"/>
                    </a:lnTo>
                    <a:lnTo>
                      <a:pt x="350" y="1488"/>
                    </a:lnTo>
                    <a:lnTo>
                      <a:pt x="307" y="1518"/>
                    </a:lnTo>
                    <a:lnTo>
                      <a:pt x="272" y="1555"/>
                    </a:lnTo>
                    <a:lnTo>
                      <a:pt x="250" y="1588"/>
                    </a:lnTo>
                    <a:lnTo>
                      <a:pt x="242" y="1620"/>
                    </a:lnTo>
                    <a:lnTo>
                      <a:pt x="240" y="1655"/>
                    </a:lnTo>
                    <a:lnTo>
                      <a:pt x="245" y="1693"/>
                    </a:lnTo>
                    <a:lnTo>
                      <a:pt x="220" y="1683"/>
                    </a:lnTo>
                    <a:lnTo>
                      <a:pt x="192" y="1668"/>
                    </a:lnTo>
                    <a:lnTo>
                      <a:pt x="160" y="1650"/>
                    </a:lnTo>
                    <a:lnTo>
                      <a:pt x="122" y="1628"/>
                    </a:lnTo>
                    <a:lnTo>
                      <a:pt x="87" y="1600"/>
                    </a:lnTo>
                    <a:lnTo>
                      <a:pt x="55" y="1570"/>
                    </a:lnTo>
                    <a:lnTo>
                      <a:pt x="30" y="1535"/>
                    </a:lnTo>
                    <a:lnTo>
                      <a:pt x="12" y="1498"/>
                    </a:lnTo>
                    <a:lnTo>
                      <a:pt x="2" y="1455"/>
                    </a:lnTo>
                    <a:lnTo>
                      <a:pt x="0" y="1410"/>
                    </a:lnTo>
                    <a:lnTo>
                      <a:pt x="5" y="1365"/>
                    </a:lnTo>
                    <a:lnTo>
                      <a:pt x="17" y="1328"/>
                    </a:lnTo>
                    <a:lnTo>
                      <a:pt x="37" y="1295"/>
                    </a:lnTo>
                    <a:lnTo>
                      <a:pt x="72" y="1258"/>
                    </a:lnTo>
                    <a:lnTo>
                      <a:pt x="125" y="1215"/>
                    </a:lnTo>
                    <a:lnTo>
                      <a:pt x="222" y="1153"/>
                    </a:lnTo>
                    <a:lnTo>
                      <a:pt x="520" y="970"/>
                    </a:lnTo>
                    <a:lnTo>
                      <a:pt x="870" y="738"/>
                    </a:lnTo>
                    <a:close/>
                  </a:path>
                </a:pathLst>
              </a:custGeom>
              <a:solidFill>
                <a:srgbClr val="800000"/>
              </a:solidFill>
              <a:ln w="12700">
                <a:solidFill>
                  <a:srgbClr val="800000"/>
                </a:solidFill>
                <a:round/>
                <a:headEnd/>
                <a:tailEnd/>
              </a:ln>
            </p:spPr>
            <p:txBody>
              <a:bodyPr/>
              <a:lstStyle/>
              <a:p>
                <a:endParaRPr lang="en-US"/>
              </a:p>
            </p:txBody>
          </p:sp>
          <p:sp>
            <p:nvSpPr>
              <p:cNvPr id="55372" name="Freeform 18"/>
              <p:cNvSpPr>
                <a:spLocks/>
              </p:cNvSpPr>
              <p:nvPr/>
            </p:nvSpPr>
            <p:spPr bwMode="auto">
              <a:xfrm>
                <a:off x="7045" y="2307"/>
                <a:ext cx="1995" cy="1692"/>
              </a:xfrm>
              <a:custGeom>
                <a:avLst/>
                <a:gdLst>
                  <a:gd name="T0" fmla="*/ 970 w 1995"/>
                  <a:gd name="T1" fmla="*/ 710 h 1692"/>
                  <a:gd name="T2" fmla="*/ 1210 w 1995"/>
                  <a:gd name="T3" fmla="*/ 560 h 1692"/>
                  <a:gd name="T4" fmla="*/ 1380 w 1995"/>
                  <a:gd name="T5" fmla="*/ 455 h 1692"/>
                  <a:gd name="T6" fmla="*/ 1500 w 1995"/>
                  <a:gd name="T7" fmla="*/ 365 h 1692"/>
                  <a:gd name="T8" fmla="*/ 1587 w 1995"/>
                  <a:gd name="T9" fmla="*/ 297 h 1692"/>
                  <a:gd name="T10" fmla="*/ 1632 w 1995"/>
                  <a:gd name="T11" fmla="*/ 252 h 1692"/>
                  <a:gd name="T12" fmla="*/ 1670 w 1995"/>
                  <a:gd name="T13" fmla="*/ 200 h 1692"/>
                  <a:gd name="T14" fmla="*/ 1692 w 1995"/>
                  <a:gd name="T15" fmla="*/ 95 h 1692"/>
                  <a:gd name="T16" fmla="*/ 1707 w 1995"/>
                  <a:gd name="T17" fmla="*/ 20 h 1692"/>
                  <a:gd name="T18" fmla="*/ 1832 w 1995"/>
                  <a:gd name="T19" fmla="*/ 0 h 1692"/>
                  <a:gd name="T20" fmla="*/ 1995 w 1995"/>
                  <a:gd name="T21" fmla="*/ 430 h 1692"/>
                  <a:gd name="T22" fmla="*/ 1967 w 1995"/>
                  <a:gd name="T23" fmla="*/ 472 h 1692"/>
                  <a:gd name="T24" fmla="*/ 1917 w 1995"/>
                  <a:gd name="T25" fmla="*/ 522 h 1692"/>
                  <a:gd name="T26" fmla="*/ 1875 w 1995"/>
                  <a:gd name="T27" fmla="*/ 560 h 1692"/>
                  <a:gd name="T28" fmla="*/ 1820 w 1995"/>
                  <a:gd name="T29" fmla="*/ 605 h 1692"/>
                  <a:gd name="T30" fmla="*/ 1745 w 1995"/>
                  <a:gd name="T31" fmla="*/ 657 h 1692"/>
                  <a:gd name="T32" fmla="*/ 1640 w 1995"/>
                  <a:gd name="T33" fmla="*/ 725 h 1692"/>
                  <a:gd name="T34" fmla="*/ 920 w 1995"/>
                  <a:gd name="T35" fmla="*/ 1142 h 1692"/>
                  <a:gd name="T36" fmla="*/ 350 w 1995"/>
                  <a:gd name="T37" fmla="*/ 1490 h 1692"/>
                  <a:gd name="T38" fmla="*/ 310 w 1995"/>
                  <a:gd name="T39" fmla="*/ 1520 h 1692"/>
                  <a:gd name="T40" fmla="*/ 272 w 1995"/>
                  <a:gd name="T41" fmla="*/ 1555 h 1692"/>
                  <a:gd name="T42" fmla="*/ 250 w 1995"/>
                  <a:gd name="T43" fmla="*/ 1587 h 1692"/>
                  <a:gd name="T44" fmla="*/ 242 w 1995"/>
                  <a:gd name="T45" fmla="*/ 1620 h 1692"/>
                  <a:gd name="T46" fmla="*/ 240 w 1995"/>
                  <a:gd name="T47" fmla="*/ 1655 h 1692"/>
                  <a:gd name="T48" fmla="*/ 245 w 1995"/>
                  <a:gd name="T49" fmla="*/ 1692 h 1692"/>
                  <a:gd name="T50" fmla="*/ 220 w 1995"/>
                  <a:gd name="T51" fmla="*/ 1682 h 1692"/>
                  <a:gd name="T52" fmla="*/ 192 w 1995"/>
                  <a:gd name="T53" fmla="*/ 1667 h 1692"/>
                  <a:gd name="T54" fmla="*/ 160 w 1995"/>
                  <a:gd name="T55" fmla="*/ 1650 h 1692"/>
                  <a:gd name="T56" fmla="*/ 122 w 1995"/>
                  <a:gd name="T57" fmla="*/ 1627 h 1692"/>
                  <a:gd name="T58" fmla="*/ 87 w 1995"/>
                  <a:gd name="T59" fmla="*/ 1600 h 1692"/>
                  <a:gd name="T60" fmla="*/ 55 w 1995"/>
                  <a:gd name="T61" fmla="*/ 1570 h 1692"/>
                  <a:gd name="T62" fmla="*/ 30 w 1995"/>
                  <a:gd name="T63" fmla="*/ 1535 h 1692"/>
                  <a:gd name="T64" fmla="*/ 12 w 1995"/>
                  <a:gd name="T65" fmla="*/ 1500 h 1692"/>
                  <a:gd name="T66" fmla="*/ 2 w 1995"/>
                  <a:gd name="T67" fmla="*/ 1457 h 1692"/>
                  <a:gd name="T68" fmla="*/ 0 w 1995"/>
                  <a:gd name="T69" fmla="*/ 1412 h 1692"/>
                  <a:gd name="T70" fmla="*/ 5 w 1995"/>
                  <a:gd name="T71" fmla="*/ 1367 h 1692"/>
                  <a:gd name="T72" fmla="*/ 17 w 1995"/>
                  <a:gd name="T73" fmla="*/ 1330 h 1692"/>
                  <a:gd name="T74" fmla="*/ 37 w 1995"/>
                  <a:gd name="T75" fmla="*/ 1297 h 1692"/>
                  <a:gd name="T76" fmla="*/ 70 w 1995"/>
                  <a:gd name="T77" fmla="*/ 1262 h 1692"/>
                  <a:gd name="T78" fmla="*/ 125 w 1995"/>
                  <a:gd name="T79" fmla="*/ 1217 h 1692"/>
                  <a:gd name="T80" fmla="*/ 222 w 1995"/>
                  <a:gd name="T81" fmla="*/ 1152 h 1692"/>
                  <a:gd name="T82" fmla="*/ 487 w 1995"/>
                  <a:gd name="T83" fmla="*/ 992 h 1692"/>
                  <a:gd name="T84" fmla="*/ 970 w 1995"/>
                  <a:gd name="T85" fmla="*/ 710 h 16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95"/>
                  <a:gd name="T130" fmla="*/ 0 h 1692"/>
                  <a:gd name="T131" fmla="*/ 1995 w 1995"/>
                  <a:gd name="T132" fmla="*/ 1692 h 16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95" h="1692">
                    <a:moveTo>
                      <a:pt x="970" y="710"/>
                    </a:moveTo>
                    <a:lnTo>
                      <a:pt x="1210" y="560"/>
                    </a:lnTo>
                    <a:lnTo>
                      <a:pt x="1380" y="455"/>
                    </a:lnTo>
                    <a:lnTo>
                      <a:pt x="1500" y="365"/>
                    </a:lnTo>
                    <a:lnTo>
                      <a:pt x="1587" y="297"/>
                    </a:lnTo>
                    <a:lnTo>
                      <a:pt x="1632" y="252"/>
                    </a:lnTo>
                    <a:lnTo>
                      <a:pt x="1670" y="200"/>
                    </a:lnTo>
                    <a:lnTo>
                      <a:pt x="1692" y="95"/>
                    </a:lnTo>
                    <a:lnTo>
                      <a:pt x="1707" y="20"/>
                    </a:lnTo>
                    <a:lnTo>
                      <a:pt x="1832" y="0"/>
                    </a:lnTo>
                    <a:lnTo>
                      <a:pt x="1995" y="430"/>
                    </a:lnTo>
                    <a:lnTo>
                      <a:pt x="1967" y="472"/>
                    </a:lnTo>
                    <a:lnTo>
                      <a:pt x="1917" y="522"/>
                    </a:lnTo>
                    <a:lnTo>
                      <a:pt x="1875" y="560"/>
                    </a:lnTo>
                    <a:lnTo>
                      <a:pt x="1820" y="605"/>
                    </a:lnTo>
                    <a:lnTo>
                      <a:pt x="1745" y="657"/>
                    </a:lnTo>
                    <a:lnTo>
                      <a:pt x="1640" y="725"/>
                    </a:lnTo>
                    <a:lnTo>
                      <a:pt x="920" y="1142"/>
                    </a:lnTo>
                    <a:lnTo>
                      <a:pt x="350" y="1490"/>
                    </a:lnTo>
                    <a:lnTo>
                      <a:pt x="310" y="1520"/>
                    </a:lnTo>
                    <a:lnTo>
                      <a:pt x="272" y="1555"/>
                    </a:lnTo>
                    <a:lnTo>
                      <a:pt x="250" y="1587"/>
                    </a:lnTo>
                    <a:lnTo>
                      <a:pt x="242" y="1620"/>
                    </a:lnTo>
                    <a:lnTo>
                      <a:pt x="240" y="1655"/>
                    </a:lnTo>
                    <a:lnTo>
                      <a:pt x="245" y="1692"/>
                    </a:lnTo>
                    <a:lnTo>
                      <a:pt x="220" y="1682"/>
                    </a:lnTo>
                    <a:lnTo>
                      <a:pt x="192" y="1667"/>
                    </a:lnTo>
                    <a:lnTo>
                      <a:pt x="160" y="1650"/>
                    </a:lnTo>
                    <a:lnTo>
                      <a:pt x="122" y="1627"/>
                    </a:lnTo>
                    <a:lnTo>
                      <a:pt x="87" y="1600"/>
                    </a:lnTo>
                    <a:lnTo>
                      <a:pt x="55" y="1570"/>
                    </a:lnTo>
                    <a:lnTo>
                      <a:pt x="30" y="1535"/>
                    </a:lnTo>
                    <a:lnTo>
                      <a:pt x="12" y="1500"/>
                    </a:lnTo>
                    <a:lnTo>
                      <a:pt x="2" y="1457"/>
                    </a:lnTo>
                    <a:lnTo>
                      <a:pt x="0" y="1412"/>
                    </a:lnTo>
                    <a:lnTo>
                      <a:pt x="5" y="1367"/>
                    </a:lnTo>
                    <a:lnTo>
                      <a:pt x="17" y="1330"/>
                    </a:lnTo>
                    <a:lnTo>
                      <a:pt x="37" y="1297"/>
                    </a:lnTo>
                    <a:lnTo>
                      <a:pt x="70" y="1262"/>
                    </a:lnTo>
                    <a:lnTo>
                      <a:pt x="125" y="1217"/>
                    </a:lnTo>
                    <a:lnTo>
                      <a:pt x="222" y="1152"/>
                    </a:lnTo>
                    <a:lnTo>
                      <a:pt x="487" y="992"/>
                    </a:lnTo>
                    <a:lnTo>
                      <a:pt x="970" y="710"/>
                    </a:lnTo>
                    <a:close/>
                  </a:path>
                </a:pathLst>
              </a:custGeom>
              <a:solidFill>
                <a:srgbClr val="800000"/>
              </a:solidFill>
              <a:ln w="12700">
                <a:solidFill>
                  <a:srgbClr val="800000"/>
                </a:solidFill>
                <a:round/>
                <a:headEnd/>
                <a:tailEnd/>
              </a:ln>
            </p:spPr>
            <p:txBody>
              <a:bodyPr/>
              <a:lstStyle/>
              <a:p>
                <a:endParaRPr lang="en-US"/>
              </a:p>
            </p:txBody>
          </p:sp>
          <p:sp>
            <p:nvSpPr>
              <p:cNvPr id="55373" name="Freeform 19"/>
              <p:cNvSpPr>
                <a:spLocks/>
              </p:cNvSpPr>
              <p:nvPr/>
            </p:nvSpPr>
            <p:spPr bwMode="auto">
              <a:xfrm>
                <a:off x="7403" y="8146"/>
                <a:ext cx="1895" cy="1540"/>
              </a:xfrm>
              <a:custGeom>
                <a:avLst/>
                <a:gdLst>
                  <a:gd name="T0" fmla="*/ 1122 w 1895"/>
                  <a:gd name="T1" fmla="*/ 565 h 1540"/>
                  <a:gd name="T2" fmla="*/ 1227 w 1895"/>
                  <a:gd name="T3" fmla="*/ 497 h 1540"/>
                  <a:gd name="T4" fmla="*/ 1352 w 1895"/>
                  <a:gd name="T5" fmla="*/ 407 h 1540"/>
                  <a:gd name="T6" fmla="*/ 1457 w 1895"/>
                  <a:gd name="T7" fmla="*/ 330 h 1540"/>
                  <a:gd name="T8" fmla="*/ 1525 w 1895"/>
                  <a:gd name="T9" fmla="*/ 260 h 1540"/>
                  <a:gd name="T10" fmla="*/ 1570 w 1895"/>
                  <a:gd name="T11" fmla="*/ 200 h 1540"/>
                  <a:gd name="T12" fmla="*/ 1605 w 1895"/>
                  <a:gd name="T13" fmla="*/ 142 h 1540"/>
                  <a:gd name="T14" fmla="*/ 1627 w 1895"/>
                  <a:gd name="T15" fmla="*/ 80 h 1540"/>
                  <a:gd name="T16" fmla="*/ 1642 w 1895"/>
                  <a:gd name="T17" fmla="*/ 0 h 1540"/>
                  <a:gd name="T18" fmla="*/ 1702 w 1895"/>
                  <a:gd name="T19" fmla="*/ 15 h 1540"/>
                  <a:gd name="T20" fmla="*/ 1750 w 1895"/>
                  <a:gd name="T21" fmla="*/ 50 h 1540"/>
                  <a:gd name="T22" fmla="*/ 1807 w 1895"/>
                  <a:gd name="T23" fmla="*/ 95 h 1540"/>
                  <a:gd name="T24" fmla="*/ 1837 w 1895"/>
                  <a:gd name="T25" fmla="*/ 155 h 1540"/>
                  <a:gd name="T26" fmla="*/ 1857 w 1895"/>
                  <a:gd name="T27" fmla="*/ 207 h 1540"/>
                  <a:gd name="T28" fmla="*/ 1872 w 1895"/>
                  <a:gd name="T29" fmla="*/ 260 h 1540"/>
                  <a:gd name="T30" fmla="*/ 1887 w 1895"/>
                  <a:gd name="T31" fmla="*/ 312 h 1540"/>
                  <a:gd name="T32" fmla="*/ 1895 w 1895"/>
                  <a:gd name="T33" fmla="*/ 377 h 1540"/>
                  <a:gd name="T34" fmla="*/ 1887 w 1895"/>
                  <a:gd name="T35" fmla="*/ 430 h 1540"/>
                  <a:gd name="T36" fmla="*/ 1852 w 1895"/>
                  <a:gd name="T37" fmla="*/ 477 h 1540"/>
                  <a:gd name="T38" fmla="*/ 1807 w 1895"/>
                  <a:gd name="T39" fmla="*/ 527 h 1540"/>
                  <a:gd name="T40" fmla="*/ 1762 w 1895"/>
                  <a:gd name="T41" fmla="*/ 567 h 1540"/>
                  <a:gd name="T42" fmla="*/ 1702 w 1895"/>
                  <a:gd name="T43" fmla="*/ 602 h 1540"/>
                  <a:gd name="T44" fmla="*/ 1065 w 1895"/>
                  <a:gd name="T45" fmla="*/ 1022 h 1540"/>
                  <a:gd name="T46" fmla="*/ 485 w 1895"/>
                  <a:gd name="T47" fmla="*/ 1357 h 1540"/>
                  <a:gd name="T48" fmla="*/ 405 w 1895"/>
                  <a:gd name="T49" fmla="*/ 1402 h 1540"/>
                  <a:gd name="T50" fmla="*/ 367 w 1895"/>
                  <a:gd name="T51" fmla="*/ 1425 h 1540"/>
                  <a:gd name="T52" fmla="*/ 337 w 1895"/>
                  <a:gd name="T53" fmla="*/ 1450 h 1540"/>
                  <a:gd name="T54" fmla="*/ 315 w 1895"/>
                  <a:gd name="T55" fmla="*/ 1485 h 1540"/>
                  <a:gd name="T56" fmla="*/ 307 w 1895"/>
                  <a:gd name="T57" fmla="*/ 1540 h 1540"/>
                  <a:gd name="T58" fmla="*/ 170 w 1895"/>
                  <a:gd name="T59" fmla="*/ 1487 h 1540"/>
                  <a:gd name="T60" fmla="*/ 70 w 1895"/>
                  <a:gd name="T61" fmla="*/ 1440 h 1540"/>
                  <a:gd name="T62" fmla="*/ 32 w 1895"/>
                  <a:gd name="T63" fmla="*/ 1397 h 1540"/>
                  <a:gd name="T64" fmla="*/ 15 w 1895"/>
                  <a:gd name="T65" fmla="*/ 1360 h 1540"/>
                  <a:gd name="T66" fmla="*/ 2 w 1895"/>
                  <a:gd name="T67" fmla="*/ 1317 h 1540"/>
                  <a:gd name="T68" fmla="*/ 0 w 1895"/>
                  <a:gd name="T69" fmla="*/ 1272 h 1540"/>
                  <a:gd name="T70" fmla="*/ 12 w 1895"/>
                  <a:gd name="T71" fmla="*/ 1227 h 1540"/>
                  <a:gd name="T72" fmla="*/ 37 w 1895"/>
                  <a:gd name="T73" fmla="*/ 1197 h 1540"/>
                  <a:gd name="T74" fmla="*/ 75 w 1895"/>
                  <a:gd name="T75" fmla="*/ 1170 h 1540"/>
                  <a:gd name="T76" fmla="*/ 132 w 1895"/>
                  <a:gd name="T77" fmla="*/ 1140 h 1540"/>
                  <a:gd name="T78" fmla="*/ 210 w 1895"/>
                  <a:gd name="T79" fmla="*/ 1095 h 1540"/>
                  <a:gd name="T80" fmla="*/ 332 w 1895"/>
                  <a:gd name="T81" fmla="*/ 1030 h 1540"/>
                  <a:gd name="T82" fmla="*/ 455 w 1895"/>
                  <a:gd name="T83" fmla="*/ 962 h 1540"/>
                  <a:gd name="T84" fmla="*/ 1122 w 1895"/>
                  <a:gd name="T85" fmla="*/ 565 h 15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95"/>
                  <a:gd name="T130" fmla="*/ 0 h 1540"/>
                  <a:gd name="T131" fmla="*/ 1895 w 1895"/>
                  <a:gd name="T132" fmla="*/ 1540 h 15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95" h="1540">
                    <a:moveTo>
                      <a:pt x="1122" y="565"/>
                    </a:moveTo>
                    <a:lnTo>
                      <a:pt x="1227" y="497"/>
                    </a:lnTo>
                    <a:lnTo>
                      <a:pt x="1352" y="407"/>
                    </a:lnTo>
                    <a:lnTo>
                      <a:pt x="1457" y="330"/>
                    </a:lnTo>
                    <a:lnTo>
                      <a:pt x="1525" y="260"/>
                    </a:lnTo>
                    <a:lnTo>
                      <a:pt x="1570" y="200"/>
                    </a:lnTo>
                    <a:lnTo>
                      <a:pt x="1605" y="142"/>
                    </a:lnTo>
                    <a:lnTo>
                      <a:pt x="1627" y="80"/>
                    </a:lnTo>
                    <a:lnTo>
                      <a:pt x="1642" y="0"/>
                    </a:lnTo>
                    <a:lnTo>
                      <a:pt x="1702" y="15"/>
                    </a:lnTo>
                    <a:lnTo>
                      <a:pt x="1750" y="50"/>
                    </a:lnTo>
                    <a:lnTo>
                      <a:pt x="1807" y="95"/>
                    </a:lnTo>
                    <a:lnTo>
                      <a:pt x="1837" y="155"/>
                    </a:lnTo>
                    <a:lnTo>
                      <a:pt x="1857" y="207"/>
                    </a:lnTo>
                    <a:lnTo>
                      <a:pt x="1872" y="260"/>
                    </a:lnTo>
                    <a:lnTo>
                      <a:pt x="1887" y="312"/>
                    </a:lnTo>
                    <a:lnTo>
                      <a:pt x="1895" y="377"/>
                    </a:lnTo>
                    <a:lnTo>
                      <a:pt x="1887" y="430"/>
                    </a:lnTo>
                    <a:lnTo>
                      <a:pt x="1852" y="477"/>
                    </a:lnTo>
                    <a:lnTo>
                      <a:pt x="1807" y="527"/>
                    </a:lnTo>
                    <a:lnTo>
                      <a:pt x="1762" y="567"/>
                    </a:lnTo>
                    <a:lnTo>
                      <a:pt x="1702" y="602"/>
                    </a:lnTo>
                    <a:lnTo>
                      <a:pt x="1065" y="1022"/>
                    </a:lnTo>
                    <a:lnTo>
                      <a:pt x="485" y="1357"/>
                    </a:lnTo>
                    <a:lnTo>
                      <a:pt x="405" y="1402"/>
                    </a:lnTo>
                    <a:lnTo>
                      <a:pt x="367" y="1425"/>
                    </a:lnTo>
                    <a:lnTo>
                      <a:pt x="337" y="1450"/>
                    </a:lnTo>
                    <a:lnTo>
                      <a:pt x="315" y="1485"/>
                    </a:lnTo>
                    <a:lnTo>
                      <a:pt x="307" y="1540"/>
                    </a:lnTo>
                    <a:lnTo>
                      <a:pt x="170" y="1487"/>
                    </a:lnTo>
                    <a:lnTo>
                      <a:pt x="70" y="1440"/>
                    </a:lnTo>
                    <a:lnTo>
                      <a:pt x="32" y="1397"/>
                    </a:lnTo>
                    <a:lnTo>
                      <a:pt x="15" y="1360"/>
                    </a:lnTo>
                    <a:lnTo>
                      <a:pt x="2" y="1317"/>
                    </a:lnTo>
                    <a:lnTo>
                      <a:pt x="0" y="1272"/>
                    </a:lnTo>
                    <a:lnTo>
                      <a:pt x="12" y="1227"/>
                    </a:lnTo>
                    <a:lnTo>
                      <a:pt x="37" y="1197"/>
                    </a:lnTo>
                    <a:lnTo>
                      <a:pt x="75" y="1170"/>
                    </a:lnTo>
                    <a:lnTo>
                      <a:pt x="132" y="1140"/>
                    </a:lnTo>
                    <a:lnTo>
                      <a:pt x="210" y="1095"/>
                    </a:lnTo>
                    <a:lnTo>
                      <a:pt x="332" y="1030"/>
                    </a:lnTo>
                    <a:lnTo>
                      <a:pt x="455" y="962"/>
                    </a:lnTo>
                    <a:lnTo>
                      <a:pt x="1122" y="565"/>
                    </a:lnTo>
                    <a:close/>
                  </a:path>
                </a:pathLst>
              </a:custGeom>
              <a:solidFill>
                <a:srgbClr val="800000"/>
              </a:solidFill>
              <a:ln w="12700">
                <a:solidFill>
                  <a:srgbClr val="800000"/>
                </a:solidFill>
                <a:round/>
                <a:headEnd/>
                <a:tailEnd/>
              </a:ln>
            </p:spPr>
            <p:txBody>
              <a:bodyPr/>
              <a:lstStyle/>
              <a:p>
                <a:endParaRPr lang="en-US"/>
              </a:p>
            </p:txBody>
          </p:sp>
          <p:sp>
            <p:nvSpPr>
              <p:cNvPr id="55374" name="Freeform 20"/>
              <p:cNvSpPr>
                <a:spLocks/>
              </p:cNvSpPr>
              <p:nvPr/>
            </p:nvSpPr>
            <p:spPr bwMode="auto">
              <a:xfrm>
                <a:off x="6970" y="3535"/>
                <a:ext cx="2098" cy="1318"/>
              </a:xfrm>
              <a:custGeom>
                <a:avLst/>
                <a:gdLst>
                  <a:gd name="T0" fmla="*/ 133 w 2098"/>
                  <a:gd name="T1" fmla="*/ 48 h 1318"/>
                  <a:gd name="T2" fmla="*/ 70 w 2098"/>
                  <a:gd name="T3" fmla="*/ 143 h 1318"/>
                  <a:gd name="T4" fmla="*/ 23 w 2098"/>
                  <a:gd name="T5" fmla="*/ 255 h 1318"/>
                  <a:gd name="T6" fmla="*/ 0 w 2098"/>
                  <a:gd name="T7" fmla="*/ 363 h 1318"/>
                  <a:gd name="T8" fmla="*/ 8 w 2098"/>
                  <a:gd name="T9" fmla="*/ 518 h 1318"/>
                  <a:gd name="T10" fmla="*/ 38 w 2098"/>
                  <a:gd name="T11" fmla="*/ 618 h 1318"/>
                  <a:gd name="T12" fmla="*/ 93 w 2098"/>
                  <a:gd name="T13" fmla="*/ 693 h 1318"/>
                  <a:gd name="T14" fmla="*/ 170 w 2098"/>
                  <a:gd name="T15" fmla="*/ 743 h 1318"/>
                  <a:gd name="T16" fmla="*/ 273 w 2098"/>
                  <a:gd name="T17" fmla="*/ 780 h 1318"/>
                  <a:gd name="T18" fmla="*/ 448 w 2098"/>
                  <a:gd name="T19" fmla="*/ 795 h 1318"/>
                  <a:gd name="T20" fmla="*/ 1455 w 2098"/>
                  <a:gd name="T21" fmla="*/ 825 h 1318"/>
                  <a:gd name="T22" fmla="*/ 1610 w 2098"/>
                  <a:gd name="T23" fmla="*/ 843 h 1318"/>
                  <a:gd name="T24" fmla="*/ 1745 w 2098"/>
                  <a:gd name="T25" fmla="*/ 868 h 1318"/>
                  <a:gd name="T26" fmla="*/ 1860 w 2098"/>
                  <a:gd name="T27" fmla="*/ 918 h 1318"/>
                  <a:gd name="T28" fmla="*/ 1925 w 2098"/>
                  <a:gd name="T29" fmla="*/ 978 h 1318"/>
                  <a:gd name="T30" fmla="*/ 1965 w 2098"/>
                  <a:gd name="T31" fmla="*/ 1053 h 1318"/>
                  <a:gd name="T32" fmla="*/ 1993 w 2098"/>
                  <a:gd name="T33" fmla="*/ 1158 h 1318"/>
                  <a:gd name="T34" fmla="*/ 2005 w 2098"/>
                  <a:gd name="T35" fmla="*/ 1240 h 1318"/>
                  <a:gd name="T36" fmla="*/ 2000 w 2098"/>
                  <a:gd name="T37" fmla="*/ 1318 h 1318"/>
                  <a:gd name="T38" fmla="*/ 2043 w 2098"/>
                  <a:gd name="T39" fmla="*/ 1263 h 1318"/>
                  <a:gd name="T40" fmla="*/ 2078 w 2098"/>
                  <a:gd name="T41" fmla="*/ 1190 h 1318"/>
                  <a:gd name="T42" fmla="*/ 2095 w 2098"/>
                  <a:gd name="T43" fmla="*/ 1120 h 1318"/>
                  <a:gd name="T44" fmla="*/ 2095 w 2098"/>
                  <a:gd name="T45" fmla="*/ 968 h 1318"/>
                  <a:gd name="T46" fmla="*/ 2085 w 2098"/>
                  <a:gd name="T47" fmla="*/ 778 h 1318"/>
                  <a:gd name="T48" fmla="*/ 2065 w 2098"/>
                  <a:gd name="T49" fmla="*/ 635 h 1318"/>
                  <a:gd name="T50" fmla="*/ 2028 w 2098"/>
                  <a:gd name="T51" fmla="*/ 548 h 1318"/>
                  <a:gd name="T52" fmla="*/ 1958 w 2098"/>
                  <a:gd name="T53" fmla="*/ 490 h 1318"/>
                  <a:gd name="T54" fmla="*/ 1850 w 2098"/>
                  <a:gd name="T55" fmla="*/ 453 h 1318"/>
                  <a:gd name="T56" fmla="*/ 1708 w 2098"/>
                  <a:gd name="T57" fmla="*/ 433 h 1318"/>
                  <a:gd name="T58" fmla="*/ 1113 w 2098"/>
                  <a:gd name="T59" fmla="*/ 405 h 1318"/>
                  <a:gd name="T60" fmla="*/ 560 w 2098"/>
                  <a:gd name="T61" fmla="*/ 388 h 1318"/>
                  <a:gd name="T62" fmla="*/ 418 w 2098"/>
                  <a:gd name="T63" fmla="*/ 365 h 1318"/>
                  <a:gd name="T64" fmla="*/ 305 w 2098"/>
                  <a:gd name="T65" fmla="*/ 325 h 1318"/>
                  <a:gd name="T66" fmla="*/ 215 w 2098"/>
                  <a:gd name="T67" fmla="*/ 265 h 1318"/>
                  <a:gd name="T68" fmla="*/ 168 w 2098"/>
                  <a:gd name="T69" fmla="*/ 190 h 1318"/>
                  <a:gd name="T70" fmla="*/ 153 w 2098"/>
                  <a:gd name="T71" fmla="*/ 100 h 1318"/>
                  <a:gd name="T72" fmla="*/ 165 w 2098"/>
                  <a:gd name="T73" fmla="*/ 0 h 131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98"/>
                  <a:gd name="T112" fmla="*/ 0 h 1318"/>
                  <a:gd name="T113" fmla="*/ 2098 w 2098"/>
                  <a:gd name="T114" fmla="*/ 1318 h 131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98" h="1318">
                    <a:moveTo>
                      <a:pt x="165" y="0"/>
                    </a:moveTo>
                    <a:lnTo>
                      <a:pt x="133" y="48"/>
                    </a:lnTo>
                    <a:lnTo>
                      <a:pt x="100" y="95"/>
                    </a:lnTo>
                    <a:lnTo>
                      <a:pt x="70" y="143"/>
                    </a:lnTo>
                    <a:lnTo>
                      <a:pt x="48" y="193"/>
                    </a:lnTo>
                    <a:lnTo>
                      <a:pt x="23" y="255"/>
                    </a:lnTo>
                    <a:lnTo>
                      <a:pt x="10" y="310"/>
                    </a:lnTo>
                    <a:lnTo>
                      <a:pt x="0" y="363"/>
                    </a:lnTo>
                    <a:lnTo>
                      <a:pt x="0" y="440"/>
                    </a:lnTo>
                    <a:lnTo>
                      <a:pt x="8" y="518"/>
                    </a:lnTo>
                    <a:lnTo>
                      <a:pt x="18" y="568"/>
                    </a:lnTo>
                    <a:lnTo>
                      <a:pt x="38" y="618"/>
                    </a:lnTo>
                    <a:lnTo>
                      <a:pt x="63" y="655"/>
                    </a:lnTo>
                    <a:lnTo>
                      <a:pt x="93" y="693"/>
                    </a:lnTo>
                    <a:lnTo>
                      <a:pt x="130" y="720"/>
                    </a:lnTo>
                    <a:lnTo>
                      <a:pt x="170" y="743"/>
                    </a:lnTo>
                    <a:lnTo>
                      <a:pt x="218" y="763"/>
                    </a:lnTo>
                    <a:lnTo>
                      <a:pt x="273" y="780"/>
                    </a:lnTo>
                    <a:lnTo>
                      <a:pt x="348" y="795"/>
                    </a:lnTo>
                    <a:lnTo>
                      <a:pt x="448" y="795"/>
                    </a:lnTo>
                    <a:lnTo>
                      <a:pt x="948" y="810"/>
                    </a:lnTo>
                    <a:lnTo>
                      <a:pt x="1455" y="825"/>
                    </a:lnTo>
                    <a:lnTo>
                      <a:pt x="1533" y="833"/>
                    </a:lnTo>
                    <a:lnTo>
                      <a:pt x="1610" y="843"/>
                    </a:lnTo>
                    <a:lnTo>
                      <a:pt x="1675" y="855"/>
                    </a:lnTo>
                    <a:lnTo>
                      <a:pt x="1745" y="868"/>
                    </a:lnTo>
                    <a:lnTo>
                      <a:pt x="1810" y="888"/>
                    </a:lnTo>
                    <a:lnTo>
                      <a:pt x="1860" y="918"/>
                    </a:lnTo>
                    <a:lnTo>
                      <a:pt x="1895" y="945"/>
                    </a:lnTo>
                    <a:lnTo>
                      <a:pt x="1925" y="978"/>
                    </a:lnTo>
                    <a:lnTo>
                      <a:pt x="1953" y="1015"/>
                    </a:lnTo>
                    <a:lnTo>
                      <a:pt x="1965" y="1053"/>
                    </a:lnTo>
                    <a:lnTo>
                      <a:pt x="1980" y="1105"/>
                    </a:lnTo>
                    <a:lnTo>
                      <a:pt x="1993" y="1158"/>
                    </a:lnTo>
                    <a:lnTo>
                      <a:pt x="2000" y="1198"/>
                    </a:lnTo>
                    <a:lnTo>
                      <a:pt x="2005" y="1240"/>
                    </a:lnTo>
                    <a:lnTo>
                      <a:pt x="2008" y="1280"/>
                    </a:lnTo>
                    <a:lnTo>
                      <a:pt x="2000" y="1318"/>
                    </a:lnTo>
                    <a:lnTo>
                      <a:pt x="2023" y="1290"/>
                    </a:lnTo>
                    <a:lnTo>
                      <a:pt x="2043" y="1263"/>
                    </a:lnTo>
                    <a:lnTo>
                      <a:pt x="2063" y="1228"/>
                    </a:lnTo>
                    <a:lnTo>
                      <a:pt x="2078" y="1190"/>
                    </a:lnTo>
                    <a:lnTo>
                      <a:pt x="2088" y="1160"/>
                    </a:lnTo>
                    <a:lnTo>
                      <a:pt x="2095" y="1120"/>
                    </a:lnTo>
                    <a:lnTo>
                      <a:pt x="2098" y="1055"/>
                    </a:lnTo>
                    <a:lnTo>
                      <a:pt x="2095" y="968"/>
                    </a:lnTo>
                    <a:lnTo>
                      <a:pt x="2090" y="868"/>
                    </a:lnTo>
                    <a:lnTo>
                      <a:pt x="2085" y="778"/>
                    </a:lnTo>
                    <a:lnTo>
                      <a:pt x="2075" y="688"/>
                    </a:lnTo>
                    <a:lnTo>
                      <a:pt x="2065" y="635"/>
                    </a:lnTo>
                    <a:lnTo>
                      <a:pt x="2048" y="588"/>
                    </a:lnTo>
                    <a:lnTo>
                      <a:pt x="2028" y="548"/>
                    </a:lnTo>
                    <a:lnTo>
                      <a:pt x="1993" y="513"/>
                    </a:lnTo>
                    <a:lnTo>
                      <a:pt x="1958" y="490"/>
                    </a:lnTo>
                    <a:lnTo>
                      <a:pt x="1908" y="470"/>
                    </a:lnTo>
                    <a:lnTo>
                      <a:pt x="1850" y="453"/>
                    </a:lnTo>
                    <a:lnTo>
                      <a:pt x="1783" y="440"/>
                    </a:lnTo>
                    <a:lnTo>
                      <a:pt x="1708" y="433"/>
                    </a:lnTo>
                    <a:lnTo>
                      <a:pt x="1613" y="428"/>
                    </a:lnTo>
                    <a:lnTo>
                      <a:pt x="1113" y="405"/>
                    </a:lnTo>
                    <a:lnTo>
                      <a:pt x="673" y="395"/>
                    </a:lnTo>
                    <a:lnTo>
                      <a:pt x="560" y="388"/>
                    </a:lnTo>
                    <a:lnTo>
                      <a:pt x="480" y="375"/>
                    </a:lnTo>
                    <a:lnTo>
                      <a:pt x="418" y="365"/>
                    </a:lnTo>
                    <a:lnTo>
                      <a:pt x="363" y="348"/>
                    </a:lnTo>
                    <a:lnTo>
                      <a:pt x="305" y="325"/>
                    </a:lnTo>
                    <a:lnTo>
                      <a:pt x="258" y="300"/>
                    </a:lnTo>
                    <a:lnTo>
                      <a:pt x="215" y="265"/>
                    </a:lnTo>
                    <a:lnTo>
                      <a:pt x="188" y="228"/>
                    </a:lnTo>
                    <a:lnTo>
                      <a:pt x="168" y="190"/>
                    </a:lnTo>
                    <a:lnTo>
                      <a:pt x="155" y="143"/>
                    </a:lnTo>
                    <a:lnTo>
                      <a:pt x="153" y="100"/>
                    </a:lnTo>
                    <a:lnTo>
                      <a:pt x="155" y="60"/>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75" name="Freeform 21"/>
              <p:cNvSpPr>
                <a:spLocks/>
              </p:cNvSpPr>
              <p:nvPr/>
            </p:nvSpPr>
            <p:spPr bwMode="auto">
              <a:xfrm>
                <a:off x="7072" y="5545"/>
                <a:ext cx="2147" cy="1235"/>
              </a:xfrm>
              <a:custGeom>
                <a:avLst/>
                <a:gdLst>
                  <a:gd name="T0" fmla="*/ 127 w 2147"/>
                  <a:gd name="T1" fmla="*/ 32 h 1235"/>
                  <a:gd name="T2" fmla="*/ 55 w 2147"/>
                  <a:gd name="T3" fmla="*/ 140 h 1235"/>
                  <a:gd name="T4" fmla="*/ 15 w 2147"/>
                  <a:gd name="T5" fmla="*/ 240 h 1235"/>
                  <a:gd name="T6" fmla="*/ 2 w 2147"/>
                  <a:gd name="T7" fmla="*/ 375 h 1235"/>
                  <a:gd name="T8" fmla="*/ 5 w 2147"/>
                  <a:gd name="T9" fmla="*/ 520 h 1235"/>
                  <a:gd name="T10" fmla="*/ 35 w 2147"/>
                  <a:gd name="T11" fmla="*/ 617 h 1235"/>
                  <a:gd name="T12" fmla="*/ 95 w 2147"/>
                  <a:gd name="T13" fmla="*/ 690 h 1235"/>
                  <a:gd name="T14" fmla="*/ 170 w 2147"/>
                  <a:gd name="T15" fmla="*/ 740 h 1235"/>
                  <a:gd name="T16" fmla="*/ 280 w 2147"/>
                  <a:gd name="T17" fmla="*/ 775 h 1235"/>
                  <a:gd name="T18" fmla="*/ 447 w 2147"/>
                  <a:gd name="T19" fmla="*/ 785 h 1235"/>
                  <a:gd name="T20" fmla="*/ 1490 w 2147"/>
                  <a:gd name="T21" fmla="*/ 822 h 1235"/>
                  <a:gd name="T22" fmla="*/ 1642 w 2147"/>
                  <a:gd name="T23" fmla="*/ 840 h 1235"/>
                  <a:gd name="T24" fmla="*/ 1787 w 2147"/>
                  <a:gd name="T25" fmla="*/ 867 h 1235"/>
                  <a:gd name="T26" fmla="*/ 1892 w 2147"/>
                  <a:gd name="T27" fmla="*/ 907 h 1235"/>
                  <a:gd name="T28" fmla="*/ 1967 w 2147"/>
                  <a:gd name="T29" fmla="*/ 970 h 1235"/>
                  <a:gd name="T30" fmla="*/ 2012 w 2147"/>
                  <a:gd name="T31" fmla="*/ 1047 h 1235"/>
                  <a:gd name="T32" fmla="*/ 2040 w 2147"/>
                  <a:gd name="T33" fmla="*/ 1155 h 1235"/>
                  <a:gd name="T34" fmla="*/ 2050 w 2147"/>
                  <a:gd name="T35" fmla="*/ 1235 h 1235"/>
                  <a:gd name="T36" fmla="*/ 2110 w 2147"/>
                  <a:gd name="T37" fmla="*/ 1172 h 1235"/>
                  <a:gd name="T38" fmla="*/ 2140 w 2147"/>
                  <a:gd name="T39" fmla="*/ 1105 h 1235"/>
                  <a:gd name="T40" fmla="*/ 2145 w 2147"/>
                  <a:gd name="T41" fmla="*/ 962 h 1235"/>
                  <a:gd name="T42" fmla="*/ 2135 w 2147"/>
                  <a:gd name="T43" fmla="*/ 775 h 1235"/>
                  <a:gd name="T44" fmla="*/ 2115 w 2147"/>
                  <a:gd name="T45" fmla="*/ 635 h 1235"/>
                  <a:gd name="T46" fmla="*/ 2070 w 2147"/>
                  <a:gd name="T47" fmla="*/ 545 h 1235"/>
                  <a:gd name="T48" fmla="*/ 2005 w 2147"/>
                  <a:gd name="T49" fmla="*/ 492 h 1235"/>
                  <a:gd name="T50" fmla="*/ 1895 w 2147"/>
                  <a:gd name="T51" fmla="*/ 455 h 1235"/>
                  <a:gd name="T52" fmla="*/ 1747 w 2147"/>
                  <a:gd name="T53" fmla="*/ 435 h 1235"/>
                  <a:gd name="T54" fmla="*/ 1137 w 2147"/>
                  <a:gd name="T55" fmla="*/ 407 h 1235"/>
                  <a:gd name="T56" fmla="*/ 570 w 2147"/>
                  <a:gd name="T57" fmla="*/ 390 h 1235"/>
                  <a:gd name="T58" fmla="*/ 427 w 2147"/>
                  <a:gd name="T59" fmla="*/ 367 h 1235"/>
                  <a:gd name="T60" fmla="*/ 310 w 2147"/>
                  <a:gd name="T61" fmla="*/ 327 h 1235"/>
                  <a:gd name="T62" fmla="*/ 217 w 2147"/>
                  <a:gd name="T63" fmla="*/ 267 h 1235"/>
                  <a:gd name="T64" fmla="*/ 167 w 2147"/>
                  <a:gd name="T65" fmla="*/ 192 h 1235"/>
                  <a:gd name="T66" fmla="*/ 150 w 2147"/>
                  <a:gd name="T67" fmla="*/ 105 h 1235"/>
                  <a:gd name="T68" fmla="*/ 165 w 2147"/>
                  <a:gd name="T69" fmla="*/ 0 h 12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47"/>
                  <a:gd name="T106" fmla="*/ 0 h 1235"/>
                  <a:gd name="T107" fmla="*/ 2147 w 2147"/>
                  <a:gd name="T108" fmla="*/ 1235 h 12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47" h="1235">
                    <a:moveTo>
                      <a:pt x="165" y="0"/>
                    </a:moveTo>
                    <a:lnTo>
                      <a:pt x="127" y="32"/>
                    </a:lnTo>
                    <a:lnTo>
                      <a:pt x="87" y="90"/>
                    </a:lnTo>
                    <a:lnTo>
                      <a:pt x="55" y="140"/>
                    </a:lnTo>
                    <a:lnTo>
                      <a:pt x="30" y="192"/>
                    </a:lnTo>
                    <a:lnTo>
                      <a:pt x="15" y="240"/>
                    </a:lnTo>
                    <a:lnTo>
                      <a:pt x="2" y="297"/>
                    </a:lnTo>
                    <a:lnTo>
                      <a:pt x="2" y="375"/>
                    </a:lnTo>
                    <a:lnTo>
                      <a:pt x="0" y="450"/>
                    </a:lnTo>
                    <a:lnTo>
                      <a:pt x="5" y="520"/>
                    </a:lnTo>
                    <a:lnTo>
                      <a:pt x="15" y="567"/>
                    </a:lnTo>
                    <a:lnTo>
                      <a:pt x="35" y="617"/>
                    </a:lnTo>
                    <a:lnTo>
                      <a:pt x="60" y="655"/>
                    </a:lnTo>
                    <a:lnTo>
                      <a:pt x="95" y="690"/>
                    </a:lnTo>
                    <a:lnTo>
                      <a:pt x="130" y="717"/>
                    </a:lnTo>
                    <a:lnTo>
                      <a:pt x="170" y="740"/>
                    </a:lnTo>
                    <a:lnTo>
                      <a:pt x="220" y="760"/>
                    </a:lnTo>
                    <a:lnTo>
                      <a:pt x="280" y="775"/>
                    </a:lnTo>
                    <a:lnTo>
                      <a:pt x="350" y="782"/>
                    </a:lnTo>
                    <a:lnTo>
                      <a:pt x="447" y="785"/>
                    </a:lnTo>
                    <a:lnTo>
                      <a:pt x="967" y="807"/>
                    </a:lnTo>
                    <a:lnTo>
                      <a:pt x="1490" y="822"/>
                    </a:lnTo>
                    <a:lnTo>
                      <a:pt x="1570" y="830"/>
                    </a:lnTo>
                    <a:lnTo>
                      <a:pt x="1642" y="840"/>
                    </a:lnTo>
                    <a:lnTo>
                      <a:pt x="1715" y="852"/>
                    </a:lnTo>
                    <a:lnTo>
                      <a:pt x="1787" y="867"/>
                    </a:lnTo>
                    <a:lnTo>
                      <a:pt x="1852" y="887"/>
                    </a:lnTo>
                    <a:lnTo>
                      <a:pt x="1892" y="907"/>
                    </a:lnTo>
                    <a:lnTo>
                      <a:pt x="1937" y="940"/>
                    </a:lnTo>
                    <a:lnTo>
                      <a:pt x="1967" y="970"/>
                    </a:lnTo>
                    <a:lnTo>
                      <a:pt x="1995" y="1007"/>
                    </a:lnTo>
                    <a:lnTo>
                      <a:pt x="2012" y="1047"/>
                    </a:lnTo>
                    <a:lnTo>
                      <a:pt x="2027" y="1102"/>
                    </a:lnTo>
                    <a:lnTo>
                      <a:pt x="2040" y="1155"/>
                    </a:lnTo>
                    <a:lnTo>
                      <a:pt x="2047" y="1195"/>
                    </a:lnTo>
                    <a:lnTo>
                      <a:pt x="2050" y="1235"/>
                    </a:lnTo>
                    <a:lnTo>
                      <a:pt x="2090" y="1200"/>
                    </a:lnTo>
                    <a:lnTo>
                      <a:pt x="2110" y="1172"/>
                    </a:lnTo>
                    <a:lnTo>
                      <a:pt x="2127" y="1142"/>
                    </a:lnTo>
                    <a:lnTo>
                      <a:pt x="2140" y="1105"/>
                    </a:lnTo>
                    <a:lnTo>
                      <a:pt x="2147" y="1052"/>
                    </a:lnTo>
                    <a:lnTo>
                      <a:pt x="2145" y="962"/>
                    </a:lnTo>
                    <a:lnTo>
                      <a:pt x="2140" y="867"/>
                    </a:lnTo>
                    <a:lnTo>
                      <a:pt x="2135" y="775"/>
                    </a:lnTo>
                    <a:lnTo>
                      <a:pt x="2125" y="685"/>
                    </a:lnTo>
                    <a:lnTo>
                      <a:pt x="2115" y="635"/>
                    </a:lnTo>
                    <a:lnTo>
                      <a:pt x="2097" y="587"/>
                    </a:lnTo>
                    <a:lnTo>
                      <a:pt x="2070" y="545"/>
                    </a:lnTo>
                    <a:lnTo>
                      <a:pt x="2040" y="515"/>
                    </a:lnTo>
                    <a:lnTo>
                      <a:pt x="2005" y="492"/>
                    </a:lnTo>
                    <a:lnTo>
                      <a:pt x="1952" y="472"/>
                    </a:lnTo>
                    <a:lnTo>
                      <a:pt x="1895" y="455"/>
                    </a:lnTo>
                    <a:lnTo>
                      <a:pt x="1825" y="442"/>
                    </a:lnTo>
                    <a:lnTo>
                      <a:pt x="1747" y="435"/>
                    </a:lnTo>
                    <a:lnTo>
                      <a:pt x="1650" y="430"/>
                    </a:lnTo>
                    <a:lnTo>
                      <a:pt x="1137" y="407"/>
                    </a:lnTo>
                    <a:lnTo>
                      <a:pt x="687" y="397"/>
                    </a:lnTo>
                    <a:lnTo>
                      <a:pt x="570" y="390"/>
                    </a:lnTo>
                    <a:lnTo>
                      <a:pt x="497" y="382"/>
                    </a:lnTo>
                    <a:lnTo>
                      <a:pt x="427" y="367"/>
                    </a:lnTo>
                    <a:lnTo>
                      <a:pt x="367" y="350"/>
                    </a:lnTo>
                    <a:lnTo>
                      <a:pt x="310" y="327"/>
                    </a:lnTo>
                    <a:lnTo>
                      <a:pt x="260" y="302"/>
                    </a:lnTo>
                    <a:lnTo>
                      <a:pt x="217" y="267"/>
                    </a:lnTo>
                    <a:lnTo>
                      <a:pt x="187" y="230"/>
                    </a:lnTo>
                    <a:lnTo>
                      <a:pt x="167" y="192"/>
                    </a:lnTo>
                    <a:lnTo>
                      <a:pt x="155" y="145"/>
                    </a:lnTo>
                    <a:lnTo>
                      <a:pt x="150" y="105"/>
                    </a:lnTo>
                    <a:lnTo>
                      <a:pt x="155" y="62"/>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76" name="Freeform 22"/>
              <p:cNvSpPr>
                <a:spLocks/>
              </p:cNvSpPr>
              <p:nvPr/>
            </p:nvSpPr>
            <p:spPr bwMode="auto">
              <a:xfrm>
                <a:off x="6917" y="1536"/>
                <a:ext cx="2147" cy="1312"/>
              </a:xfrm>
              <a:custGeom>
                <a:avLst/>
                <a:gdLst>
                  <a:gd name="T0" fmla="*/ 130 w 2147"/>
                  <a:gd name="T1" fmla="*/ 32 h 1312"/>
                  <a:gd name="T2" fmla="*/ 55 w 2147"/>
                  <a:gd name="T3" fmla="*/ 140 h 1312"/>
                  <a:gd name="T4" fmla="*/ 15 w 2147"/>
                  <a:gd name="T5" fmla="*/ 237 h 1312"/>
                  <a:gd name="T6" fmla="*/ 0 w 2147"/>
                  <a:gd name="T7" fmla="*/ 362 h 1312"/>
                  <a:gd name="T8" fmla="*/ 5 w 2147"/>
                  <a:gd name="T9" fmla="*/ 517 h 1312"/>
                  <a:gd name="T10" fmla="*/ 35 w 2147"/>
                  <a:gd name="T11" fmla="*/ 615 h 1312"/>
                  <a:gd name="T12" fmla="*/ 92 w 2147"/>
                  <a:gd name="T13" fmla="*/ 690 h 1312"/>
                  <a:gd name="T14" fmla="*/ 170 w 2147"/>
                  <a:gd name="T15" fmla="*/ 740 h 1312"/>
                  <a:gd name="T16" fmla="*/ 280 w 2147"/>
                  <a:gd name="T17" fmla="*/ 775 h 1312"/>
                  <a:gd name="T18" fmla="*/ 450 w 2147"/>
                  <a:gd name="T19" fmla="*/ 785 h 1312"/>
                  <a:gd name="T20" fmla="*/ 1490 w 2147"/>
                  <a:gd name="T21" fmla="*/ 822 h 1312"/>
                  <a:gd name="T22" fmla="*/ 1650 w 2147"/>
                  <a:gd name="T23" fmla="*/ 842 h 1312"/>
                  <a:gd name="T24" fmla="*/ 1787 w 2147"/>
                  <a:gd name="T25" fmla="*/ 867 h 1312"/>
                  <a:gd name="T26" fmla="*/ 1905 w 2147"/>
                  <a:gd name="T27" fmla="*/ 917 h 1312"/>
                  <a:gd name="T28" fmla="*/ 1972 w 2147"/>
                  <a:gd name="T29" fmla="*/ 975 h 1312"/>
                  <a:gd name="T30" fmla="*/ 2015 w 2147"/>
                  <a:gd name="T31" fmla="*/ 1047 h 1312"/>
                  <a:gd name="T32" fmla="*/ 2040 w 2147"/>
                  <a:gd name="T33" fmla="*/ 1152 h 1312"/>
                  <a:gd name="T34" fmla="*/ 2055 w 2147"/>
                  <a:gd name="T35" fmla="*/ 1235 h 1312"/>
                  <a:gd name="T36" fmla="*/ 2047 w 2147"/>
                  <a:gd name="T37" fmla="*/ 1312 h 1312"/>
                  <a:gd name="T38" fmla="*/ 2092 w 2147"/>
                  <a:gd name="T39" fmla="*/ 1257 h 1312"/>
                  <a:gd name="T40" fmla="*/ 2127 w 2147"/>
                  <a:gd name="T41" fmla="*/ 1185 h 1312"/>
                  <a:gd name="T42" fmla="*/ 2145 w 2147"/>
                  <a:gd name="T43" fmla="*/ 1115 h 1312"/>
                  <a:gd name="T44" fmla="*/ 2145 w 2147"/>
                  <a:gd name="T45" fmla="*/ 965 h 1312"/>
                  <a:gd name="T46" fmla="*/ 2135 w 2147"/>
                  <a:gd name="T47" fmla="*/ 775 h 1312"/>
                  <a:gd name="T48" fmla="*/ 2115 w 2147"/>
                  <a:gd name="T49" fmla="*/ 632 h 1312"/>
                  <a:gd name="T50" fmla="*/ 2070 w 2147"/>
                  <a:gd name="T51" fmla="*/ 542 h 1312"/>
                  <a:gd name="T52" fmla="*/ 2005 w 2147"/>
                  <a:gd name="T53" fmla="*/ 490 h 1312"/>
                  <a:gd name="T54" fmla="*/ 1895 w 2147"/>
                  <a:gd name="T55" fmla="*/ 452 h 1312"/>
                  <a:gd name="T56" fmla="*/ 1747 w 2147"/>
                  <a:gd name="T57" fmla="*/ 432 h 1312"/>
                  <a:gd name="T58" fmla="*/ 1137 w 2147"/>
                  <a:gd name="T59" fmla="*/ 405 h 1312"/>
                  <a:gd name="T60" fmla="*/ 570 w 2147"/>
                  <a:gd name="T61" fmla="*/ 387 h 1312"/>
                  <a:gd name="T62" fmla="*/ 427 w 2147"/>
                  <a:gd name="T63" fmla="*/ 365 h 1312"/>
                  <a:gd name="T64" fmla="*/ 310 w 2147"/>
                  <a:gd name="T65" fmla="*/ 325 h 1312"/>
                  <a:gd name="T66" fmla="*/ 217 w 2147"/>
                  <a:gd name="T67" fmla="*/ 265 h 1312"/>
                  <a:gd name="T68" fmla="*/ 167 w 2147"/>
                  <a:gd name="T69" fmla="*/ 192 h 1312"/>
                  <a:gd name="T70" fmla="*/ 150 w 2147"/>
                  <a:gd name="T71" fmla="*/ 105 h 1312"/>
                  <a:gd name="T72" fmla="*/ 165 w 2147"/>
                  <a:gd name="T73" fmla="*/ 0 h 13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47"/>
                  <a:gd name="T112" fmla="*/ 0 h 1312"/>
                  <a:gd name="T113" fmla="*/ 2147 w 2147"/>
                  <a:gd name="T114" fmla="*/ 1312 h 13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47" h="1312">
                    <a:moveTo>
                      <a:pt x="165" y="0"/>
                    </a:moveTo>
                    <a:lnTo>
                      <a:pt x="130" y="32"/>
                    </a:lnTo>
                    <a:lnTo>
                      <a:pt x="85" y="90"/>
                    </a:lnTo>
                    <a:lnTo>
                      <a:pt x="55" y="140"/>
                    </a:lnTo>
                    <a:lnTo>
                      <a:pt x="30" y="192"/>
                    </a:lnTo>
                    <a:lnTo>
                      <a:pt x="15" y="237"/>
                    </a:lnTo>
                    <a:lnTo>
                      <a:pt x="2" y="295"/>
                    </a:lnTo>
                    <a:lnTo>
                      <a:pt x="0" y="362"/>
                    </a:lnTo>
                    <a:lnTo>
                      <a:pt x="0" y="447"/>
                    </a:lnTo>
                    <a:lnTo>
                      <a:pt x="5" y="517"/>
                    </a:lnTo>
                    <a:lnTo>
                      <a:pt x="15" y="565"/>
                    </a:lnTo>
                    <a:lnTo>
                      <a:pt x="35" y="615"/>
                    </a:lnTo>
                    <a:lnTo>
                      <a:pt x="60" y="652"/>
                    </a:lnTo>
                    <a:lnTo>
                      <a:pt x="92" y="690"/>
                    </a:lnTo>
                    <a:lnTo>
                      <a:pt x="132" y="717"/>
                    </a:lnTo>
                    <a:lnTo>
                      <a:pt x="170" y="740"/>
                    </a:lnTo>
                    <a:lnTo>
                      <a:pt x="220" y="760"/>
                    </a:lnTo>
                    <a:lnTo>
                      <a:pt x="280" y="775"/>
                    </a:lnTo>
                    <a:lnTo>
                      <a:pt x="350" y="782"/>
                    </a:lnTo>
                    <a:lnTo>
                      <a:pt x="450" y="785"/>
                    </a:lnTo>
                    <a:lnTo>
                      <a:pt x="967" y="807"/>
                    </a:lnTo>
                    <a:lnTo>
                      <a:pt x="1490" y="822"/>
                    </a:lnTo>
                    <a:lnTo>
                      <a:pt x="1570" y="830"/>
                    </a:lnTo>
                    <a:lnTo>
                      <a:pt x="1650" y="842"/>
                    </a:lnTo>
                    <a:lnTo>
                      <a:pt x="1715" y="852"/>
                    </a:lnTo>
                    <a:lnTo>
                      <a:pt x="1787" y="867"/>
                    </a:lnTo>
                    <a:lnTo>
                      <a:pt x="1852" y="887"/>
                    </a:lnTo>
                    <a:lnTo>
                      <a:pt x="1905" y="917"/>
                    </a:lnTo>
                    <a:lnTo>
                      <a:pt x="1945" y="945"/>
                    </a:lnTo>
                    <a:lnTo>
                      <a:pt x="1972" y="975"/>
                    </a:lnTo>
                    <a:lnTo>
                      <a:pt x="2000" y="1010"/>
                    </a:lnTo>
                    <a:lnTo>
                      <a:pt x="2015" y="1047"/>
                    </a:lnTo>
                    <a:lnTo>
                      <a:pt x="2027" y="1100"/>
                    </a:lnTo>
                    <a:lnTo>
                      <a:pt x="2040" y="1152"/>
                    </a:lnTo>
                    <a:lnTo>
                      <a:pt x="2047" y="1192"/>
                    </a:lnTo>
                    <a:lnTo>
                      <a:pt x="2055" y="1235"/>
                    </a:lnTo>
                    <a:lnTo>
                      <a:pt x="2057" y="1275"/>
                    </a:lnTo>
                    <a:lnTo>
                      <a:pt x="2047" y="1312"/>
                    </a:lnTo>
                    <a:lnTo>
                      <a:pt x="2072" y="1285"/>
                    </a:lnTo>
                    <a:lnTo>
                      <a:pt x="2092" y="1257"/>
                    </a:lnTo>
                    <a:lnTo>
                      <a:pt x="2112" y="1222"/>
                    </a:lnTo>
                    <a:lnTo>
                      <a:pt x="2127" y="1185"/>
                    </a:lnTo>
                    <a:lnTo>
                      <a:pt x="2137" y="1155"/>
                    </a:lnTo>
                    <a:lnTo>
                      <a:pt x="2145" y="1115"/>
                    </a:lnTo>
                    <a:lnTo>
                      <a:pt x="2147" y="1050"/>
                    </a:lnTo>
                    <a:lnTo>
                      <a:pt x="2145" y="965"/>
                    </a:lnTo>
                    <a:lnTo>
                      <a:pt x="2140" y="867"/>
                    </a:lnTo>
                    <a:lnTo>
                      <a:pt x="2135" y="775"/>
                    </a:lnTo>
                    <a:lnTo>
                      <a:pt x="2125" y="685"/>
                    </a:lnTo>
                    <a:lnTo>
                      <a:pt x="2115" y="632"/>
                    </a:lnTo>
                    <a:lnTo>
                      <a:pt x="2097" y="585"/>
                    </a:lnTo>
                    <a:lnTo>
                      <a:pt x="2070" y="542"/>
                    </a:lnTo>
                    <a:lnTo>
                      <a:pt x="2040" y="512"/>
                    </a:lnTo>
                    <a:lnTo>
                      <a:pt x="2005" y="490"/>
                    </a:lnTo>
                    <a:lnTo>
                      <a:pt x="1952" y="470"/>
                    </a:lnTo>
                    <a:lnTo>
                      <a:pt x="1895" y="452"/>
                    </a:lnTo>
                    <a:lnTo>
                      <a:pt x="1825" y="440"/>
                    </a:lnTo>
                    <a:lnTo>
                      <a:pt x="1747" y="432"/>
                    </a:lnTo>
                    <a:lnTo>
                      <a:pt x="1650" y="427"/>
                    </a:lnTo>
                    <a:lnTo>
                      <a:pt x="1137" y="405"/>
                    </a:lnTo>
                    <a:lnTo>
                      <a:pt x="687" y="395"/>
                    </a:lnTo>
                    <a:lnTo>
                      <a:pt x="570" y="387"/>
                    </a:lnTo>
                    <a:lnTo>
                      <a:pt x="497" y="380"/>
                    </a:lnTo>
                    <a:lnTo>
                      <a:pt x="427" y="365"/>
                    </a:lnTo>
                    <a:lnTo>
                      <a:pt x="367" y="347"/>
                    </a:lnTo>
                    <a:lnTo>
                      <a:pt x="310" y="325"/>
                    </a:lnTo>
                    <a:lnTo>
                      <a:pt x="260" y="300"/>
                    </a:lnTo>
                    <a:lnTo>
                      <a:pt x="217" y="265"/>
                    </a:lnTo>
                    <a:lnTo>
                      <a:pt x="187" y="227"/>
                    </a:lnTo>
                    <a:lnTo>
                      <a:pt x="167" y="192"/>
                    </a:lnTo>
                    <a:lnTo>
                      <a:pt x="155" y="145"/>
                    </a:lnTo>
                    <a:lnTo>
                      <a:pt x="150" y="105"/>
                    </a:lnTo>
                    <a:lnTo>
                      <a:pt x="155" y="62"/>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77" name="Freeform 23"/>
              <p:cNvSpPr>
                <a:spLocks/>
              </p:cNvSpPr>
              <p:nvPr/>
            </p:nvSpPr>
            <p:spPr bwMode="auto">
              <a:xfrm>
                <a:off x="7239" y="7362"/>
                <a:ext cx="2098" cy="1310"/>
              </a:xfrm>
              <a:custGeom>
                <a:avLst/>
                <a:gdLst>
                  <a:gd name="T0" fmla="*/ 130 w 2098"/>
                  <a:gd name="T1" fmla="*/ 45 h 1310"/>
                  <a:gd name="T2" fmla="*/ 63 w 2098"/>
                  <a:gd name="T3" fmla="*/ 120 h 1310"/>
                  <a:gd name="T4" fmla="*/ 20 w 2098"/>
                  <a:gd name="T5" fmla="*/ 225 h 1310"/>
                  <a:gd name="T6" fmla="*/ 0 w 2098"/>
                  <a:gd name="T7" fmla="*/ 358 h 1310"/>
                  <a:gd name="T8" fmla="*/ 8 w 2098"/>
                  <a:gd name="T9" fmla="*/ 510 h 1310"/>
                  <a:gd name="T10" fmla="*/ 38 w 2098"/>
                  <a:gd name="T11" fmla="*/ 610 h 1310"/>
                  <a:gd name="T12" fmla="*/ 93 w 2098"/>
                  <a:gd name="T13" fmla="*/ 685 h 1310"/>
                  <a:gd name="T14" fmla="*/ 170 w 2098"/>
                  <a:gd name="T15" fmla="*/ 735 h 1310"/>
                  <a:gd name="T16" fmla="*/ 278 w 2098"/>
                  <a:gd name="T17" fmla="*/ 770 h 1310"/>
                  <a:gd name="T18" fmla="*/ 440 w 2098"/>
                  <a:gd name="T19" fmla="*/ 780 h 1310"/>
                  <a:gd name="T20" fmla="*/ 1455 w 2098"/>
                  <a:gd name="T21" fmla="*/ 818 h 1310"/>
                  <a:gd name="T22" fmla="*/ 1613 w 2098"/>
                  <a:gd name="T23" fmla="*/ 835 h 1310"/>
                  <a:gd name="T24" fmla="*/ 1745 w 2098"/>
                  <a:gd name="T25" fmla="*/ 863 h 1310"/>
                  <a:gd name="T26" fmla="*/ 1860 w 2098"/>
                  <a:gd name="T27" fmla="*/ 913 h 1310"/>
                  <a:gd name="T28" fmla="*/ 1925 w 2098"/>
                  <a:gd name="T29" fmla="*/ 973 h 1310"/>
                  <a:gd name="T30" fmla="*/ 1968 w 2098"/>
                  <a:gd name="T31" fmla="*/ 1048 h 1310"/>
                  <a:gd name="T32" fmla="*/ 1993 w 2098"/>
                  <a:gd name="T33" fmla="*/ 1153 h 1310"/>
                  <a:gd name="T34" fmla="*/ 2005 w 2098"/>
                  <a:gd name="T35" fmla="*/ 1233 h 1310"/>
                  <a:gd name="T36" fmla="*/ 2000 w 2098"/>
                  <a:gd name="T37" fmla="*/ 1310 h 1310"/>
                  <a:gd name="T38" fmla="*/ 2043 w 2098"/>
                  <a:gd name="T39" fmla="*/ 1255 h 1310"/>
                  <a:gd name="T40" fmla="*/ 2078 w 2098"/>
                  <a:gd name="T41" fmla="*/ 1185 h 1310"/>
                  <a:gd name="T42" fmla="*/ 2095 w 2098"/>
                  <a:gd name="T43" fmla="*/ 1115 h 1310"/>
                  <a:gd name="T44" fmla="*/ 2095 w 2098"/>
                  <a:gd name="T45" fmla="*/ 963 h 1310"/>
                  <a:gd name="T46" fmla="*/ 2085 w 2098"/>
                  <a:gd name="T47" fmla="*/ 770 h 1310"/>
                  <a:gd name="T48" fmla="*/ 2065 w 2098"/>
                  <a:gd name="T49" fmla="*/ 628 h 1310"/>
                  <a:gd name="T50" fmla="*/ 2020 w 2098"/>
                  <a:gd name="T51" fmla="*/ 538 h 1310"/>
                  <a:gd name="T52" fmla="*/ 1958 w 2098"/>
                  <a:gd name="T53" fmla="*/ 483 h 1310"/>
                  <a:gd name="T54" fmla="*/ 1850 w 2098"/>
                  <a:gd name="T55" fmla="*/ 445 h 1310"/>
                  <a:gd name="T56" fmla="*/ 1708 w 2098"/>
                  <a:gd name="T57" fmla="*/ 425 h 1310"/>
                  <a:gd name="T58" fmla="*/ 1113 w 2098"/>
                  <a:gd name="T59" fmla="*/ 400 h 1310"/>
                  <a:gd name="T60" fmla="*/ 560 w 2098"/>
                  <a:gd name="T61" fmla="*/ 383 h 1310"/>
                  <a:gd name="T62" fmla="*/ 418 w 2098"/>
                  <a:gd name="T63" fmla="*/ 360 h 1310"/>
                  <a:gd name="T64" fmla="*/ 305 w 2098"/>
                  <a:gd name="T65" fmla="*/ 320 h 1310"/>
                  <a:gd name="T66" fmla="*/ 215 w 2098"/>
                  <a:gd name="T67" fmla="*/ 260 h 1310"/>
                  <a:gd name="T68" fmla="*/ 168 w 2098"/>
                  <a:gd name="T69" fmla="*/ 185 h 1310"/>
                  <a:gd name="T70" fmla="*/ 153 w 2098"/>
                  <a:gd name="T71" fmla="*/ 95 h 1310"/>
                  <a:gd name="T72" fmla="*/ 198 w 2098"/>
                  <a:gd name="T73" fmla="*/ 0 h 131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98"/>
                  <a:gd name="T112" fmla="*/ 0 h 1310"/>
                  <a:gd name="T113" fmla="*/ 2098 w 2098"/>
                  <a:gd name="T114" fmla="*/ 1310 h 131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98" h="1310">
                    <a:moveTo>
                      <a:pt x="198" y="0"/>
                    </a:moveTo>
                    <a:lnTo>
                      <a:pt x="130" y="45"/>
                    </a:lnTo>
                    <a:lnTo>
                      <a:pt x="90" y="83"/>
                    </a:lnTo>
                    <a:lnTo>
                      <a:pt x="63" y="120"/>
                    </a:lnTo>
                    <a:lnTo>
                      <a:pt x="40" y="165"/>
                    </a:lnTo>
                    <a:lnTo>
                      <a:pt x="20" y="225"/>
                    </a:lnTo>
                    <a:lnTo>
                      <a:pt x="10" y="305"/>
                    </a:lnTo>
                    <a:lnTo>
                      <a:pt x="0" y="358"/>
                    </a:lnTo>
                    <a:lnTo>
                      <a:pt x="0" y="433"/>
                    </a:lnTo>
                    <a:lnTo>
                      <a:pt x="8" y="510"/>
                    </a:lnTo>
                    <a:lnTo>
                      <a:pt x="18" y="560"/>
                    </a:lnTo>
                    <a:lnTo>
                      <a:pt x="38" y="610"/>
                    </a:lnTo>
                    <a:lnTo>
                      <a:pt x="63" y="648"/>
                    </a:lnTo>
                    <a:lnTo>
                      <a:pt x="93" y="685"/>
                    </a:lnTo>
                    <a:lnTo>
                      <a:pt x="130" y="713"/>
                    </a:lnTo>
                    <a:lnTo>
                      <a:pt x="170" y="735"/>
                    </a:lnTo>
                    <a:lnTo>
                      <a:pt x="218" y="755"/>
                    </a:lnTo>
                    <a:lnTo>
                      <a:pt x="278" y="770"/>
                    </a:lnTo>
                    <a:lnTo>
                      <a:pt x="345" y="778"/>
                    </a:lnTo>
                    <a:lnTo>
                      <a:pt x="440" y="780"/>
                    </a:lnTo>
                    <a:lnTo>
                      <a:pt x="948" y="803"/>
                    </a:lnTo>
                    <a:lnTo>
                      <a:pt x="1455" y="818"/>
                    </a:lnTo>
                    <a:lnTo>
                      <a:pt x="1533" y="825"/>
                    </a:lnTo>
                    <a:lnTo>
                      <a:pt x="1613" y="835"/>
                    </a:lnTo>
                    <a:lnTo>
                      <a:pt x="1675" y="848"/>
                    </a:lnTo>
                    <a:lnTo>
                      <a:pt x="1745" y="863"/>
                    </a:lnTo>
                    <a:lnTo>
                      <a:pt x="1810" y="883"/>
                    </a:lnTo>
                    <a:lnTo>
                      <a:pt x="1860" y="913"/>
                    </a:lnTo>
                    <a:lnTo>
                      <a:pt x="1900" y="940"/>
                    </a:lnTo>
                    <a:lnTo>
                      <a:pt x="1925" y="973"/>
                    </a:lnTo>
                    <a:lnTo>
                      <a:pt x="1953" y="1010"/>
                    </a:lnTo>
                    <a:lnTo>
                      <a:pt x="1968" y="1048"/>
                    </a:lnTo>
                    <a:lnTo>
                      <a:pt x="1980" y="1095"/>
                    </a:lnTo>
                    <a:lnTo>
                      <a:pt x="1993" y="1153"/>
                    </a:lnTo>
                    <a:lnTo>
                      <a:pt x="2000" y="1193"/>
                    </a:lnTo>
                    <a:lnTo>
                      <a:pt x="2005" y="1233"/>
                    </a:lnTo>
                    <a:lnTo>
                      <a:pt x="2008" y="1273"/>
                    </a:lnTo>
                    <a:lnTo>
                      <a:pt x="2000" y="1310"/>
                    </a:lnTo>
                    <a:lnTo>
                      <a:pt x="2023" y="1283"/>
                    </a:lnTo>
                    <a:lnTo>
                      <a:pt x="2043" y="1255"/>
                    </a:lnTo>
                    <a:lnTo>
                      <a:pt x="2063" y="1220"/>
                    </a:lnTo>
                    <a:lnTo>
                      <a:pt x="2078" y="1185"/>
                    </a:lnTo>
                    <a:lnTo>
                      <a:pt x="2088" y="1155"/>
                    </a:lnTo>
                    <a:lnTo>
                      <a:pt x="2095" y="1115"/>
                    </a:lnTo>
                    <a:lnTo>
                      <a:pt x="2098" y="1050"/>
                    </a:lnTo>
                    <a:lnTo>
                      <a:pt x="2095" y="963"/>
                    </a:lnTo>
                    <a:lnTo>
                      <a:pt x="2090" y="863"/>
                    </a:lnTo>
                    <a:lnTo>
                      <a:pt x="2085" y="770"/>
                    </a:lnTo>
                    <a:lnTo>
                      <a:pt x="2075" y="680"/>
                    </a:lnTo>
                    <a:lnTo>
                      <a:pt x="2065" y="628"/>
                    </a:lnTo>
                    <a:lnTo>
                      <a:pt x="2048" y="580"/>
                    </a:lnTo>
                    <a:lnTo>
                      <a:pt x="2020" y="538"/>
                    </a:lnTo>
                    <a:lnTo>
                      <a:pt x="1993" y="505"/>
                    </a:lnTo>
                    <a:lnTo>
                      <a:pt x="1958" y="483"/>
                    </a:lnTo>
                    <a:lnTo>
                      <a:pt x="1908" y="463"/>
                    </a:lnTo>
                    <a:lnTo>
                      <a:pt x="1850" y="445"/>
                    </a:lnTo>
                    <a:lnTo>
                      <a:pt x="1783" y="433"/>
                    </a:lnTo>
                    <a:lnTo>
                      <a:pt x="1708" y="425"/>
                    </a:lnTo>
                    <a:lnTo>
                      <a:pt x="1613" y="420"/>
                    </a:lnTo>
                    <a:lnTo>
                      <a:pt x="1113" y="400"/>
                    </a:lnTo>
                    <a:lnTo>
                      <a:pt x="673" y="390"/>
                    </a:lnTo>
                    <a:lnTo>
                      <a:pt x="560" y="383"/>
                    </a:lnTo>
                    <a:lnTo>
                      <a:pt x="480" y="375"/>
                    </a:lnTo>
                    <a:lnTo>
                      <a:pt x="418" y="360"/>
                    </a:lnTo>
                    <a:lnTo>
                      <a:pt x="363" y="343"/>
                    </a:lnTo>
                    <a:lnTo>
                      <a:pt x="305" y="320"/>
                    </a:lnTo>
                    <a:lnTo>
                      <a:pt x="258" y="295"/>
                    </a:lnTo>
                    <a:lnTo>
                      <a:pt x="215" y="260"/>
                    </a:lnTo>
                    <a:lnTo>
                      <a:pt x="188" y="223"/>
                    </a:lnTo>
                    <a:lnTo>
                      <a:pt x="168" y="185"/>
                    </a:lnTo>
                    <a:lnTo>
                      <a:pt x="155" y="138"/>
                    </a:lnTo>
                    <a:lnTo>
                      <a:pt x="153" y="95"/>
                    </a:lnTo>
                    <a:lnTo>
                      <a:pt x="155" y="53"/>
                    </a:lnTo>
                    <a:lnTo>
                      <a:pt x="198" y="0"/>
                    </a:lnTo>
                    <a:close/>
                  </a:path>
                </a:pathLst>
              </a:custGeom>
              <a:solidFill>
                <a:srgbClr val="FF0000"/>
              </a:solidFill>
              <a:ln w="12700">
                <a:solidFill>
                  <a:srgbClr val="FF0000"/>
                </a:solidFill>
                <a:round/>
                <a:headEnd/>
                <a:tailEnd/>
              </a:ln>
            </p:spPr>
            <p:txBody>
              <a:bodyPr/>
              <a:lstStyle/>
              <a:p>
                <a:endParaRPr lang="en-US"/>
              </a:p>
            </p:txBody>
          </p:sp>
          <p:sp>
            <p:nvSpPr>
              <p:cNvPr id="55378" name="Freeform 16"/>
              <p:cNvSpPr>
                <a:spLocks/>
              </p:cNvSpPr>
              <p:nvPr/>
            </p:nvSpPr>
            <p:spPr bwMode="auto">
              <a:xfrm>
                <a:off x="7277" y="6534"/>
                <a:ext cx="1933" cy="1575"/>
              </a:xfrm>
              <a:custGeom>
                <a:avLst/>
                <a:gdLst>
                  <a:gd name="T0" fmla="*/ 1128 w 1933"/>
                  <a:gd name="T1" fmla="*/ 570 h 1575"/>
                  <a:gd name="T2" fmla="*/ 1263 w 1933"/>
                  <a:gd name="T3" fmla="*/ 490 h 1575"/>
                  <a:gd name="T4" fmla="*/ 1390 w 1933"/>
                  <a:gd name="T5" fmla="*/ 408 h 1575"/>
                  <a:gd name="T6" fmla="*/ 1495 w 1933"/>
                  <a:gd name="T7" fmla="*/ 328 h 1575"/>
                  <a:gd name="T8" fmla="*/ 1563 w 1933"/>
                  <a:gd name="T9" fmla="*/ 258 h 1575"/>
                  <a:gd name="T10" fmla="*/ 1608 w 1933"/>
                  <a:gd name="T11" fmla="*/ 198 h 1575"/>
                  <a:gd name="T12" fmla="*/ 1643 w 1933"/>
                  <a:gd name="T13" fmla="*/ 140 h 1575"/>
                  <a:gd name="T14" fmla="*/ 1665 w 1933"/>
                  <a:gd name="T15" fmla="*/ 78 h 1575"/>
                  <a:gd name="T16" fmla="*/ 1680 w 1933"/>
                  <a:gd name="T17" fmla="*/ 0 h 1575"/>
                  <a:gd name="T18" fmla="*/ 1740 w 1933"/>
                  <a:gd name="T19" fmla="*/ 13 h 1575"/>
                  <a:gd name="T20" fmla="*/ 1788 w 1933"/>
                  <a:gd name="T21" fmla="*/ 48 h 1575"/>
                  <a:gd name="T22" fmla="*/ 1845 w 1933"/>
                  <a:gd name="T23" fmla="*/ 93 h 1575"/>
                  <a:gd name="T24" fmla="*/ 1875 w 1933"/>
                  <a:gd name="T25" fmla="*/ 153 h 1575"/>
                  <a:gd name="T26" fmla="*/ 1895 w 1933"/>
                  <a:gd name="T27" fmla="*/ 205 h 1575"/>
                  <a:gd name="T28" fmla="*/ 1910 w 1933"/>
                  <a:gd name="T29" fmla="*/ 258 h 1575"/>
                  <a:gd name="T30" fmla="*/ 1925 w 1933"/>
                  <a:gd name="T31" fmla="*/ 310 h 1575"/>
                  <a:gd name="T32" fmla="*/ 1933 w 1933"/>
                  <a:gd name="T33" fmla="*/ 378 h 1575"/>
                  <a:gd name="T34" fmla="*/ 1925 w 1933"/>
                  <a:gd name="T35" fmla="*/ 430 h 1575"/>
                  <a:gd name="T36" fmla="*/ 1898 w 1933"/>
                  <a:gd name="T37" fmla="*/ 478 h 1575"/>
                  <a:gd name="T38" fmla="*/ 1850 w 1933"/>
                  <a:gd name="T39" fmla="*/ 530 h 1575"/>
                  <a:gd name="T40" fmla="*/ 1798 w 1933"/>
                  <a:gd name="T41" fmla="*/ 570 h 1575"/>
                  <a:gd name="T42" fmla="*/ 1743 w 1933"/>
                  <a:gd name="T43" fmla="*/ 613 h 1575"/>
                  <a:gd name="T44" fmla="*/ 1103 w 1933"/>
                  <a:gd name="T45" fmla="*/ 1020 h 1575"/>
                  <a:gd name="T46" fmla="*/ 523 w 1933"/>
                  <a:gd name="T47" fmla="*/ 1358 h 1575"/>
                  <a:gd name="T48" fmla="*/ 443 w 1933"/>
                  <a:gd name="T49" fmla="*/ 1403 h 1575"/>
                  <a:gd name="T50" fmla="*/ 410 w 1933"/>
                  <a:gd name="T51" fmla="*/ 1430 h 1575"/>
                  <a:gd name="T52" fmla="*/ 380 w 1933"/>
                  <a:gd name="T53" fmla="*/ 1465 h 1575"/>
                  <a:gd name="T54" fmla="*/ 355 w 1933"/>
                  <a:gd name="T55" fmla="*/ 1508 h 1575"/>
                  <a:gd name="T56" fmla="*/ 333 w 1933"/>
                  <a:gd name="T57" fmla="*/ 1575 h 1575"/>
                  <a:gd name="T58" fmla="*/ 193 w 1933"/>
                  <a:gd name="T59" fmla="*/ 1548 h 1575"/>
                  <a:gd name="T60" fmla="*/ 73 w 1933"/>
                  <a:gd name="T61" fmla="*/ 1478 h 1575"/>
                  <a:gd name="T62" fmla="*/ 28 w 1933"/>
                  <a:gd name="T63" fmla="*/ 1425 h 1575"/>
                  <a:gd name="T64" fmla="*/ 0 w 1933"/>
                  <a:gd name="T65" fmla="*/ 1380 h 1575"/>
                  <a:gd name="T66" fmla="*/ 5 w 1933"/>
                  <a:gd name="T67" fmla="*/ 1320 h 1575"/>
                  <a:gd name="T68" fmla="*/ 8 w 1933"/>
                  <a:gd name="T69" fmla="*/ 1275 h 1575"/>
                  <a:gd name="T70" fmla="*/ 63 w 1933"/>
                  <a:gd name="T71" fmla="*/ 1203 h 1575"/>
                  <a:gd name="T72" fmla="*/ 105 w 1933"/>
                  <a:gd name="T73" fmla="*/ 1168 h 1575"/>
                  <a:gd name="T74" fmla="*/ 165 w 1933"/>
                  <a:gd name="T75" fmla="*/ 1128 h 1575"/>
                  <a:gd name="T76" fmla="*/ 225 w 1933"/>
                  <a:gd name="T77" fmla="*/ 1085 h 1575"/>
                  <a:gd name="T78" fmla="*/ 330 w 1933"/>
                  <a:gd name="T79" fmla="*/ 1023 h 1575"/>
                  <a:gd name="T80" fmla="*/ 478 w 1933"/>
                  <a:gd name="T81" fmla="*/ 940 h 1575"/>
                  <a:gd name="T82" fmla="*/ 1128 w 1933"/>
                  <a:gd name="T83" fmla="*/ 570 h 15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33"/>
                  <a:gd name="T127" fmla="*/ 0 h 1575"/>
                  <a:gd name="T128" fmla="*/ 1933 w 1933"/>
                  <a:gd name="T129" fmla="*/ 1575 h 15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33" h="1575">
                    <a:moveTo>
                      <a:pt x="1128" y="570"/>
                    </a:moveTo>
                    <a:lnTo>
                      <a:pt x="1263" y="490"/>
                    </a:lnTo>
                    <a:lnTo>
                      <a:pt x="1390" y="408"/>
                    </a:lnTo>
                    <a:lnTo>
                      <a:pt x="1495" y="328"/>
                    </a:lnTo>
                    <a:lnTo>
                      <a:pt x="1563" y="258"/>
                    </a:lnTo>
                    <a:lnTo>
                      <a:pt x="1608" y="198"/>
                    </a:lnTo>
                    <a:lnTo>
                      <a:pt x="1643" y="140"/>
                    </a:lnTo>
                    <a:lnTo>
                      <a:pt x="1665" y="78"/>
                    </a:lnTo>
                    <a:lnTo>
                      <a:pt x="1680" y="0"/>
                    </a:lnTo>
                    <a:lnTo>
                      <a:pt x="1740" y="13"/>
                    </a:lnTo>
                    <a:lnTo>
                      <a:pt x="1788" y="48"/>
                    </a:lnTo>
                    <a:lnTo>
                      <a:pt x="1845" y="93"/>
                    </a:lnTo>
                    <a:lnTo>
                      <a:pt x="1875" y="153"/>
                    </a:lnTo>
                    <a:lnTo>
                      <a:pt x="1895" y="205"/>
                    </a:lnTo>
                    <a:lnTo>
                      <a:pt x="1910" y="258"/>
                    </a:lnTo>
                    <a:lnTo>
                      <a:pt x="1925" y="310"/>
                    </a:lnTo>
                    <a:lnTo>
                      <a:pt x="1933" y="378"/>
                    </a:lnTo>
                    <a:lnTo>
                      <a:pt x="1925" y="430"/>
                    </a:lnTo>
                    <a:lnTo>
                      <a:pt x="1898" y="478"/>
                    </a:lnTo>
                    <a:lnTo>
                      <a:pt x="1850" y="530"/>
                    </a:lnTo>
                    <a:lnTo>
                      <a:pt x="1798" y="570"/>
                    </a:lnTo>
                    <a:lnTo>
                      <a:pt x="1743" y="613"/>
                    </a:lnTo>
                    <a:lnTo>
                      <a:pt x="1103" y="1020"/>
                    </a:lnTo>
                    <a:lnTo>
                      <a:pt x="523" y="1358"/>
                    </a:lnTo>
                    <a:lnTo>
                      <a:pt x="443" y="1403"/>
                    </a:lnTo>
                    <a:lnTo>
                      <a:pt x="410" y="1430"/>
                    </a:lnTo>
                    <a:lnTo>
                      <a:pt x="380" y="1465"/>
                    </a:lnTo>
                    <a:lnTo>
                      <a:pt x="355" y="1508"/>
                    </a:lnTo>
                    <a:lnTo>
                      <a:pt x="333" y="1575"/>
                    </a:lnTo>
                    <a:lnTo>
                      <a:pt x="193" y="1548"/>
                    </a:lnTo>
                    <a:lnTo>
                      <a:pt x="73" y="1478"/>
                    </a:lnTo>
                    <a:lnTo>
                      <a:pt x="28" y="1425"/>
                    </a:lnTo>
                    <a:lnTo>
                      <a:pt x="0" y="1380"/>
                    </a:lnTo>
                    <a:lnTo>
                      <a:pt x="5" y="1320"/>
                    </a:lnTo>
                    <a:lnTo>
                      <a:pt x="8" y="1275"/>
                    </a:lnTo>
                    <a:lnTo>
                      <a:pt x="63" y="1203"/>
                    </a:lnTo>
                    <a:lnTo>
                      <a:pt x="105" y="1168"/>
                    </a:lnTo>
                    <a:lnTo>
                      <a:pt x="165" y="1128"/>
                    </a:lnTo>
                    <a:lnTo>
                      <a:pt x="225" y="1085"/>
                    </a:lnTo>
                    <a:lnTo>
                      <a:pt x="330" y="1023"/>
                    </a:lnTo>
                    <a:lnTo>
                      <a:pt x="478" y="940"/>
                    </a:lnTo>
                    <a:lnTo>
                      <a:pt x="1128" y="570"/>
                    </a:lnTo>
                    <a:close/>
                  </a:path>
                </a:pathLst>
              </a:custGeom>
              <a:solidFill>
                <a:srgbClr val="800000"/>
              </a:solidFill>
              <a:ln w="12700">
                <a:solidFill>
                  <a:srgbClr val="800000"/>
                </a:solidFill>
                <a:round/>
                <a:headEnd/>
                <a:tailEnd/>
              </a:ln>
            </p:spPr>
            <p:txBody>
              <a:bodyPr/>
              <a:lstStyle/>
              <a:p>
                <a:endParaRPr lang="en-US"/>
              </a:p>
            </p:txBody>
          </p:sp>
          <p:sp>
            <p:nvSpPr>
              <p:cNvPr id="55379" name="Freeform 17"/>
              <p:cNvSpPr>
                <a:spLocks/>
              </p:cNvSpPr>
              <p:nvPr/>
            </p:nvSpPr>
            <p:spPr bwMode="auto">
              <a:xfrm>
                <a:off x="7111" y="4643"/>
                <a:ext cx="1915" cy="1693"/>
              </a:xfrm>
              <a:custGeom>
                <a:avLst/>
                <a:gdLst>
                  <a:gd name="T0" fmla="*/ 870 w 1915"/>
                  <a:gd name="T1" fmla="*/ 738 h 1693"/>
                  <a:gd name="T2" fmla="*/ 1150 w 1915"/>
                  <a:gd name="T3" fmla="*/ 560 h 1693"/>
                  <a:gd name="T4" fmla="*/ 1335 w 1915"/>
                  <a:gd name="T5" fmla="*/ 445 h 1693"/>
                  <a:gd name="T6" fmla="*/ 1487 w 1915"/>
                  <a:gd name="T7" fmla="*/ 343 h 1693"/>
                  <a:gd name="T8" fmla="*/ 1582 w 1915"/>
                  <a:gd name="T9" fmla="*/ 270 h 1693"/>
                  <a:gd name="T10" fmla="*/ 1655 w 1915"/>
                  <a:gd name="T11" fmla="*/ 210 h 1693"/>
                  <a:gd name="T12" fmla="*/ 1717 w 1915"/>
                  <a:gd name="T13" fmla="*/ 155 h 1693"/>
                  <a:gd name="T14" fmla="*/ 1760 w 1915"/>
                  <a:gd name="T15" fmla="*/ 103 h 1693"/>
                  <a:gd name="T16" fmla="*/ 1797 w 1915"/>
                  <a:gd name="T17" fmla="*/ 53 h 1693"/>
                  <a:gd name="T18" fmla="*/ 1832 w 1915"/>
                  <a:gd name="T19" fmla="*/ 0 h 1693"/>
                  <a:gd name="T20" fmla="*/ 1850 w 1915"/>
                  <a:gd name="T21" fmla="*/ 53 h 1693"/>
                  <a:gd name="T22" fmla="*/ 1865 w 1915"/>
                  <a:gd name="T23" fmla="*/ 103 h 1693"/>
                  <a:gd name="T24" fmla="*/ 1877 w 1915"/>
                  <a:gd name="T25" fmla="*/ 158 h 1693"/>
                  <a:gd name="T26" fmla="*/ 1892 w 1915"/>
                  <a:gd name="T27" fmla="*/ 223 h 1693"/>
                  <a:gd name="T28" fmla="*/ 1907 w 1915"/>
                  <a:gd name="T29" fmla="*/ 300 h 1693"/>
                  <a:gd name="T30" fmla="*/ 1915 w 1915"/>
                  <a:gd name="T31" fmla="*/ 368 h 1693"/>
                  <a:gd name="T32" fmla="*/ 1915 w 1915"/>
                  <a:gd name="T33" fmla="*/ 395 h 1693"/>
                  <a:gd name="T34" fmla="*/ 1900 w 1915"/>
                  <a:gd name="T35" fmla="*/ 440 h 1693"/>
                  <a:gd name="T36" fmla="*/ 1882 w 1915"/>
                  <a:gd name="T37" fmla="*/ 473 h 1693"/>
                  <a:gd name="T38" fmla="*/ 1852 w 1915"/>
                  <a:gd name="T39" fmla="*/ 510 h 1693"/>
                  <a:gd name="T40" fmla="*/ 1810 w 1915"/>
                  <a:gd name="T41" fmla="*/ 550 h 1693"/>
                  <a:gd name="T42" fmla="*/ 1760 w 1915"/>
                  <a:gd name="T43" fmla="*/ 588 h 1693"/>
                  <a:gd name="T44" fmla="*/ 1675 w 1915"/>
                  <a:gd name="T45" fmla="*/ 645 h 1693"/>
                  <a:gd name="T46" fmla="*/ 1590 w 1915"/>
                  <a:gd name="T47" fmla="*/ 698 h 1693"/>
                  <a:gd name="T48" fmla="*/ 885 w 1915"/>
                  <a:gd name="T49" fmla="*/ 1140 h 1693"/>
                  <a:gd name="T50" fmla="*/ 350 w 1915"/>
                  <a:gd name="T51" fmla="*/ 1488 h 1693"/>
                  <a:gd name="T52" fmla="*/ 307 w 1915"/>
                  <a:gd name="T53" fmla="*/ 1518 h 1693"/>
                  <a:gd name="T54" fmla="*/ 272 w 1915"/>
                  <a:gd name="T55" fmla="*/ 1555 h 1693"/>
                  <a:gd name="T56" fmla="*/ 250 w 1915"/>
                  <a:gd name="T57" fmla="*/ 1588 h 1693"/>
                  <a:gd name="T58" fmla="*/ 242 w 1915"/>
                  <a:gd name="T59" fmla="*/ 1620 h 1693"/>
                  <a:gd name="T60" fmla="*/ 240 w 1915"/>
                  <a:gd name="T61" fmla="*/ 1655 h 1693"/>
                  <a:gd name="T62" fmla="*/ 245 w 1915"/>
                  <a:gd name="T63" fmla="*/ 1693 h 1693"/>
                  <a:gd name="T64" fmla="*/ 220 w 1915"/>
                  <a:gd name="T65" fmla="*/ 1683 h 1693"/>
                  <a:gd name="T66" fmla="*/ 192 w 1915"/>
                  <a:gd name="T67" fmla="*/ 1668 h 1693"/>
                  <a:gd name="T68" fmla="*/ 160 w 1915"/>
                  <a:gd name="T69" fmla="*/ 1650 h 1693"/>
                  <a:gd name="T70" fmla="*/ 122 w 1915"/>
                  <a:gd name="T71" fmla="*/ 1628 h 1693"/>
                  <a:gd name="T72" fmla="*/ 87 w 1915"/>
                  <a:gd name="T73" fmla="*/ 1600 h 1693"/>
                  <a:gd name="T74" fmla="*/ 55 w 1915"/>
                  <a:gd name="T75" fmla="*/ 1570 h 1693"/>
                  <a:gd name="T76" fmla="*/ 30 w 1915"/>
                  <a:gd name="T77" fmla="*/ 1535 h 1693"/>
                  <a:gd name="T78" fmla="*/ 12 w 1915"/>
                  <a:gd name="T79" fmla="*/ 1498 h 1693"/>
                  <a:gd name="T80" fmla="*/ 2 w 1915"/>
                  <a:gd name="T81" fmla="*/ 1455 h 1693"/>
                  <a:gd name="T82" fmla="*/ 0 w 1915"/>
                  <a:gd name="T83" fmla="*/ 1410 h 1693"/>
                  <a:gd name="T84" fmla="*/ 5 w 1915"/>
                  <a:gd name="T85" fmla="*/ 1365 h 1693"/>
                  <a:gd name="T86" fmla="*/ 17 w 1915"/>
                  <a:gd name="T87" fmla="*/ 1328 h 1693"/>
                  <a:gd name="T88" fmla="*/ 37 w 1915"/>
                  <a:gd name="T89" fmla="*/ 1295 h 1693"/>
                  <a:gd name="T90" fmla="*/ 72 w 1915"/>
                  <a:gd name="T91" fmla="*/ 1258 h 1693"/>
                  <a:gd name="T92" fmla="*/ 125 w 1915"/>
                  <a:gd name="T93" fmla="*/ 1215 h 1693"/>
                  <a:gd name="T94" fmla="*/ 222 w 1915"/>
                  <a:gd name="T95" fmla="*/ 1153 h 1693"/>
                  <a:gd name="T96" fmla="*/ 520 w 1915"/>
                  <a:gd name="T97" fmla="*/ 970 h 1693"/>
                  <a:gd name="T98" fmla="*/ 870 w 1915"/>
                  <a:gd name="T99" fmla="*/ 738 h 16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15"/>
                  <a:gd name="T151" fmla="*/ 0 h 1693"/>
                  <a:gd name="T152" fmla="*/ 1915 w 1915"/>
                  <a:gd name="T153" fmla="*/ 1693 h 16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15" h="1693">
                    <a:moveTo>
                      <a:pt x="870" y="738"/>
                    </a:moveTo>
                    <a:lnTo>
                      <a:pt x="1150" y="560"/>
                    </a:lnTo>
                    <a:lnTo>
                      <a:pt x="1335" y="445"/>
                    </a:lnTo>
                    <a:lnTo>
                      <a:pt x="1487" y="343"/>
                    </a:lnTo>
                    <a:lnTo>
                      <a:pt x="1582" y="270"/>
                    </a:lnTo>
                    <a:lnTo>
                      <a:pt x="1655" y="210"/>
                    </a:lnTo>
                    <a:lnTo>
                      <a:pt x="1717" y="155"/>
                    </a:lnTo>
                    <a:lnTo>
                      <a:pt x="1760" y="103"/>
                    </a:lnTo>
                    <a:lnTo>
                      <a:pt x="1797" y="53"/>
                    </a:lnTo>
                    <a:lnTo>
                      <a:pt x="1832" y="0"/>
                    </a:lnTo>
                    <a:lnTo>
                      <a:pt x="1850" y="53"/>
                    </a:lnTo>
                    <a:lnTo>
                      <a:pt x="1865" y="103"/>
                    </a:lnTo>
                    <a:lnTo>
                      <a:pt x="1877" y="158"/>
                    </a:lnTo>
                    <a:lnTo>
                      <a:pt x="1892" y="223"/>
                    </a:lnTo>
                    <a:lnTo>
                      <a:pt x="1907" y="300"/>
                    </a:lnTo>
                    <a:lnTo>
                      <a:pt x="1915" y="368"/>
                    </a:lnTo>
                    <a:lnTo>
                      <a:pt x="1915" y="395"/>
                    </a:lnTo>
                    <a:lnTo>
                      <a:pt x="1900" y="440"/>
                    </a:lnTo>
                    <a:lnTo>
                      <a:pt x="1882" y="473"/>
                    </a:lnTo>
                    <a:lnTo>
                      <a:pt x="1852" y="510"/>
                    </a:lnTo>
                    <a:lnTo>
                      <a:pt x="1810" y="550"/>
                    </a:lnTo>
                    <a:lnTo>
                      <a:pt x="1760" y="588"/>
                    </a:lnTo>
                    <a:lnTo>
                      <a:pt x="1675" y="645"/>
                    </a:lnTo>
                    <a:lnTo>
                      <a:pt x="1590" y="698"/>
                    </a:lnTo>
                    <a:lnTo>
                      <a:pt x="885" y="1140"/>
                    </a:lnTo>
                    <a:lnTo>
                      <a:pt x="350" y="1488"/>
                    </a:lnTo>
                    <a:lnTo>
                      <a:pt x="307" y="1518"/>
                    </a:lnTo>
                    <a:lnTo>
                      <a:pt x="272" y="1555"/>
                    </a:lnTo>
                    <a:lnTo>
                      <a:pt x="250" y="1588"/>
                    </a:lnTo>
                    <a:lnTo>
                      <a:pt x="242" y="1620"/>
                    </a:lnTo>
                    <a:lnTo>
                      <a:pt x="240" y="1655"/>
                    </a:lnTo>
                    <a:lnTo>
                      <a:pt x="245" y="1693"/>
                    </a:lnTo>
                    <a:lnTo>
                      <a:pt x="220" y="1683"/>
                    </a:lnTo>
                    <a:lnTo>
                      <a:pt x="192" y="1668"/>
                    </a:lnTo>
                    <a:lnTo>
                      <a:pt x="160" y="1650"/>
                    </a:lnTo>
                    <a:lnTo>
                      <a:pt x="122" y="1628"/>
                    </a:lnTo>
                    <a:lnTo>
                      <a:pt x="87" y="1600"/>
                    </a:lnTo>
                    <a:lnTo>
                      <a:pt x="55" y="1570"/>
                    </a:lnTo>
                    <a:lnTo>
                      <a:pt x="30" y="1535"/>
                    </a:lnTo>
                    <a:lnTo>
                      <a:pt x="12" y="1498"/>
                    </a:lnTo>
                    <a:lnTo>
                      <a:pt x="2" y="1455"/>
                    </a:lnTo>
                    <a:lnTo>
                      <a:pt x="0" y="1410"/>
                    </a:lnTo>
                    <a:lnTo>
                      <a:pt x="5" y="1365"/>
                    </a:lnTo>
                    <a:lnTo>
                      <a:pt x="17" y="1328"/>
                    </a:lnTo>
                    <a:lnTo>
                      <a:pt x="37" y="1295"/>
                    </a:lnTo>
                    <a:lnTo>
                      <a:pt x="72" y="1258"/>
                    </a:lnTo>
                    <a:lnTo>
                      <a:pt x="125" y="1215"/>
                    </a:lnTo>
                    <a:lnTo>
                      <a:pt x="222" y="1153"/>
                    </a:lnTo>
                    <a:lnTo>
                      <a:pt x="520" y="970"/>
                    </a:lnTo>
                    <a:lnTo>
                      <a:pt x="870" y="738"/>
                    </a:lnTo>
                    <a:close/>
                  </a:path>
                </a:pathLst>
              </a:custGeom>
              <a:solidFill>
                <a:srgbClr val="800000"/>
              </a:solidFill>
              <a:ln w="12700">
                <a:solidFill>
                  <a:srgbClr val="800000"/>
                </a:solidFill>
                <a:round/>
                <a:headEnd/>
                <a:tailEnd/>
              </a:ln>
            </p:spPr>
            <p:txBody>
              <a:bodyPr/>
              <a:lstStyle/>
              <a:p>
                <a:endParaRPr lang="en-US"/>
              </a:p>
            </p:txBody>
          </p:sp>
          <p:sp>
            <p:nvSpPr>
              <p:cNvPr id="55380" name="Freeform 18"/>
              <p:cNvSpPr>
                <a:spLocks/>
              </p:cNvSpPr>
              <p:nvPr/>
            </p:nvSpPr>
            <p:spPr bwMode="auto">
              <a:xfrm>
                <a:off x="7045" y="2613"/>
                <a:ext cx="1995" cy="1692"/>
              </a:xfrm>
              <a:custGeom>
                <a:avLst/>
                <a:gdLst>
                  <a:gd name="T0" fmla="*/ 970 w 1995"/>
                  <a:gd name="T1" fmla="*/ 710 h 1692"/>
                  <a:gd name="T2" fmla="*/ 1210 w 1995"/>
                  <a:gd name="T3" fmla="*/ 560 h 1692"/>
                  <a:gd name="T4" fmla="*/ 1380 w 1995"/>
                  <a:gd name="T5" fmla="*/ 455 h 1692"/>
                  <a:gd name="T6" fmla="*/ 1500 w 1995"/>
                  <a:gd name="T7" fmla="*/ 365 h 1692"/>
                  <a:gd name="T8" fmla="*/ 1587 w 1995"/>
                  <a:gd name="T9" fmla="*/ 297 h 1692"/>
                  <a:gd name="T10" fmla="*/ 1632 w 1995"/>
                  <a:gd name="T11" fmla="*/ 252 h 1692"/>
                  <a:gd name="T12" fmla="*/ 1670 w 1995"/>
                  <a:gd name="T13" fmla="*/ 200 h 1692"/>
                  <a:gd name="T14" fmla="*/ 1692 w 1995"/>
                  <a:gd name="T15" fmla="*/ 95 h 1692"/>
                  <a:gd name="T16" fmla="*/ 1707 w 1995"/>
                  <a:gd name="T17" fmla="*/ 20 h 1692"/>
                  <a:gd name="T18" fmla="*/ 1832 w 1995"/>
                  <a:gd name="T19" fmla="*/ 0 h 1692"/>
                  <a:gd name="T20" fmla="*/ 1995 w 1995"/>
                  <a:gd name="T21" fmla="*/ 430 h 1692"/>
                  <a:gd name="T22" fmla="*/ 1967 w 1995"/>
                  <a:gd name="T23" fmla="*/ 472 h 1692"/>
                  <a:gd name="T24" fmla="*/ 1917 w 1995"/>
                  <a:gd name="T25" fmla="*/ 522 h 1692"/>
                  <a:gd name="T26" fmla="*/ 1875 w 1995"/>
                  <a:gd name="T27" fmla="*/ 560 h 1692"/>
                  <a:gd name="T28" fmla="*/ 1820 w 1995"/>
                  <a:gd name="T29" fmla="*/ 605 h 1692"/>
                  <a:gd name="T30" fmla="*/ 1745 w 1995"/>
                  <a:gd name="T31" fmla="*/ 657 h 1692"/>
                  <a:gd name="T32" fmla="*/ 1640 w 1995"/>
                  <a:gd name="T33" fmla="*/ 725 h 1692"/>
                  <a:gd name="T34" fmla="*/ 920 w 1995"/>
                  <a:gd name="T35" fmla="*/ 1142 h 1692"/>
                  <a:gd name="T36" fmla="*/ 350 w 1995"/>
                  <a:gd name="T37" fmla="*/ 1490 h 1692"/>
                  <a:gd name="T38" fmla="*/ 310 w 1995"/>
                  <a:gd name="T39" fmla="*/ 1520 h 1692"/>
                  <a:gd name="T40" fmla="*/ 272 w 1995"/>
                  <a:gd name="T41" fmla="*/ 1555 h 1692"/>
                  <a:gd name="T42" fmla="*/ 250 w 1995"/>
                  <a:gd name="T43" fmla="*/ 1587 h 1692"/>
                  <a:gd name="T44" fmla="*/ 242 w 1995"/>
                  <a:gd name="T45" fmla="*/ 1620 h 1692"/>
                  <a:gd name="T46" fmla="*/ 240 w 1995"/>
                  <a:gd name="T47" fmla="*/ 1655 h 1692"/>
                  <a:gd name="T48" fmla="*/ 245 w 1995"/>
                  <a:gd name="T49" fmla="*/ 1692 h 1692"/>
                  <a:gd name="T50" fmla="*/ 220 w 1995"/>
                  <a:gd name="T51" fmla="*/ 1682 h 1692"/>
                  <a:gd name="T52" fmla="*/ 192 w 1995"/>
                  <a:gd name="T53" fmla="*/ 1667 h 1692"/>
                  <a:gd name="T54" fmla="*/ 160 w 1995"/>
                  <a:gd name="T55" fmla="*/ 1650 h 1692"/>
                  <a:gd name="T56" fmla="*/ 122 w 1995"/>
                  <a:gd name="T57" fmla="*/ 1627 h 1692"/>
                  <a:gd name="T58" fmla="*/ 87 w 1995"/>
                  <a:gd name="T59" fmla="*/ 1600 h 1692"/>
                  <a:gd name="T60" fmla="*/ 55 w 1995"/>
                  <a:gd name="T61" fmla="*/ 1570 h 1692"/>
                  <a:gd name="T62" fmla="*/ 30 w 1995"/>
                  <a:gd name="T63" fmla="*/ 1535 h 1692"/>
                  <a:gd name="T64" fmla="*/ 12 w 1995"/>
                  <a:gd name="T65" fmla="*/ 1500 h 1692"/>
                  <a:gd name="T66" fmla="*/ 2 w 1995"/>
                  <a:gd name="T67" fmla="*/ 1457 h 1692"/>
                  <a:gd name="T68" fmla="*/ 0 w 1995"/>
                  <a:gd name="T69" fmla="*/ 1412 h 1692"/>
                  <a:gd name="T70" fmla="*/ 5 w 1995"/>
                  <a:gd name="T71" fmla="*/ 1367 h 1692"/>
                  <a:gd name="T72" fmla="*/ 17 w 1995"/>
                  <a:gd name="T73" fmla="*/ 1330 h 1692"/>
                  <a:gd name="T74" fmla="*/ 37 w 1995"/>
                  <a:gd name="T75" fmla="*/ 1297 h 1692"/>
                  <a:gd name="T76" fmla="*/ 70 w 1995"/>
                  <a:gd name="T77" fmla="*/ 1262 h 1692"/>
                  <a:gd name="T78" fmla="*/ 125 w 1995"/>
                  <a:gd name="T79" fmla="*/ 1217 h 1692"/>
                  <a:gd name="T80" fmla="*/ 222 w 1995"/>
                  <a:gd name="T81" fmla="*/ 1152 h 1692"/>
                  <a:gd name="T82" fmla="*/ 487 w 1995"/>
                  <a:gd name="T83" fmla="*/ 992 h 1692"/>
                  <a:gd name="T84" fmla="*/ 970 w 1995"/>
                  <a:gd name="T85" fmla="*/ 710 h 16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95"/>
                  <a:gd name="T130" fmla="*/ 0 h 1692"/>
                  <a:gd name="T131" fmla="*/ 1995 w 1995"/>
                  <a:gd name="T132" fmla="*/ 1692 h 16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95" h="1692">
                    <a:moveTo>
                      <a:pt x="970" y="710"/>
                    </a:moveTo>
                    <a:lnTo>
                      <a:pt x="1210" y="560"/>
                    </a:lnTo>
                    <a:lnTo>
                      <a:pt x="1380" y="455"/>
                    </a:lnTo>
                    <a:lnTo>
                      <a:pt x="1500" y="365"/>
                    </a:lnTo>
                    <a:lnTo>
                      <a:pt x="1587" y="297"/>
                    </a:lnTo>
                    <a:lnTo>
                      <a:pt x="1632" y="252"/>
                    </a:lnTo>
                    <a:lnTo>
                      <a:pt x="1670" y="200"/>
                    </a:lnTo>
                    <a:lnTo>
                      <a:pt x="1692" y="95"/>
                    </a:lnTo>
                    <a:lnTo>
                      <a:pt x="1707" y="20"/>
                    </a:lnTo>
                    <a:lnTo>
                      <a:pt x="1832" y="0"/>
                    </a:lnTo>
                    <a:lnTo>
                      <a:pt x="1995" y="430"/>
                    </a:lnTo>
                    <a:lnTo>
                      <a:pt x="1967" y="472"/>
                    </a:lnTo>
                    <a:lnTo>
                      <a:pt x="1917" y="522"/>
                    </a:lnTo>
                    <a:lnTo>
                      <a:pt x="1875" y="560"/>
                    </a:lnTo>
                    <a:lnTo>
                      <a:pt x="1820" y="605"/>
                    </a:lnTo>
                    <a:lnTo>
                      <a:pt x="1745" y="657"/>
                    </a:lnTo>
                    <a:lnTo>
                      <a:pt x="1640" y="725"/>
                    </a:lnTo>
                    <a:lnTo>
                      <a:pt x="920" y="1142"/>
                    </a:lnTo>
                    <a:lnTo>
                      <a:pt x="350" y="1490"/>
                    </a:lnTo>
                    <a:lnTo>
                      <a:pt x="310" y="1520"/>
                    </a:lnTo>
                    <a:lnTo>
                      <a:pt x="272" y="1555"/>
                    </a:lnTo>
                    <a:lnTo>
                      <a:pt x="250" y="1587"/>
                    </a:lnTo>
                    <a:lnTo>
                      <a:pt x="242" y="1620"/>
                    </a:lnTo>
                    <a:lnTo>
                      <a:pt x="240" y="1655"/>
                    </a:lnTo>
                    <a:lnTo>
                      <a:pt x="245" y="1692"/>
                    </a:lnTo>
                    <a:lnTo>
                      <a:pt x="220" y="1682"/>
                    </a:lnTo>
                    <a:lnTo>
                      <a:pt x="192" y="1667"/>
                    </a:lnTo>
                    <a:lnTo>
                      <a:pt x="160" y="1650"/>
                    </a:lnTo>
                    <a:lnTo>
                      <a:pt x="122" y="1627"/>
                    </a:lnTo>
                    <a:lnTo>
                      <a:pt x="87" y="1600"/>
                    </a:lnTo>
                    <a:lnTo>
                      <a:pt x="55" y="1570"/>
                    </a:lnTo>
                    <a:lnTo>
                      <a:pt x="30" y="1535"/>
                    </a:lnTo>
                    <a:lnTo>
                      <a:pt x="12" y="1500"/>
                    </a:lnTo>
                    <a:lnTo>
                      <a:pt x="2" y="1457"/>
                    </a:lnTo>
                    <a:lnTo>
                      <a:pt x="0" y="1412"/>
                    </a:lnTo>
                    <a:lnTo>
                      <a:pt x="5" y="1367"/>
                    </a:lnTo>
                    <a:lnTo>
                      <a:pt x="17" y="1330"/>
                    </a:lnTo>
                    <a:lnTo>
                      <a:pt x="37" y="1297"/>
                    </a:lnTo>
                    <a:lnTo>
                      <a:pt x="70" y="1262"/>
                    </a:lnTo>
                    <a:lnTo>
                      <a:pt x="125" y="1217"/>
                    </a:lnTo>
                    <a:lnTo>
                      <a:pt x="222" y="1152"/>
                    </a:lnTo>
                    <a:lnTo>
                      <a:pt x="487" y="992"/>
                    </a:lnTo>
                    <a:lnTo>
                      <a:pt x="970" y="710"/>
                    </a:lnTo>
                    <a:close/>
                  </a:path>
                </a:pathLst>
              </a:custGeom>
              <a:solidFill>
                <a:srgbClr val="800000"/>
              </a:solidFill>
              <a:ln w="12700">
                <a:solidFill>
                  <a:srgbClr val="800000"/>
                </a:solidFill>
                <a:round/>
                <a:headEnd/>
                <a:tailEnd/>
              </a:ln>
            </p:spPr>
            <p:txBody>
              <a:bodyPr/>
              <a:lstStyle/>
              <a:p>
                <a:endParaRPr lang="en-US"/>
              </a:p>
            </p:txBody>
          </p:sp>
          <p:sp>
            <p:nvSpPr>
              <p:cNvPr id="55381" name="Freeform 19"/>
              <p:cNvSpPr>
                <a:spLocks/>
              </p:cNvSpPr>
              <p:nvPr/>
            </p:nvSpPr>
            <p:spPr bwMode="auto">
              <a:xfrm>
                <a:off x="7403" y="8452"/>
                <a:ext cx="1895" cy="1540"/>
              </a:xfrm>
              <a:custGeom>
                <a:avLst/>
                <a:gdLst>
                  <a:gd name="T0" fmla="*/ 1122 w 1895"/>
                  <a:gd name="T1" fmla="*/ 565 h 1540"/>
                  <a:gd name="T2" fmla="*/ 1227 w 1895"/>
                  <a:gd name="T3" fmla="*/ 497 h 1540"/>
                  <a:gd name="T4" fmla="*/ 1352 w 1895"/>
                  <a:gd name="T5" fmla="*/ 407 h 1540"/>
                  <a:gd name="T6" fmla="*/ 1457 w 1895"/>
                  <a:gd name="T7" fmla="*/ 330 h 1540"/>
                  <a:gd name="T8" fmla="*/ 1525 w 1895"/>
                  <a:gd name="T9" fmla="*/ 260 h 1540"/>
                  <a:gd name="T10" fmla="*/ 1570 w 1895"/>
                  <a:gd name="T11" fmla="*/ 200 h 1540"/>
                  <a:gd name="T12" fmla="*/ 1605 w 1895"/>
                  <a:gd name="T13" fmla="*/ 142 h 1540"/>
                  <a:gd name="T14" fmla="*/ 1627 w 1895"/>
                  <a:gd name="T15" fmla="*/ 80 h 1540"/>
                  <a:gd name="T16" fmla="*/ 1642 w 1895"/>
                  <a:gd name="T17" fmla="*/ 0 h 1540"/>
                  <a:gd name="T18" fmla="*/ 1702 w 1895"/>
                  <a:gd name="T19" fmla="*/ 15 h 1540"/>
                  <a:gd name="T20" fmla="*/ 1750 w 1895"/>
                  <a:gd name="T21" fmla="*/ 50 h 1540"/>
                  <a:gd name="T22" fmla="*/ 1807 w 1895"/>
                  <a:gd name="T23" fmla="*/ 95 h 1540"/>
                  <a:gd name="T24" fmla="*/ 1837 w 1895"/>
                  <a:gd name="T25" fmla="*/ 155 h 1540"/>
                  <a:gd name="T26" fmla="*/ 1857 w 1895"/>
                  <a:gd name="T27" fmla="*/ 207 h 1540"/>
                  <a:gd name="T28" fmla="*/ 1872 w 1895"/>
                  <a:gd name="T29" fmla="*/ 260 h 1540"/>
                  <a:gd name="T30" fmla="*/ 1887 w 1895"/>
                  <a:gd name="T31" fmla="*/ 312 h 1540"/>
                  <a:gd name="T32" fmla="*/ 1895 w 1895"/>
                  <a:gd name="T33" fmla="*/ 377 h 1540"/>
                  <a:gd name="T34" fmla="*/ 1887 w 1895"/>
                  <a:gd name="T35" fmla="*/ 430 h 1540"/>
                  <a:gd name="T36" fmla="*/ 1852 w 1895"/>
                  <a:gd name="T37" fmla="*/ 477 h 1540"/>
                  <a:gd name="T38" fmla="*/ 1807 w 1895"/>
                  <a:gd name="T39" fmla="*/ 527 h 1540"/>
                  <a:gd name="T40" fmla="*/ 1762 w 1895"/>
                  <a:gd name="T41" fmla="*/ 567 h 1540"/>
                  <a:gd name="T42" fmla="*/ 1702 w 1895"/>
                  <a:gd name="T43" fmla="*/ 602 h 1540"/>
                  <a:gd name="T44" fmla="*/ 1065 w 1895"/>
                  <a:gd name="T45" fmla="*/ 1022 h 1540"/>
                  <a:gd name="T46" fmla="*/ 485 w 1895"/>
                  <a:gd name="T47" fmla="*/ 1357 h 1540"/>
                  <a:gd name="T48" fmla="*/ 405 w 1895"/>
                  <a:gd name="T49" fmla="*/ 1402 h 1540"/>
                  <a:gd name="T50" fmla="*/ 367 w 1895"/>
                  <a:gd name="T51" fmla="*/ 1425 h 1540"/>
                  <a:gd name="T52" fmla="*/ 337 w 1895"/>
                  <a:gd name="T53" fmla="*/ 1450 h 1540"/>
                  <a:gd name="T54" fmla="*/ 315 w 1895"/>
                  <a:gd name="T55" fmla="*/ 1485 h 1540"/>
                  <a:gd name="T56" fmla="*/ 307 w 1895"/>
                  <a:gd name="T57" fmla="*/ 1540 h 1540"/>
                  <a:gd name="T58" fmla="*/ 170 w 1895"/>
                  <a:gd name="T59" fmla="*/ 1487 h 1540"/>
                  <a:gd name="T60" fmla="*/ 70 w 1895"/>
                  <a:gd name="T61" fmla="*/ 1440 h 1540"/>
                  <a:gd name="T62" fmla="*/ 32 w 1895"/>
                  <a:gd name="T63" fmla="*/ 1397 h 1540"/>
                  <a:gd name="T64" fmla="*/ 15 w 1895"/>
                  <a:gd name="T65" fmla="*/ 1360 h 1540"/>
                  <a:gd name="T66" fmla="*/ 2 w 1895"/>
                  <a:gd name="T67" fmla="*/ 1317 h 1540"/>
                  <a:gd name="T68" fmla="*/ 0 w 1895"/>
                  <a:gd name="T69" fmla="*/ 1272 h 1540"/>
                  <a:gd name="T70" fmla="*/ 12 w 1895"/>
                  <a:gd name="T71" fmla="*/ 1227 h 1540"/>
                  <a:gd name="T72" fmla="*/ 37 w 1895"/>
                  <a:gd name="T73" fmla="*/ 1197 h 1540"/>
                  <a:gd name="T74" fmla="*/ 75 w 1895"/>
                  <a:gd name="T75" fmla="*/ 1170 h 1540"/>
                  <a:gd name="T76" fmla="*/ 132 w 1895"/>
                  <a:gd name="T77" fmla="*/ 1140 h 1540"/>
                  <a:gd name="T78" fmla="*/ 210 w 1895"/>
                  <a:gd name="T79" fmla="*/ 1095 h 1540"/>
                  <a:gd name="T80" fmla="*/ 332 w 1895"/>
                  <a:gd name="T81" fmla="*/ 1030 h 1540"/>
                  <a:gd name="T82" fmla="*/ 455 w 1895"/>
                  <a:gd name="T83" fmla="*/ 962 h 1540"/>
                  <a:gd name="T84" fmla="*/ 1122 w 1895"/>
                  <a:gd name="T85" fmla="*/ 565 h 15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95"/>
                  <a:gd name="T130" fmla="*/ 0 h 1540"/>
                  <a:gd name="T131" fmla="*/ 1895 w 1895"/>
                  <a:gd name="T132" fmla="*/ 1540 h 15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95" h="1540">
                    <a:moveTo>
                      <a:pt x="1122" y="565"/>
                    </a:moveTo>
                    <a:lnTo>
                      <a:pt x="1227" y="497"/>
                    </a:lnTo>
                    <a:lnTo>
                      <a:pt x="1352" y="407"/>
                    </a:lnTo>
                    <a:lnTo>
                      <a:pt x="1457" y="330"/>
                    </a:lnTo>
                    <a:lnTo>
                      <a:pt x="1525" y="260"/>
                    </a:lnTo>
                    <a:lnTo>
                      <a:pt x="1570" y="200"/>
                    </a:lnTo>
                    <a:lnTo>
                      <a:pt x="1605" y="142"/>
                    </a:lnTo>
                    <a:lnTo>
                      <a:pt x="1627" y="80"/>
                    </a:lnTo>
                    <a:lnTo>
                      <a:pt x="1642" y="0"/>
                    </a:lnTo>
                    <a:lnTo>
                      <a:pt x="1702" y="15"/>
                    </a:lnTo>
                    <a:lnTo>
                      <a:pt x="1750" y="50"/>
                    </a:lnTo>
                    <a:lnTo>
                      <a:pt x="1807" y="95"/>
                    </a:lnTo>
                    <a:lnTo>
                      <a:pt x="1837" y="155"/>
                    </a:lnTo>
                    <a:lnTo>
                      <a:pt x="1857" y="207"/>
                    </a:lnTo>
                    <a:lnTo>
                      <a:pt x="1872" y="260"/>
                    </a:lnTo>
                    <a:lnTo>
                      <a:pt x="1887" y="312"/>
                    </a:lnTo>
                    <a:lnTo>
                      <a:pt x="1895" y="377"/>
                    </a:lnTo>
                    <a:lnTo>
                      <a:pt x="1887" y="430"/>
                    </a:lnTo>
                    <a:lnTo>
                      <a:pt x="1852" y="477"/>
                    </a:lnTo>
                    <a:lnTo>
                      <a:pt x="1807" y="527"/>
                    </a:lnTo>
                    <a:lnTo>
                      <a:pt x="1762" y="567"/>
                    </a:lnTo>
                    <a:lnTo>
                      <a:pt x="1702" y="602"/>
                    </a:lnTo>
                    <a:lnTo>
                      <a:pt x="1065" y="1022"/>
                    </a:lnTo>
                    <a:lnTo>
                      <a:pt x="485" y="1357"/>
                    </a:lnTo>
                    <a:lnTo>
                      <a:pt x="405" y="1402"/>
                    </a:lnTo>
                    <a:lnTo>
                      <a:pt x="367" y="1425"/>
                    </a:lnTo>
                    <a:lnTo>
                      <a:pt x="337" y="1450"/>
                    </a:lnTo>
                    <a:lnTo>
                      <a:pt x="315" y="1485"/>
                    </a:lnTo>
                    <a:lnTo>
                      <a:pt x="307" y="1540"/>
                    </a:lnTo>
                    <a:lnTo>
                      <a:pt x="170" y="1487"/>
                    </a:lnTo>
                    <a:lnTo>
                      <a:pt x="70" y="1440"/>
                    </a:lnTo>
                    <a:lnTo>
                      <a:pt x="32" y="1397"/>
                    </a:lnTo>
                    <a:lnTo>
                      <a:pt x="15" y="1360"/>
                    </a:lnTo>
                    <a:lnTo>
                      <a:pt x="2" y="1317"/>
                    </a:lnTo>
                    <a:lnTo>
                      <a:pt x="0" y="1272"/>
                    </a:lnTo>
                    <a:lnTo>
                      <a:pt x="12" y="1227"/>
                    </a:lnTo>
                    <a:lnTo>
                      <a:pt x="37" y="1197"/>
                    </a:lnTo>
                    <a:lnTo>
                      <a:pt x="75" y="1170"/>
                    </a:lnTo>
                    <a:lnTo>
                      <a:pt x="132" y="1140"/>
                    </a:lnTo>
                    <a:lnTo>
                      <a:pt x="210" y="1095"/>
                    </a:lnTo>
                    <a:lnTo>
                      <a:pt x="332" y="1030"/>
                    </a:lnTo>
                    <a:lnTo>
                      <a:pt x="455" y="962"/>
                    </a:lnTo>
                    <a:lnTo>
                      <a:pt x="1122" y="565"/>
                    </a:lnTo>
                    <a:close/>
                  </a:path>
                </a:pathLst>
              </a:custGeom>
              <a:solidFill>
                <a:srgbClr val="800000"/>
              </a:solidFill>
              <a:ln w="12700">
                <a:solidFill>
                  <a:srgbClr val="800000"/>
                </a:solidFill>
                <a:round/>
                <a:headEnd/>
                <a:tailEnd/>
              </a:ln>
            </p:spPr>
            <p:txBody>
              <a:bodyPr/>
              <a:lstStyle/>
              <a:p>
                <a:endParaRPr lang="en-US"/>
              </a:p>
            </p:txBody>
          </p:sp>
          <p:sp>
            <p:nvSpPr>
              <p:cNvPr id="55382" name="Freeform 20"/>
              <p:cNvSpPr>
                <a:spLocks/>
              </p:cNvSpPr>
              <p:nvPr/>
            </p:nvSpPr>
            <p:spPr bwMode="auto">
              <a:xfrm>
                <a:off x="6970" y="3841"/>
                <a:ext cx="2098" cy="1318"/>
              </a:xfrm>
              <a:custGeom>
                <a:avLst/>
                <a:gdLst>
                  <a:gd name="T0" fmla="*/ 133 w 2098"/>
                  <a:gd name="T1" fmla="*/ 48 h 1318"/>
                  <a:gd name="T2" fmla="*/ 70 w 2098"/>
                  <a:gd name="T3" fmla="*/ 143 h 1318"/>
                  <a:gd name="T4" fmla="*/ 23 w 2098"/>
                  <a:gd name="T5" fmla="*/ 255 h 1318"/>
                  <a:gd name="T6" fmla="*/ 0 w 2098"/>
                  <a:gd name="T7" fmla="*/ 363 h 1318"/>
                  <a:gd name="T8" fmla="*/ 8 w 2098"/>
                  <a:gd name="T9" fmla="*/ 518 h 1318"/>
                  <a:gd name="T10" fmla="*/ 38 w 2098"/>
                  <a:gd name="T11" fmla="*/ 618 h 1318"/>
                  <a:gd name="T12" fmla="*/ 93 w 2098"/>
                  <a:gd name="T13" fmla="*/ 693 h 1318"/>
                  <a:gd name="T14" fmla="*/ 170 w 2098"/>
                  <a:gd name="T15" fmla="*/ 743 h 1318"/>
                  <a:gd name="T16" fmla="*/ 273 w 2098"/>
                  <a:gd name="T17" fmla="*/ 780 h 1318"/>
                  <a:gd name="T18" fmla="*/ 448 w 2098"/>
                  <a:gd name="T19" fmla="*/ 795 h 1318"/>
                  <a:gd name="T20" fmla="*/ 1455 w 2098"/>
                  <a:gd name="T21" fmla="*/ 825 h 1318"/>
                  <a:gd name="T22" fmla="*/ 1610 w 2098"/>
                  <a:gd name="T23" fmla="*/ 843 h 1318"/>
                  <a:gd name="T24" fmla="*/ 1745 w 2098"/>
                  <a:gd name="T25" fmla="*/ 868 h 1318"/>
                  <a:gd name="T26" fmla="*/ 1860 w 2098"/>
                  <a:gd name="T27" fmla="*/ 918 h 1318"/>
                  <a:gd name="T28" fmla="*/ 1925 w 2098"/>
                  <a:gd name="T29" fmla="*/ 978 h 1318"/>
                  <a:gd name="T30" fmla="*/ 1965 w 2098"/>
                  <a:gd name="T31" fmla="*/ 1053 h 1318"/>
                  <a:gd name="T32" fmla="*/ 1993 w 2098"/>
                  <a:gd name="T33" fmla="*/ 1158 h 1318"/>
                  <a:gd name="T34" fmla="*/ 2005 w 2098"/>
                  <a:gd name="T35" fmla="*/ 1240 h 1318"/>
                  <a:gd name="T36" fmla="*/ 2000 w 2098"/>
                  <a:gd name="T37" fmla="*/ 1318 h 1318"/>
                  <a:gd name="T38" fmla="*/ 2043 w 2098"/>
                  <a:gd name="T39" fmla="*/ 1263 h 1318"/>
                  <a:gd name="T40" fmla="*/ 2078 w 2098"/>
                  <a:gd name="T41" fmla="*/ 1190 h 1318"/>
                  <a:gd name="T42" fmla="*/ 2095 w 2098"/>
                  <a:gd name="T43" fmla="*/ 1120 h 1318"/>
                  <a:gd name="T44" fmla="*/ 2095 w 2098"/>
                  <a:gd name="T45" fmla="*/ 968 h 1318"/>
                  <a:gd name="T46" fmla="*/ 2085 w 2098"/>
                  <a:gd name="T47" fmla="*/ 778 h 1318"/>
                  <a:gd name="T48" fmla="*/ 2065 w 2098"/>
                  <a:gd name="T49" fmla="*/ 635 h 1318"/>
                  <a:gd name="T50" fmla="*/ 2028 w 2098"/>
                  <a:gd name="T51" fmla="*/ 548 h 1318"/>
                  <a:gd name="T52" fmla="*/ 1958 w 2098"/>
                  <a:gd name="T53" fmla="*/ 490 h 1318"/>
                  <a:gd name="T54" fmla="*/ 1850 w 2098"/>
                  <a:gd name="T55" fmla="*/ 453 h 1318"/>
                  <a:gd name="T56" fmla="*/ 1708 w 2098"/>
                  <a:gd name="T57" fmla="*/ 433 h 1318"/>
                  <a:gd name="T58" fmla="*/ 1113 w 2098"/>
                  <a:gd name="T59" fmla="*/ 405 h 1318"/>
                  <a:gd name="T60" fmla="*/ 560 w 2098"/>
                  <a:gd name="T61" fmla="*/ 388 h 1318"/>
                  <a:gd name="T62" fmla="*/ 418 w 2098"/>
                  <a:gd name="T63" fmla="*/ 365 h 1318"/>
                  <a:gd name="T64" fmla="*/ 305 w 2098"/>
                  <a:gd name="T65" fmla="*/ 325 h 1318"/>
                  <a:gd name="T66" fmla="*/ 215 w 2098"/>
                  <a:gd name="T67" fmla="*/ 265 h 1318"/>
                  <a:gd name="T68" fmla="*/ 168 w 2098"/>
                  <a:gd name="T69" fmla="*/ 190 h 1318"/>
                  <a:gd name="T70" fmla="*/ 153 w 2098"/>
                  <a:gd name="T71" fmla="*/ 100 h 1318"/>
                  <a:gd name="T72" fmla="*/ 165 w 2098"/>
                  <a:gd name="T73" fmla="*/ 0 h 131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98"/>
                  <a:gd name="T112" fmla="*/ 0 h 1318"/>
                  <a:gd name="T113" fmla="*/ 2098 w 2098"/>
                  <a:gd name="T114" fmla="*/ 1318 h 131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98" h="1318">
                    <a:moveTo>
                      <a:pt x="165" y="0"/>
                    </a:moveTo>
                    <a:lnTo>
                      <a:pt x="133" y="48"/>
                    </a:lnTo>
                    <a:lnTo>
                      <a:pt x="100" y="95"/>
                    </a:lnTo>
                    <a:lnTo>
                      <a:pt x="70" y="143"/>
                    </a:lnTo>
                    <a:lnTo>
                      <a:pt x="48" y="193"/>
                    </a:lnTo>
                    <a:lnTo>
                      <a:pt x="23" y="255"/>
                    </a:lnTo>
                    <a:lnTo>
                      <a:pt x="10" y="310"/>
                    </a:lnTo>
                    <a:lnTo>
                      <a:pt x="0" y="363"/>
                    </a:lnTo>
                    <a:lnTo>
                      <a:pt x="0" y="440"/>
                    </a:lnTo>
                    <a:lnTo>
                      <a:pt x="8" y="518"/>
                    </a:lnTo>
                    <a:lnTo>
                      <a:pt x="18" y="568"/>
                    </a:lnTo>
                    <a:lnTo>
                      <a:pt x="38" y="618"/>
                    </a:lnTo>
                    <a:lnTo>
                      <a:pt x="63" y="655"/>
                    </a:lnTo>
                    <a:lnTo>
                      <a:pt x="93" y="693"/>
                    </a:lnTo>
                    <a:lnTo>
                      <a:pt x="130" y="720"/>
                    </a:lnTo>
                    <a:lnTo>
                      <a:pt x="170" y="743"/>
                    </a:lnTo>
                    <a:lnTo>
                      <a:pt x="218" y="763"/>
                    </a:lnTo>
                    <a:lnTo>
                      <a:pt x="273" y="780"/>
                    </a:lnTo>
                    <a:lnTo>
                      <a:pt x="348" y="795"/>
                    </a:lnTo>
                    <a:lnTo>
                      <a:pt x="448" y="795"/>
                    </a:lnTo>
                    <a:lnTo>
                      <a:pt x="948" y="810"/>
                    </a:lnTo>
                    <a:lnTo>
                      <a:pt x="1455" y="825"/>
                    </a:lnTo>
                    <a:lnTo>
                      <a:pt x="1533" y="833"/>
                    </a:lnTo>
                    <a:lnTo>
                      <a:pt x="1610" y="843"/>
                    </a:lnTo>
                    <a:lnTo>
                      <a:pt x="1675" y="855"/>
                    </a:lnTo>
                    <a:lnTo>
                      <a:pt x="1745" y="868"/>
                    </a:lnTo>
                    <a:lnTo>
                      <a:pt x="1810" y="888"/>
                    </a:lnTo>
                    <a:lnTo>
                      <a:pt x="1860" y="918"/>
                    </a:lnTo>
                    <a:lnTo>
                      <a:pt x="1895" y="945"/>
                    </a:lnTo>
                    <a:lnTo>
                      <a:pt x="1925" y="978"/>
                    </a:lnTo>
                    <a:lnTo>
                      <a:pt x="1953" y="1015"/>
                    </a:lnTo>
                    <a:lnTo>
                      <a:pt x="1965" y="1053"/>
                    </a:lnTo>
                    <a:lnTo>
                      <a:pt x="1980" y="1105"/>
                    </a:lnTo>
                    <a:lnTo>
                      <a:pt x="1993" y="1158"/>
                    </a:lnTo>
                    <a:lnTo>
                      <a:pt x="2000" y="1198"/>
                    </a:lnTo>
                    <a:lnTo>
                      <a:pt x="2005" y="1240"/>
                    </a:lnTo>
                    <a:lnTo>
                      <a:pt x="2008" y="1280"/>
                    </a:lnTo>
                    <a:lnTo>
                      <a:pt x="2000" y="1318"/>
                    </a:lnTo>
                    <a:lnTo>
                      <a:pt x="2023" y="1290"/>
                    </a:lnTo>
                    <a:lnTo>
                      <a:pt x="2043" y="1263"/>
                    </a:lnTo>
                    <a:lnTo>
                      <a:pt x="2063" y="1228"/>
                    </a:lnTo>
                    <a:lnTo>
                      <a:pt x="2078" y="1190"/>
                    </a:lnTo>
                    <a:lnTo>
                      <a:pt x="2088" y="1160"/>
                    </a:lnTo>
                    <a:lnTo>
                      <a:pt x="2095" y="1120"/>
                    </a:lnTo>
                    <a:lnTo>
                      <a:pt x="2098" y="1055"/>
                    </a:lnTo>
                    <a:lnTo>
                      <a:pt x="2095" y="968"/>
                    </a:lnTo>
                    <a:lnTo>
                      <a:pt x="2090" y="868"/>
                    </a:lnTo>
                    <a:lnTo>
                      <a:pt x="2085" y="778"/>
                    </a:lnTo>
                    <a:lnTo>
                      <a:pt x="2075" y="688"/>
                    </a:lnTo>
                    <a:lnTo>
                      <a:pt x="2065" y="635"/>
                    </a:lnTo>
                    <a:lnTo>
                      <a:pt x="2048" y="588"/>
                    </a:lnTo>
                    <a:lnTo>
                      <a:pt x="2028" y="548"/>
                    </a:lnTo>
                    <a:lnTo>
                      <a:pt x="1993" y="513"/>
                    </a:lnTo>
                    <a:lnTo>
                      <a:pt x="1958" y="490"/>
                    </a:lnTo>
                    <a:lnTo>
                      <a:pt x="1908" y="470"/>
                    </a:lnTo>
                    <a:lnTo>
                      <a:pt x="1850" y="453"/>
                    </a:lnTo>
                    <a:lnTo>
                      <a:pt x="1783" y="440"/>
                    </a:lnTo>
                    <a:lnTo>
                      <a:pt x="1708" y="433"/>
                    </a:lnTo>
                    <a:lnTo>
                      <a:pt x="1613" y="428"/>
                    </a:lnTo>
                    <a:lnTo>
                      <a:pt x="1113" y="405"/>
                    </a:lnTo>
                    <a:lnTo>
                      <a:pt x="673" y="395"/>
                    </a:lnTo>
                    <a:lnTo>
                      <a:pt x="560" y="388"/>
                    </a:lnTo>
                    <a:lnTo>
                      <a:pt x="480" y="375"/>
                    </a:lnTo>
                    <a:lnTo>
                      <a:pt x="418" y="365"/>
                    </a:lnTo>
                    <a:lnTo>
                      <a:pt x="363" y="348"/>
                    </a:lnTo>
                    <a:lnTo>
                      <a:pt x="305" y="325"/>
                    </a:lnTo>
                    <a:lnTo>
                      <a:pt x="258" y="300"/>
                    </a:lnTo>
                    <a:lnTo>
                      <a:pt x="215" y="265"/>
                    </a:lnTo>
                    <a:lnTo>
                      <a:pt x="188" y="228"/>
                    </a:lnTo>
                    <a:lnTo>
                      <a:pt x="168" y="190"/>
                    </a:lnTo>
                    <a:lnTo>
                      <a:pt x="155" y="143"/>
                    </a:lnTo>
                    <a:lnTo>
                      <a:pt x="153" y="100"/>
                    </a:lnTo>
                    <a:lnTo>
                      <a:pt x="155" y="60"/>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83" name="Freeform 21"/>
              <p:cNvSpPr>
                <a:spLocks/>
              </p:cNvSpPr>
              <p:nvPr/>
            </p:nvSpPr>
            <p:spPr bwMode="auto">
              <a:xfrm>
                <a:off x="7072" y="5851"/>
                <a:ext cx="2147" cy="1235"/>
              </a:xfrm>
              <a:custGeom>
                <a:avLst/>
                <a:gdLst>
                  <a:gd name="T0" fmla="*/ 127 w 2147"/>
                  <a:gd name="T1" fmla="*/ 32 h 1235"/>
                  <a:gd name="T2" fmla="*/ 55 w 2147"/>
                  <a:gd name="T3" fmla="*/ 140 h 1235"/>
                  <a:gd name="T4" fmla="*/ 15 w 2147"/>
                  <a:gd name="T5" fmla="*/ 240 h 1235"/>
                  <a:gd name="T6" fmla="*/ 2 w 2147"/>
                  <a:gd name="T7" fmla="*/ 375 h 1235"/>
                  <a:gd name="T8" fmla="*/ 5 w 2147"/>
                  <a:gd name="T9" fmla="*/ 520 h 1235"/>
                  <a:gd name="T10" fmla="*/ 35 w 2147"/>
                  <a:gd name="T11" fmla="*/ 617 h 1235"/>
                  <a:gd name="T12" fmla="*/ 95 w 2147"/>
                  <a:gd name="T13" fmla="*/ 690 h 1235"/>
                  <a:gd name="T14" fmla="*/ 170 w 2147"/>
                  <a:gd name="T15" fmla="*/ 740 h 1235"/>
                  <a:gd name="T16" fmla="*/ 280 w 2147"/>
                  <a:gd name="T17" fmla="*/ 775 h 1235"/>
                  <a:gd name="T18" fmla="*/ 447 w 2147"/>
                  <a:gd name="T19" fmla="*/ 785 h 1235"/>
                  <a:gd name="T20" fmla="*/ 1490 w 2147"/>
                  <a:gd name="T21" fmla="*/ 822 h 1235"/>
                  <a:gd name="T22" fmla="*/ 1642 w 2147"/>
                  <a:gd name="T23" fmla="*/ 840 h 1235"/>
                  <a:gd name="T24" fmla="*/ 1787 w 2147"/>
                  <a:gd name="T25" fmla="*/ 867 h 1235"/>
                  <a:gd name="T26" fmla="*/ 1892 w 2147"/>
                  <a:gd name="T27" fmla="*/ 907 h 1235"/>
                  <a:gd name="T28" fmla="*/ 1967 w 2147"/>
                  <a:gd name="T29" fmla="*/ 970 h 1235"/>
                  <a:gd name="T30" fmla="*/ 2012 w 2147"/>
                  <a:gd name="T31" fmla="*/ 1047 h 1235"/>
                  <a:gd name="T32" fmla="*/ 2040 w 2147"/>
                  <a:gd name="T33" fmla="*/ 1155 h 1235"/>
                  <a:gd name="T34" fmla="*/ 2050 w 2147"/>
                  <a:gd name="T35" fmla="*/ 1235 h 1235"/>
                  <a:gd name="T36" fmla="*/ 2110 w 2147"/>
                  <a:gd name="T37" fmla="*/ 1172 h 1235"/>
                  <a:gd name="T38" fmla="*/ 2140 w 2147"/>
                  <a:gd name="T39" fmla="*/ 1105 h 1235"/>
                  <a:gd name="T40" fmla="*/ 2145 w 2147"/>
                  <a:gd name="T41" fmla="*/ 962 h 1235"/>
                  <a:gd name="T42" fmla="*/ 2135 w 2147"/>
                  <a:gd name="T43" fmla="*/ 775 h 1235"/>
                  <a:gd name="T44" fmla="*/ 2115 w 2147"/>
                  <a:gd name="T45" fmla="*/ 635 h 1235"/>
                  <a:gd name="T46" fmla="*/ 2070 w 2147"/>
                  <a:gd name="T47" fmla="*/ 545 h 1235"/>
                  <a:gd name="T48" fmla="*/ 2005 w 2147"/>
                  <a:gd name="T49" fmla="*/ 492 h 1235"/>
                  <a:gd name="T50" fmla="*/ 1895 w 2147"/>
                  <a:gd name="T51" fmla="*/ 455 h 1235"/>
                  <a:gd name="T52" fmla="*/ 1747 w 2147"/>
                  <a:gd name="T53" fmla="*/ 435 h 1235"/>
                  <a:gd name="T54" fmla="*/ 1137 w 2147"/>
                  <a:gd name="T55" fmla="*/ 407 h 1235"/>
                  <a:gd name="T56" fmla="*/ 570 w 2147"/>
                  <a:gd name="T57" fmla="*/ 390 h 1235"/>
                  <a:gd name="T58" fmla="*/ 427 w 2147"/>
                  <a:gd name="T59" fmla="*/ 367 h 1235"/>
                  <a:gd name="T60" fmla="*/ 310 w 2147"/>
                  <a:gd name="T61" fmla="*/ 327 h 1235"/>
                  <a:gd name="T62" fmla="*/ 217 w 2147"/>
                  <a:gd name="T63" fmla="*/ 267 h 1235"/>
                  <a:gd name="T64" fmla="*/ 167 w 2147"/>
                  <a:gd name="T65" fmla="*/ 192 h 1235"/>
                  <a:gd name="T66" fmla="*/ 150 w 2147"/>
                  <a:gd name="T67" fmla="*/ 105 h 1235"/>
                  <a:gd name="T68" fmla="*/ 165 w 2147"/>
                  <a:gd name="T69" fmla="*/ 0 h 12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47"/>
                  <a:gd name="T106" fmla="*/ 0 h 1235"/>
                  <a:gd name="T107" fmla="*/ 2147 w 2147"/>
                  <a:gd name="T108" fmla="*/ 1235 h 12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47" h="1235">
                    <a:moveTo>
                      <a:pt x="165" y="0"/>
                    </a:moveTo>
                    <a:lnTo>
                      <a:pt x="127" y="32"/>
                    </a:lnTo>
                    <a:lnTo>
                      <a:pt x="87" y="90"/>
                    </a:lnTo>
                    <a:lnTo>
                      <a:pt x="55" y="140"/>
                    </a:lnTo>
                    <a:lnTo>
                      <a:pt x="30" y="192"/>
                    </a:lnTo>
                    <a:lnTo>
                      <a:pt x="15" y="240"/>
                    </a:lnTo>
                    <a:lnTo>
                      <a:pt x="2" y="297"/>
                    </a:lnTo>
                    <a:lnTo>
                      <a:pt x="2" y="375"/>
                    </a:lnTo>
                    <a:lnTo>
                      <a:pt x="0" y="450"/>
                    </a:lnTo>
                    <a:lnTo>
                      <a:pt x="5" y="520"/>
                    </a:lnTo>
                    <a:lnTo>
                      <a:pt x="15" y="567"/>
                    </a:lnTo>
                    <a:lnTo>
                      <a:pt x="35" y="617"/>
                    </a:lnTo>
                    <a:lnTo>
                      <a:pt x="60" y="655"/>
                    </a:lnTo>
                    <a:lnTo>
                      <a:pt x="95" y="690"/>
                    </a:lnTo>
                    <a:lnTo>
                      <a:pt x="130" y="717"/>
                    </a:lnTo>
                    <a:lnTo>
                      <a:pt x="170" y="740"/>
                    </a:lnTo>
                    <a:lnTo>
                      <a:pt x="220" y="760"/>
                    </a:lnTo>
                    <a:lnTo>
                      <a:pt x="280" y="775"/>
                    </a:lnTo>
                    <a:lnTo>
                      <a:pt x="350" y="782"/>
                    </a:lnTo>
                    <a:lnTo>
                      <a:pt x="447" y="785"/>
                    </a:lnTo>
                    <a:lnTo>
                      <a:pt x="967" y="807"/>
                    </a:lnTo>
                    <a:lnTo>
                      <a:pt x="1490" y="822"/>
                    </a:lnTo>
                    <a:lnTo>
                      <a:pt x="1570" y="830"/>
                    </a:lnTo>
                    <a:lnTo>
                      <a:pt x="1642" y="840"/>
                    </a:lnTo>
                    <a:lnTo>
                      <a:pt x="1715" y="852"/>
                    </a:lnTo>
                    <a:lnTo>
                      <a:pt x="1787" y="867"/>
                    </a:lnTo>
                    <a:lnTo>
                      <a:pt x="1852" y="887"/>
                    </a:lnTo>
                    <a:lnTo>
                      <a:pt x="1892" y="907"/>
                    </a:lnTo>
                    <a:lnTo>
                      <a:pt x="1937" y="940"/>
                    </a:lnTo>
                    <a:lnTo>
                      <a:pt x="1967" y="970"/>
                    </a:lnTo>
                    <a:lnTo>
                      <a:pt x="1995" y="1007"/>
                    </a:lnTo>
                    <a:lnTo>
                      <a:pt x="2012" y="1047"/>
                    </a:lnTo>
                    <a:lnTo>
                      <a:pt x="2027" y="1102"/>
                    </a:lnTo>
                    <a:lnTo>
                      <a:pt x="2040" y="1155"/>
                    </a:lnTo>
                    <a:lnTo>
                      <a:pt x="2047" y="1195"/>
                    </a:lnTo>
                    <a:lnTo>
                      <a:pt x="2050" y="1235"/>
                    </a:lnTo>
                    <a:lnTo>
                      <a:pt x="2090" y="1200"/>
                    </a:lnTo>
                    <a:lnTo>
                      <a:pt x="2110" y="1172"/>
                    </a:lnTo>
                    <a:lnTo>
                      <a:pt x="2127" y="1142"/>
                    </a:lnTo>
                    <a:lnTo>
                      <a:pt x="2140" y="1105"/>
                    </a:lnTo>
                    <a:lnTo>
                      <a:pt x="2147" y="1052"/>
                    </a:lnTo>
                    <a:lnTo>
                      <a:pt x="2145" y="962"/>
                    </a:lnTo>
                    <a:lnTo>
                      <a:pt x="2140" y="867"/>
                    </a:lnTo>
                    <a:lnTo>
                      <a:pt x="2135" y="775"/>
                    </a:lnTo>
                    <a:lnTo>
                      <a:pt x="2125" y="685"/>
                    </a:lnTo>
                    <a:lnTo>
                      <a:pt x="2115" y="635"/>
                    </a:lnTo>
                    <a:lnTo>
                      <a:pt x="2097" y="587"/>
                    </a:lnTo>
                    <a:lnTo>
                      <a:pt x="2070" y="545"/>
                    </a:lnTo>
                    <a:lnTo>
                      <a:pt x="2040" y="515"/>
                    </a:lnTo>
                    <a:lnTo>
                      <a:pt x="2005" y="492"/>
                    </a:lnTo>
                    <a:lnTo>
                      <a:pt x="1952" y="472"/>
                    </a:lnTo>
                    <a:lnTo>
                      <a:pt x="1895" y="455"/>
                    </a:lnTo>
                    <a:lnTo>
                      <a:pt x="1825" y="442"/>
                    </a:lnTo>
                    <a:lnTo>
                      <a:pt x="1747" y="435"/>
                    </a:lnTo>
                    <a:lnTo>
                      <a:pt x="1650" y="430"/>
                    </a:lnTo>
                    <a:lnTo>
                      <a:pt x="1137" y="407"/>
                    </a:lnTo>
                    <a:lnTo>
                      <a:pt x="687" y="397"/>
                    </a:lnTo>
                    <a:lnTo>
                      <a:pt x="570" y="390"/>
                    </a:lnTo>
                    <a:lnTo>
                      <a:pt x="497" y="382"/>
                    </a:lnTo>
                    <a:lnTo>
                      <a:pt x="427" y="367"/>
                    </a:lnTo>
                    <a:lnTo>
                      <a:pt x="367" y="350"/>
                    </a:lnTo>
                    <a:lnTo>
                      <a:pt x="310" y="327"/>
                    </a:lnTo>
                    <a:lnTo>
                      <a:pt x="260" y="302"/>
                    </a:lnTo>
                    <a:lnTo>
                      <a:pt x="217" y="267"/>
                    </a:lnTo>
                    <a:lnTo>
                      <a:pt x="187" y="230"/>
                    </a:lnTo>
                    <a:lnTo>
                      <a:pt x="167" y="192"/>
                    </a:lnTo>
                    <a:lnTo>
                      <a:pt x="155" y="145"/>
                    </a:lnTo>
                    <a:lnTo>
                      <a:pt x="150" y="105"/>
                    </a:lnTo>
                    <a:lnTo>
                      <a:pt x="155" y="62"/>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84" name="Freeform 22"/>
              <p:cNvSpPr>
                <a:spLocks/>
              </p:cNvSpPr>
              <p:nvPr/>
            </p:nvSpPr>
            <p:spPr bwMode="auto">
              <a:xfrm>
                <a:off x="6917" y="1842"/>
                <a:ext cx="2147" cy="1312"/>
              </a:xfrm>
              <a:custGeom>
                <a:avLst/>
                <a:gdLst>
                  <a:gd name="T0" fmla="*/ 130 w 2147"/>
                  <a:gd name="T1" fmla="*/ 32 h 1312"/>
                  <a:gd name="T2" fmla="*/ 55 w 2147"/>
                  <a:gd name="T3" fmla="*/ 140 h 1312"/>
                  <a:gd name="T4" fmla="*/ 15 w 2147"/>
                  <a:gd name="T5" fmla="*/ 237 h 1312"/>
                  <a:gd name="T6" fmla="*/ 0 w 2147"/>
                  <a:gd name="T7" fmla="*/ 362 h 1312"/>
                  <a:gd name="T8" fmla="*/ 5 w 2147"/>
                  <a:gd name="T9" fmla="*/ 517 h 1312"/>
                  <a:gd name="T10" fmla="*/ 35 w 2147"/>
                  <a:gd name="T11" fmla="*/ 615 h 1312"/>
                  <a:gd name="T12" fmla="*/ 92 w 2147"/>
                  <a:gd name="T13" fmla="*/ 690 h 1312"/>
                  <a:gd name="T14" fmla="*/ 170 w 2147"/>
                  <a:gd name="T15" fmla="*/ 740 h 1312"/>
                  <a:gd name="T16" fmla="*/ 280 w 2147"/>
                  <a:gd name="T17" fmla="*/ 775 h 1312"/>
                  <a:gd name="T18" fmla="*/ 450 w 2147"/>
                  <a:gd name="T19" fmla="*/ 785 h 1312"/>
                  <a:gd name="T20" fmla="*/ 1490 w 2147"/>
                  <a:gd name="T21" fmla="*/ 822 h 1312"/>
                  <a:gd name="T22" fmla="*/ 1650 w 2147"/>
                  <a:gd name="T23" fmla="*/ 842 h 1312"/>
                  <a:gd name="T24" fmla="*/ 1787 w 2147"/>
                  <a:gd name="T25" fmla="*/ 867 h 1312"/>
                  <a:gd name="T26" fmla="*/ 1905 w 2147"/>
                  <a:gd name="T27" fmla="*/ 917 h 1312"/>
                  <a:gd name="T28" fmla="*/ 1972 w 2147"/>
                  <a:gd name="T29" fmla="*/ 975 h 1312"/>
                  <a:gd name="T30" fmla="*/ 2015 w 2147"/>
                  <a:gd name="T31" fmla="*/ 1047 h 1312"/>
                  <a:gd name="T32" fmla="*/ 2040 w 2147"/>
                  <a:gd name="T33" fmla="*/ 1152 h 1312"/>
                  <a:gd name="T34" fmla="*/ 2055 w 2147"/>
                  <a:gd name="T35" fmla="*/ 1235 h 1312"/>
                  <a:gd name="T36" fmla="*/ 2047 w 2147"/>
                  <a:gd name="T37" fmla="*/ 1312 h 1312"/>
                  <a:gd name="T38" fmla="*/ 2092 w 2147"/>
                  <a:gd name="T39" fmla="*/ 1257 h 1312"/>
                  <a:gd name="T40" fmla="*/ 2127 w 2147"/>
                  <a:gd name="T41" fmla="*/ 1185 h 1312"/>
                  <a:gd name="T42" fmla="*/ 2145 w 2147"/>
                  <a:gd name="T43" fmla="*/ 1115 h 1312"/>
                  <a:gd name="T44" fmla="*/ 2145 w 2147"/>
                  <a:gd name="T45" fmla="*/ 965 h 1312"/>
                  <a:gd name="T46" fmla="*/ 2135 w 2147"/>
                  <a:gd name="T47" fmla="*/ 775 h 1312"/>
                  <a:gd name="T48" fmla="*/ 2115 w 2147"/>
                  <a:gd name="T49" fmla="*/ 632 h 1312"/>
                  <a:gd name="T50" fmla="*/ 2070 w 2147"/>
                  <a:gd name="T51" fmla="*/ 542 h 1312"/>
                  <a:gd name="T52" fmla="*/ 2005 w 2147"/>
                  <a:gd name="T53" fmla="*/ 490 h 1312"/>
                  <a:gd name="T54" fmla="*/ 1895 w 2147"/>
                  <a:gd name="T55" fmla="*/ 452 h 1312"/>
                  <a:gd name="T56" fmla="*/ 1747 w 2147"/>
                  <a:gd name="T57" fmla="*/ 432 h 1312"/>
                  <a:gd name="T58" fmla="*/ 1137 w 2147"/>
                  <a:gd name="T59" fmla="*/ 405 h 1312"/>
                  <a:gd name="T60" fmla="*/ 570 w 2147"/>
                  <a:gd name="T61" fmla="*/ 387 h 1312"/>
                  <a:gd name="T62" fmla="*/ 427 w 2147"/>
                  <a:gd name="T63" fmla="*/ 365 h 1312"/>
                  <a:gd name="T64" fmla="*/ 310 w 2147"/>
                  <a:gd name="T65" fmla="*/ 325 h 1312"/>
                  <a:gd name="T66" fmla="*/ 217 w 2147"/>
                  <a:gd name="T67" fmla="*/ 265 h 1312"/>
                  <a:gd name="T68" fmla="*/ 167 w 2147"/>
                  <a:gd name="T69" fmla="*/ 192 h 1312"/>
                  <a:gd name="T70" fmla="*/ 150 w 2147"/>
                  <a:gd name="T71" fmla="*/ 105 h 1312"/>
                  <a:gd name="T72" fmla="*/ 165 w 2147"/>
                  <a:gd name="T73" fmla="*/ 0 h 13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47"/>
                  <a:gd name="T112" fmla="*/ 0 h 1312"/>
                  <a:gd name="T113" fmla="*/ 2147 w 2147"/>
                  <a:gd name="T114" fmla="*/ 1312 h 13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47" h="1312">
                    <a:moveTo>
                      <a:pt x="165" y="0"/>
                    </a:moveTo>
                    <a:lnTo>
                      <a:pt x="130" y="32"/>
                    </a:lnTo>
                    <a:lnTo>
                      <a:pt x="85" y="90"/>
                    </a:lnTo>
                    <a:lnTo>
                      <a:pt x="55" y="140"/>
                    </a:lnTo>
                    <a:lnTo>
                      <a:pt x="30" y="192"/>
                    </a:lnTo>
                    <a:lnTo>
                      <a:pt x="15" y="237"/>
                    </a:lnTo>
                    <a:lnTo>
                      <a:pt x="2" y="295"/>
                    </a:lnTo>
                    <a:lnTo>
                      <a:pt x="0" y="362"/>
                    </a:lnTo>
                    <a:lnTo>
                      <a:pt x="0" y="447"/>
                    </a:lnTo>
                    <a:lnTo>
                      <a:pt x="5" y="517"/>
                    </a:lnTo>
                    <a:lnTo>
                      <a:pt x="15" y="565"/>
                    </a:lnTo>
                    <a:lnTo>
                      <a:pt x="35" y="615"/>
                    </a:lnTo>
                    <a:lnTo>
                      <a:pt x="60" y="652"/>
                    </a:lnTo>
                    <a:lnTo>
                      <a:pt x="92" y="690"/>
                    </a:lnTo>
                    <a:lnTo>
                      <a:pt x="132" y="717"/>
                    </a:lnTo>
                    <a:lnTo>
                      <a:pt x="170" y="740"/>
                    </a:lnTo>
                    <a:lnTo>
                      <a:pt x="220" y="760"/>
                    </a:lnTo>
                    <a:lnTo>
                      <a:pt x="280" y="775"/>
                    </a:lnTo>
                    <a:lnTo>
                      <a:pt x="350" y="782"/>
                    </a:lnTo>
                    <a:lnTo>
                      <a:pt x="450" y="785"/>
                    </a:lnTo>
                    <a:lnTo>
                      <a:pt x="967" y="807"/>
                    </a:lnTo>
                    <a:lnTo>
                      <a:pt x="1490" y="822"/>
                    </a:lnTo>
                    <a:lnTo>
                      <a:pt x="1570" y="830"/>
                    </a:lnTo>
                    <a:lnTo>
                      <a:pt x="1650" y="842"/>
                    </a:lnTo>
                    <a:lnTo>
                      <a:pt x="1715" y="852"/>
                    </a:lnTo>
                    <a:lnTo>
                      <a:pt x="1787" y="867"/>
                    </a:lnTo>
                    <a:lnTo>
                      <a:pt x="1852" y="887"/>
                    </a:lnTo>
                    <a:lnTo>
                      <a:pt x="1905" y="917"/>
                    </a:lnTo>
                    <a:lnTo>
                      <a:pt x="1945" y="945"/>
                    </a:lnTo>
                    <a:lnTo>
                      <a:pt x="1972" y="975"/>
                    </a:lnTo>
                    <a:lnTo>
                      <a:pt x="2000" y="1010"/>
                    </a:lnTo>
                    <a:lnTo>
                      <a:pt x="2015" y="1047"/>
                    </a:lnTo>
                    <a:lnTo>
                      <a:pt x="2027" y="1100"/>
                    </a:lnTo>
                    <a:lnTo>
                      <a:pt x="2040" y="1152"/>
                    </a:lnTo>
                    <a:lnTo>
                      <a:pt x="2047" y="1192"/>
                    </a:lnTo>
                    <a:lnTo>
                      <a:pt x="2055" y="1235"/>
                    </a:lnTo>
                    <a:lnTo>
                      <a:pt x="2057" y="1275"/>
                    </a:lnTo>
                    <a:lnTo>
                      <a:pt x="2047" y="1312"/>
                    </a:lnTo>
                    <a:lnTo>
                      <a:pt x="2072" y="1285"/>
                    </a:lnTo>
                    <a:lnTo>
                      <a:pt x="2092" y="1257"/>
                    </a:lnTo>
                    <a:lnTo>
                      <a:pt x="2112" y="1222"/>
                    </a:lnTo>
                    <a:lnTo>
                      <a:pt x="2127" y="1185"/>
                    </a:lnTo>
                    <a:lnTo>
                      <a:pt x="2137" y="1155"/>
                    </a:lnTo>
                    <a:lnTo>
                      <a:pt x="2145" y="1115"/>
                    </a:lnTo>
                    <a:lnTo>
                      <a:pt x="2147" y="1050"/>
                    </a:lnTo>
                    <a:lnTo>
                      <a:pt x="2145" y="965"/>
                    </a:lnTo>
                    <a:lnTo>
                      <a:pt x="2140" y="867"/>
                    </a:lnTo>
                    <a:lnTo>
                      <a:pt x="2135" y="775"/>
                    </a:lnTo>
                    <a:lnTo>
                      <a:pt x="2125" y="685"/>
                    </a:lnTo>
                    <a:lnTo>
                      <a:pt x="2115" y="632"/>
                    </a:lnTo>
                    <a:lnTo>
                      <a:pt x="2097" y="585"/>
                    </a:lnTo>
                    <a:lnTo>
                      <a:pt x="2070" y="542"/>
                    </a:lnTo>
                    <a:lnTo>
                      <a:pt x="2040" y="512"/>
                    </a:lnTo>
                    <a:lnTo>
                      <a:pt x="2005" y="490"/>
                    </a:lnTo>
                    <a:lnTo>
                      <a:pt x="1952" y="470"/>
                    </a:lnTo>
                    <a:lnTo>
                      <a:pt x="1895" y="452"/>
                    </a:lnTo>
                    <a:lnTo>
                      <a:pt x="1825" y="440"/>
                    </a:lnTo>
                    <a:lnTo>
                      <a:pt x="1747" y="432"/>
                    </a:lnTo>
                    <a:lnTo>
                      <a:pt x="1650" y="427"/>
                    </a:lnTo>
                    <a:lnTo>
                      <a:pt x="1137" y="405"/>
                    </a:lnTo>
                    <a:lnTo>
                      <a:pt x="687" y="395"/>
                    </a:lnTo>
                    <a:lnTo>
                      <a:pt x="570" y="387"/>
                    </a:lnTo>
                    <a:lnTo>
                      <a:pt x="497" y="380"/>
                    </a:lnTo>
                    <a:lnTo>
                      <a:pt x="427" y="365"/>
                    </a:lnTo>
                    <a:lnTo>
                      <a:pt x="367" y="347"/>
                    </a:lnTo>
                    <a:lnTo>
                      <a:pt x="310" y="325"/>
                    </a:lnTo>
                    <a:lnTo>
                      <a:pt x="260" y="300"/>
                    </a:lnTo>
                    <a:lnTo>
                      <a:pt x="217" y="265"/>
                    </a:lnTo>
                    <a:lnTo>
                      <a:pt x="187" y="227"/>
                    </a:lnTo>
                    <a:lnTo>
                      <a:pt x="167" y="192"/>
                    </a:lnTo>
                    <a:lnTo>
                      <a:pt x="155" y="145"/>
                    </a:lnTo>
                    <a:lnTo>
                      <a:pt x="150" y="105"/>
                    </a:lnTo>
                    <a:lnTo>
                      <a:pt x="155" y="62"/>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85" name="Freeform 23"/>
              <p:cNvSpPr>
                <a:spLocks/>
              </p:cNvSpPr>
              <p:nvPr/>
            </p:nvSpPr>
            <p:spPr bwMode="auto">
              <a:xfrm>
                <a:off x="7239" y="7668"/>
                <a:ext cx="2098" cy="1310"/>
              </a:xfrm>
              <a:custGeom>
                <a:avLst/>
                <a:gdLst>
                  <a:gd name="T0" fmla="*/ 130 w 2098"/>
                  <a:gd name="T1" fmla="*/ 45 h 1310"/>
                  <a:gd name="T2" fmla="*/ 63 w 2098"/>
                  <a:gd name="T3" fmla="*/ 120 h 1310"/>
                  <a:gd name="T4" fmla="*/ 20 w 2098"/>
                  <a:gd name="T5" fmla="*/ 225 h 1310"/>
                  <a:gd name="T6" fmla="*/ 0 w 2098"/>
                  <a:gd name="T7" fmla="*/ 358 h 1310"/>
                  <a:gd name="T8" fmla="*/ 8 w 2098"/>
                  <a:gd name="T9" fmla="*/ 510 h 1310"/>
                  <a:gd name="T10" fmla="*/ 38 w 2098"/>
                  <a:gd name="T11" fmla="*/ 610 h 1310"/>
                  <a:gd name="T12" fmla="*/ 93 w 2098"/>
                  <a:gd name="T13" fmla="*/ 685 h 1310"/>
                  <a:gd name="T14" fmla="*/ 170 w 2098"/>
                  <a:gd name="T15" fmla="*/ 735 h 1310"/>
                  <a:gd name="T16" fmla="*/ 278 w 2098"/>
                  <a:gd name="T17" fmla="*/ 770 h 1310"/>
                  <a:gd name="T18" fmla="*/ 440 w 2098"/>
                  <a:gd name="T19" fmla="*/ 780 h 1310"/>
                  <a:gd name="T20" fmla="*/ 1455 w 2098"/>
                  <a:gd name="T21" fmla="*/ 818 h 1310"/>
                  <a:gd name="T22" fmla="*/ 1613 w 2098"/>
                  <a:gd name="T23" fmla="*/ 835 h 1310"/>
                  <a:gd name="T24" fmla="*/ 1745 w 2098"/>
                  <a:gd name="T25" fmla="*/ 863 h 1310"/>
                  <a:gd name="T26" fmla="*/ 1860 w 2098"/>
                  <a:gd name="T27" fmla="*/ 913 h 1310"/>
                  <a:gd name="T28" fmla="*/ 1925 w 2098"/>
                  <a:gd name="T29" fmla="*/ 973 h 1310"/>
                  <a:gd name="T30" fmla="*/ 1968 w 2098"/>
                  <a:gd name="T31" fmla="*/ 1048 h 1310"/>
                  <a:gd name="T32" fmla="*/ 1993 w 2098"/>
                  <a:gd name="T33" fmla="*/ 1153 h 1310"/>
                  <a:gd name="T34" fmla="*/ 2005 w 2098"/>
                  <a:gd name="T35" fmla="*/ 1233 h 1310"/>
                  <a:gd name="T36" fmla="*/ 2000 w 2098"/>
                  <a:gd name="T37" fmla="*/ 1310 h 1310"/>
                  <a:gd name="T38" fmla="*/ 2043 w 2098"/>
                  <a:gd name="T39" fmla="*/ 1255 h 1310"/>
                  <a:gd name="T40" fmla="*/ 2078 w 2098"/>
                  <a:gd name="T41" fmla="*/ 1185 h 1310"/>
                  <a:gd name="T42" fmla="*/ 2095 w 2098"/>
                  <a:gd name="T43" fmla="*/ 1115 h 1310"/>
                  <a:gd name="T44" fmla="*/ 2095 w 2098"/>
                  <a:gd name="T45" fmla="*/ 963 h 1310"/>
                  <a:gd name="T46" fmla="*/ 2085 w 2098"/>
                  <a:gd name="T47" fmla="*/ 770 h 1310"/>
                  <a:gd name="T48" fmla="*/ 2065 w 2098"/>
                  <a:gd name="T49" fmla="*/ 628 h 1310"/>
                  <a:gd name="T50" fmla="*/ 2020 w 2098"/>
                  <a:gd name="T51" fmla="*/ 538 h 1310"/>
                  <a:gd name="T52" fmla="*/ 1958 w 2098"/>
                  <a:gd name="T53" fmla="*/ 483 h 1310"/>
                  <a:gd name="T54" fmla="*/ 1850 w 2098"/>
                  <a:gd name="T55" fmla="*/ 445 h 1310"/>
                  <a:gd name="T56" fmla="*/ 1708 w 2098"/>
                  <a:gd name="T57" fmla="*/ 425 h 1310"/>
                  <a:gd name="T58" fmla="*/ 1113 w 2098"/>
                  <a:gd name="T59" fmla="*/ 400 h 1310"/>
                  <a:gd name="T60" fmla="*/ 560 w 2098"/>
                  <a:gd name="T61" fmla="*/ 383 h 1310"/>
                  <a:gd name="T62" fmla="*/ 418 w 2098"/>
                  <a:gd name="T63" fmla="*/ 360 h 1310"/>
                  <a:gd name="T64" fmla="*/ 305 w 2098"/>
                  <a:gd name="T65" fmla="*/ 320 h 1310"/>
                  <a:gd name="T66" fmla="*/ 215 w 2098"/>
                  <a:gd name="T67" fmla="*/ 260 h 1310"/>
                  <a:gd name="T68" fmla="*/ 168 w 2098"/>
                  <a:gd name="T69" fmla="*/ 185 h 1310"/>
                  <a:gd name="T70" fmla="*/ 153 w 2098"/>
                  <a:gd name="T71" fmla="*/ 95 h 1310"/>
                  <a:gd name="T72" fmla="*/ 198 w 2098"/>
                  <a:gd name="T73" fmla="*/ 0 h 131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98"/>
                  <a:gd name="T112" fmla="*/ 0 h 1310"/>
                  <a:gd name="T113" fmla="*/ 2098 w 2098"/>
                  <a:gd name="T114" fmla="*/ 1310 h 131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98" h="1310">
                    <a:moveTo>
                      <a:pt x="198" y="0"/>
                    </a:moveTo>
                    <a:lnTo>
                      <a:pt x="130" y="45"/>
                    </a:lnTo>
                    <a:lnTo>
                      <a:pt x="90" y="83"/>
                    </a:lnTo>
                    <a:lnTo>
                      <a:pt x="63" y="120"/>
                    </a:lnTo>
                    <a:lnTo>
                      <a:pt x="40" y="165"/>
                    </a:lnTo>
                    <a:lnTo>
                      <a:pt x="20" y="225"/>
                    </a:lnTo>
                    <a:lnTo>
                      <a:pt x="10" y="305"/>
                    </a:lnTo>
                    <a:lnTo>
                      <a:pt x="0" y="358"/>
                    </a:lnTo>
                    <a:lnTo>
                      <a:pt x="0" y="433"/>
                    </a:lnTo>
                    <a:lnTo>
                      <a:pt x="8" y="510"/>
                    </a:lnTo>
                    <a:lnTo>
                      <a:pt x="18" y="560"/>
                    </a:lnTo>
                    <a:lnTo>
                      <a:pt x="38" y="610"/>
                    </a:lnTo>
                    <a:lnTo>
                      <a:pt x="63" y="648"/>
                    </a:lnTo>
                    <a:lnTo>
                      <a:pt x="93" y="685"/>
                    </a:lnTo>
                    <a:lnTo>
                      <a:pt x="130" y="713"/>
                    </a:lnTo>
                    <a:lnTo>
                      <a:pt x="170" y="735"/>
                    </a:lnTo>
                    <a:lnTo>
                      <a:pt x="218" y="755"/>
                    </a:lnTo>
                    <a:lnTo>
                      <a:pt x="278" y="770"/>
                    </a:lnTo>
                    <a:lnTo>
                      <a:pt x="345" y="778"/>
                    </a:lnTo>
                    <a:lnTo>
                      <a:pt x="440" y="780"/>
                    </a:lnTo>
                    <a:lnTo>
                      <a:pt x="948" y="803"/>
                    </a:lnTo>
                    <a:lnTo>
                      <a:pt x="1455" y="818"/>
                    </a:lnTo>
                    <a:lnTo>
                      <a:pt x="1533" y="825"/>
                    </a:lnTo>
                    <a:lnTo>
                      <a:pt x="1613" y="835"/>
                    </a:lnTo>
                    <a:lnTo>
                      <a:pt x="1675" y="848"/>
                    </a:lnTo>
                    <a:lnTo>
                      <a:pt x="1745" y="863"/>
                    </a:lnTo>
                    <a:lnTo>
                      <a:pt x="1810" y="883"/>
                    </a:lnTo>
                    <a:lnTo>
                      <a:pt x="1860" y="913"/>
                    </a:lnTo>
                    <a:lnTo>
                      <a:pt x="1900" y="940"/>
                    </a:lnTo>
                    <a:lnTo>
                      <a:pt x="1925" y="973"/>
                    </a:lnTo>
                    <a:lnTo>
                      <a:pt x="1953" y="1010"/>
                    </a:lnTo>
                    <a:lnTo>
                      <a:pt x="1968" y="1048"/>
                    </a:lnTo>
                    <a:lnTo>
                      <a:pt x="1980" y="1095"/>
                    </a:lnTo>
                    <a:lnTo>
                      <a:pt x="1993" y="1153"/>
                    </a:lnTo>
                    <a:lnTo>
                      <a:pt x="2000" y="1193"/>
                    </a:lnTo>
                    <a:lnTo>
                      <a:pt x="2005" y="1233"/>
                    </a:lnTo>
                    <a:lnTo>
                      <a:pt x="2008" y="1273"/>
                    </a:lnTo>
                    <a:lnTo>
                      <a:pt x="2000" y="1310"/>
                    </a:lnTo>
                    <a:lnTo>
                      <a:pt x="2023" y="1283"/>
                    </a:lnTo>
                    <a:lnTo>
                      <a:pt x="2043" y="1255"/>
                    </a:lnTo>
                    <a:lnTo>
                      <a:pt x="2063" y="1220"/>
                    </a:lnTo>
                    <a:lnTo>
                      <a:pt x="2078" y="1185"/>
                    </a:lnTo>
                    <a:lnTo>
                      <a:pt x="2088" y="1155"/>
                    </a:lnTo>
                    <a:lnTo>
                      <a:pt x="2095" y="1115"/>
                    </a:lnTo>
                    <a:lnTo>
                      <a:pt x="2098" y="1050"/>
                    </a:lnTo>
                    <a:lnTo>
                      <a:pt x="2095" y="963"/>
                    </a:lnTo>
                    <a:lnTo>
                      <a:pt x="2090" y="863"/>
                    </a:lnTo>
                    <a:lnTo>
                      <a:pt x="2085" y="770"/>
                    </a:lnTo>
                    <a:lnTo>
                      <a:pt x="2075" y="680"/>
                    </a:lnTo>
                    <a:lnTo>
                      <a:pt x="2065" y="628"/>
                    </a:lnTo>
                    <a:lnTo>
                      <a:pt x="2048" y="580"/>
                    </a:lnTo>
                    <a:lnTo>
                      <a:pt x="2020" y="538"/>
                    </a:lnTo>
                    <a:lnTo>
                      <a:pt x="1993" y="505"/>
                    </a:lnTo>
                    <a:lnTo>
                      <a:pt x="1958" y="483"/>
                    </a:lnTo>
                    <a:lnTo>
                      <a:pt x="1908" y="463"/>
                    </a:lnTo>
                    <a:lnTo>
                      <a:pt x="1850" y="445"/>
                    </a:lnTo>
                    <a:lnTo>
                      <a:pt x="1783" y="433"/>
                    </a:lnTo>
                    <a:lnTo>
                      <a:pt x="1708" y="425"/>
                    </a:lnTo>
                    <a:lnTo>
                      <a:pt x="1613" y="420"/>
                    </a:lnTo>
                    <a:lnTo>
                      <a:pt x="1113" y="400"/>
                    </a:lnTo>
                    <a:lnTo>
                      <a:pt x="673" y="390"/>
                    </a:lnTo>
                    <a:lnTo>
                      <a:pt x="560" y="383"/>
                    </a:lnTo>
                    <a:lnTo>
                      <a:pt x="480" y="375"/>
                    </a:lnTo>
                    <a:lnTo>
                      <a:pt x="418" y="360"/>
                    </a:lnTo>
                    <a:lnTo>
                      <a:pt x="363" y="343"/>
                    </a:lnTo>
                    <a:lnTo>
                      <a:pt x="305" y="320"/>
                    </a:lnTo>
                    <a:lnTo>
                      <a:pt x="258" y="295"/>
                    </a:lnTo>
                    <a:lnTo>
                      <a:pt x="215" y="260"/>
                    </a:lnTo>
                    <a:lnTo>
                      <a:pt x="188" y="223"/>
                    </a:lnTo>
                    <a:lnTo>
                      <a:pt x="168" y="185"/>
                    </a:lnTo>
                    <a:lnTo>
                      <a:pt x="155" y="138"/>
                    </a:lnTo>
                    <a:lnTo>
                      <a:pt x="153" y="95"/>
                    </a:lnTo>
                    <a:lnTo>
                      <a:pt x="155" y="53"/>
                    </a:lnTo>
                    <a:lnTo>
                      <a:pt x="198" y="0"/>
                    </a:lnTo>
                    <a:close/>
                  </a:path>
                </a:pathLst>
              </a:custGeom>
              <a:solidFill>
                <a:srgbClr val="FF0000"/>
              </a:solidFill>
              <a:ln w="12700">
                <a:solidFill>
                  <a:srgbClr val="FF0000"/>
                </a:solidFill>
                <a:round/>
                <a:headEnd/>
                <a:tailEnd/>
              </a:ln>
            </p:spPr>
            <p:txBody>
              <a:bodyPr/>
              <a:lstStyle/>
              <a:p>
                <a:endParaRPr lang="en-US"/>
              </a:p>
            </p:txBody>
          </p:sp>
          <p:sp>
            <p:nvSpPr>
              <p:cNvPr id="55386" name="Freeform 16"/>
              <p:cNvSpPr>
                <a:spLocks/>
              </p:cNvSpPr>
              <p:nvPr/>
            </p:nvSpPr>
            <p:spPr bwMode="auto">
              <a:xfrm>
                <a:off x="7277" y="5973"/>
                <a:ext cx="1933" cy="1575"/>
              </a:xfrm>
              <a:custGeom>
                <a:avLst/>
                <a:gdLst>
                  <a:gd name="T0" fmla="*/ 1128 w 1933"/>
                  <a:gd name="T1" fmla="*/ 570 h 1575"/>
                  <a:gd name="T2" fmla="*/ 1263 w 1933"/>
                  <a:gd name="T3" fmla="*/ 490 h 1575"/>
                  <a:gd name="T4" fmla="*/ 1390 w 1933"/>
                  <a:gd name="T5" fmla="*/ 408 h 1575"/>
                  <a:gd name="T6" fmla="*/ 1495 w 1933"/>
                  <a:gd name="T7" fmla="*/ 328 h 1575"/>
                  <a:gd name="T8" fmla="*/ 1563 w 1933"/>
                  <a:gd name="T9" fmla="*/ 258 h 1575"/>
                  <a:gd name="T10" fmla="*/ 1608 w 1933"/>
                  <a:gd name="T11" fmla="*/ 198 h 1575"/>
                  <a:gd name="T12" fmla="*/ 1643 w 1933"/>
                  <a:gd name="T13" fmla="*/ 140 h 1575"/>
                  <a:gd name="T14" fmla="*/ 1665 w 1933"/>
                  <a:gd name="T15" fmla="*/ 78 h 1575"/>
                  <a:gd name="T16" fmla="*/ 1680 w 1933"/>
                  <a:gd name="T17" fmla="*/ 0 h 1575"/>
                  <a:gd name="T18" fmla="*/ 1740 w 1933"/>
                  <a:gd name="T19" fmla="*/ 13 h 1575"/>
                  <a:gd name="T20" fmla="*/ 1788 w 1933"/>
                  <a:gd name="T21" fmla="*/ 48 h 1575"/>
                  <a:gd name="T22" fmla="*/ 1845 w 1933"/>
                  <a:gd name="T23" fmla="*/ 93 h 1575"/>
                  <a:gd name="T24" fmla="*/ 1875 w 1933"/>
                  <a:gd name="T25" fmla="*/ 153 h 1575"/>
                  <a:gd name="T26" fmla="*/ 1895 w 1933"/>
                  <a:gd name="T27" fmla="*/ 205 h 1575"/>
                  <a:gd name="T28" fmla="*/ 1910 w 1933"/>
                  <a:gd name="T29" fmla="*/ 258 h 1575"/>
                  <a:gd name="T30" fmla="*/ 1925 w 1933"/>
                  <a:gd name="T31" fmla="*/ 310 h 1575"/>
                  <a:gd name="T32" fmla="*/ 1933 w 1933"/>
                  <a:gd name="T33" fmla="*/ 378 h 1575"/>
                  <a:gd name="T34" fmla="*/ 1925 w 1933"/>
                  <a:gd name="T35" fmla="*/ 430 h 1575"/>
                  <a:gd name="T36" fmla="*/ 1898 w 1933"/>
                  <a:gd name="T37" fmla="*/ 478 h 1575"/>
                  <a:gd name="T38" fmla="*/ 1850 w 1933"/>
                  <a:gd name="T39" fmla="*/ 530 h 1575"/>
                  <a:gd name="T40" fmla="*/ 1798 w 1933"/>
                  <a:gd name="T41" fmla="*/ 570 h 1575"/>
                  <a:gd name="T42" fmla="*/ 1743 w 1933"/>
                  <a:gd name="T43" fmla="*/ 613 h 1575"/>
                  <a:gd name="T44" fmla="*/ 1103 w 1933"/>
                  <a:gd name="T45" fmla="*/ 1020 h 1575"/>
                  <a:gd name="T46" fmla="*/ 523 w 1933"/>
                  <a:gd name="T47" fmla="*/ 1358 h 1575"/>
                  <a:gd name="T48" fmla="*/ 443 w 1933"/>
                  <a:gd name="T49" fmla="*/ 1403 h 1575"/>
                  <a:gd name="T50" fmla="*/ 410 w 1933"/>
                  <a:gd name="T51" fmla="*/ 1430 h 1575"/>
                  <a:gd name="T52" fmla="*/ 380 w 1933"/>
                  <a:gd name="T53" fmla="*/ 1465 h 1575"/>
                  <a:gd name="T54" fmla="*/ 355 w 1933"/>
                  <a:gd name="T55" fmla="*/ 1508 h 1575"/>
                  <a:gd name="T56" fmla="*/ 333 w 1933"/>
                  <a:gd name="T57" fmla="*/ 1575 h 1575"/>
                  <a:gd name="T58" fmla="*/ 193 w 1933"/>
                  <a:gd name="T59" fmla="*/ 1548 h 1575"/>
                  <a:gd name="T60" fmla="*/ 73 w 1933"/>
                  <a:gd name="T61" fmla="*/ 1478 h 1575"/>
                  <a:gd name="T62" fmla="*/ 28 w 1933"/>
                  <a:gd name="T63" fmla="*/ 1425 h 1575"/>
                  <a:gd name="T64" fmla="*/ 0 w 1933"/>
                  <a:gd name="T65" fmla="*/ 1380 h 1575"/>
                  <a:gd name="T66" fmla="*/ 5 w 1933"/>
                  <a:gd name="T67" fmla="*/ 1320 h 1575"/>
                  <a:gd name="T68" fmla="*/ 8 w 1933"/>
                  <a:gd name="T69" fmla="*/ 1275 h 1575"/>
                  <a:gd name="T70" fmla="*/ 63 w 1933"/>
                  <a:gd name="T71" fmla="*/ 1203 h 1575"/>
                  <a:gd name="T72" fmla="*/ 105 w 1933"/>
                  <a:gd name="T73" fmla="*/ 1168 h 1575"/>
                  <a:gd name="T74" fmla="*/ 165 w 1933"/>
                  <a:gd name="T75" fmla="*/ 1128 h 1575"/>
                  <a:gd name="T76" fmla="*/ 225 w 1933"/>
                  <a:gd name="T77" fmla="*/ 1085 h 1575"/>
                  <a:gd name="T78" fmla="*/ 330 w 1933"/>
                  <a:gd name="T79" fmla="*/ 1023 h 1575"/>
                  <a:gd name="T80" fmla="*/ 478 w 1933"/>
                  <a:gd name="T81" fmla="*/ 940 h 1575"/>
                  <a:gd name="T82" fmla="*/ 1128 w 1933"/>
                  <a:gd name="T83" fmla="*/ 570 h 1575"/>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w 1933"/>
                  <a:gd name="T127" fmla="*/ 0 h 1575"/>
                  <a:gd name="T128" fmla="*/ 1933 w 1933"/>
                  <a:gd name="T129" fmla="*/ 1575 h 1575"/>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T126" t="T127" r="T128" b="T129"/>
                <a:pathLst>
                  <a:path w="1933" h="1575">
                    <a:moveTo>
                      <a:pt x="1128" y="570"/>
                    </a:moveTo>
                    <a:lnTo>
                      <a:pt x="1263" y="490"/>
                    </a:lnTo>
                    <a:lnTo>
                      <a:pt x="1390" y="408"/>
                    </a:lnTo>
                    <a:lnTo>
                      <a:pt x="1495" y="328"/>
                    </a:lnTo>
                    <a:lnTo>
                      <a:pt x="1563" y="258"/>
                    </a:lnTo>
                    <a:lnTo>
                      <a:pt x="1608" y="198"/>
                    </a:lnTo>
                    <a:lnTo>
                      <a:pt x="1643" y="140"/>
                    </a:lnTo>
                    <a:lnTo>
                      <a:pt x="1665" y="78"/>
                    </a:lnTo>
                    <a:lnTo>
                      <a:pt x="1680" y="0"/>
                    </a:lnTo>
                    <a:lnTo>
                      <a:pt x="1740" y="13"/>
                    </a:lnTo>
                    <a:lnTo>
                      <a:pt x="1788" y="48"/>
                    </a:lnTo>
                    <a:lnTo>
                      <a:pt x="1845" y="93"/>
                    </a:lnTo>
                    <a:lnTo>
                      <a:pt x="1875" y="153"/>
                    </a:lnTo>
                    <a:lnTo>
                      <a:pt x="1895" y="205"/>
                    </a:lnTo>
                    <a:lnTo>
                      <a:pt x="1910" y="258"/>
                    </a:lnTo>
                    <a:lnTo>
                      <a:pt x="1925" y="310"/>
                    </a:lnTo>
                    <a:lnTo>
                      <a:pt x="1933" y="378"/>
                    </a:lnTo>
                    <a:lnTo>
                      <a:pt x="1925" y="430"/>
                    </a:lnTo>
                    <a:lnTo>
                      <a:pt x="1898" y="478"/>
                    </a:lnTo>
                    <a:lnTo>
                      <a:pt x="1850" y="530"/>
                    </a:lnTo>
                    <a:lnTo>
                      <a:pt x="1798" y="570"/>
                    </a:lnTo>
                    <a:lnTo>
                      <a:pt x="1743" y="613"/>
                    </a:lnTo>
                    <a:lnTo>
                      <a:pt x="1103" y="1020"/>
                    </a:lnTo>
                    <a:lnTo>
                      <a:pt x="523" y="1358"/>
                    </a:lnTo>
                    <a:lnTo>
                      <a:pt x="443" y="1403"/>
                    </a:lnTo>
                    <a:lnTo>
                      <a:pt x="410" y="1430"/>
                    </a:lnTo>
                    <a:lnTo>
                      <a:pt x="380" y="1465"/>
                    </a:lnTo>
                    <a:lnTo>
                      <a:pt x="355" y="1508"/>
                    </a:lnTo>
                    <a:lnTo>
                      <a:pt x="333" y="1575"/>
                    </a:lnTo>
                    <a:lnTo>
                      <a:pt x="193" y="1548"/>
                    </a:lnTo>
                    <a:lnTo>
                      <a:pt x="73" y="1478"/>
                    </a:lnTo>
                    <a:lnTo>
                      <a:pt x="28" y="1425"/>
                    </a:lnTo>
                    <a:lnTo>
                      <a:pt x="0" y="1380"/>
                    </a:lnTo>
                    <a:lnTo>
                      <a:pt x="5" y="1320"/>
                    </a:lnTo>
                    <a:lnTo>
                      <a:pt x="8" y="1275"/>
                    </a:lnTo>
                    <a:lnTo>
                      <a:pt x="63" y="1203"/>
                    </a:lnTo>
                    <a:lnTo>
                      <a:pt x="105" y="1168"/>
                    </a:lnTo>
                    <a:lnTo>
                      <a:pt x="165" y="1128"/>
                    </a:lnTo>
                    <a:lnTo>
                      <a:pt x="225" y="1085"/>
                    </a:lnTo>
                    <a:lnTo>
                      <a:pt x="330" y="1023"/>
                    </a:lnTo>
                    <a:lnTo>
                      <a:pt x="478" y="940"/>
                    </a:lnTo>
                    <a:lnTo>
                      <a:pt x="1128" y="570"/>
                    </a:lnTo>
                    <a:close/>
                  </a:path>
                </a:pathLst>
              </a:custGeom>
              <a:solidFill>
                <a:srgbClr val="800000"/>
              </a:solidFill>
              <a:ln w="12700">
                <a:solidFill>
                  <a:srgbClr val="800000"/>
                </a:solidFill>
                <a:round/>
                <a:headEnd/>
                <a:tailEnd/>
              </a:ln>
            </p:spPr>
            <p:txBody>
              <a:bodyPr/>
              <a:lstStyle/>
              <a:p>
                <a:endParaRPr lang="en-US"/>
              </a:p>
            </p:txBody>
          </p:sp>
          <p:sp>
            <p:nvSpPr>
              <p:cNvPr id="55387" name="Freeform 17"/>
              <p:cNvSpPr>
                <a:spLocks/>
              </p:cNvSpPr>
              <p:nvPr/>
            </p:nvSpPr>
            <p:spPr bwMode="auto">
              <a:xfrm>
                <a:off x="7111" y="4082"/>
                <a:ext cx="1915" cy="1693"/>
              </a:xfrm>
              <a:custGeom>
                <a:avLst/>
                <a:gdLst>
                  <a:gd name="T0" fmla="*/ 870 w 1915"/>
                  <a:gd name="T1" fmla="*/ 738 h 1693"/>
                  <a:gd name="T2" fmla="*/ 1150 w 1915"/>
                  <a:gd name="T3" fmla="*/ 560 h 1693"/>
                  <a:gd name="T4" fmla="*/ 1335 w 1915"/>
                  <a:gd name="T5" fmla="*/ 445 h 1693"/>
                  <a:gd name="T6" fmla="*/ 1487 w 1915"/>
                  <a:gd name="T7" fmla="*/ 343 h 1693"/>
                  <a:gd name="T8" fmla="*/ 1582 w 1915"/>
                  <a:gd name="T9" fmla="*/ 270 h 1693"/>
                  <a:gd name="T10" fmla="*/ 1655 w 1915"/>
                  <a:gd name="T11" fmla="*/ 210 h 1693"/>
                  <a:gd name="T12" fmla="*/ 1717 w 1915"/>
                  <a:gd name="T13" fmla="*/ 155 h 1693"/>
                  <a:gd name="T14" fmla="*/ 1760 w 1915"/>
                  <a:gd name="T15" fmla="*/ 103 h 1693"/>
                  <a:gd name="T16" fmla="*/ 1797 w 1915"/>
                  <a:gd name="T17" fmla="*/ 53 h 1693"/>
                  <a:gd name="T18" fmla="*/ 1832 w 1915"/>
                  <a:gd name="T19" fmla="*/ 0 h 1693"/>
                  <a:gd name="T20" fmla="*/ 1850 w 1915"/>
                  <a:gd name="T21" fmla="*/ 53 h 1693"/>
                  <a:gd name="T22" fmla="*/ 1865 w 1915"/>
                  <a:gd name="T23" fmla="*/ 103 h 1693"/>
                  <a:gd name="T24" fmla="*/ 1877 w 1915"/>
                  <a:gd name="T25" fmla="*/ 158 h 1693"/>
                  <a:gd name="T26" fmla="*/ 1892 w 1915"/>
                  <a:gd name="T27" fmla="*/ 223 h 1693"/>
                  <a:gd name="T28" fmla="*/ 1907 w 1915"/>
                  <a:gd name="T29" fmla="*/ 300 h 1693"/>
                  <a:gd name="T30" fmla="*/ 1915 w 1915"/>
                  <a:gd name="T31" fmla="*/ 368 h 1693"/>
                  <a:gd name="T32" fmla="*/ 1915 w 1915"/>
                  <a:gd name="T33" fmla="*/ 395 h 1693"/>
                  <a:gd name="T34" fmla="*/ 1900 w 1915"/>
                  <a:gd name="T35" fmla="*/ 440 h 1693"/>
                  <a:gd name="T36" fmla="*/ 1882 w 1915"/>
                  <a:gd name="T37" fmla="*/ 473 h 1693"/>
                  <a:gd name="T38" fmla="*/ 1852 w 1915"/>
                  <a:gd name="T39" fmla="*/ 510 h 1693"/>
                  <a:gd name="T40" fmla="*/ 1810 w 1915"/>
                  <a:gd name="T41" fmla="*/ 550 h 1693"/>
                  <a:gd name="T42" fmla="*/ 1760 w 1915"/>
                  <a:gd name="T43" fmla="*/ 588 h 1693"/>
                  <a:gd name="T44" fmla="*/ 1675 w 1915"/>
                  <a:gd name="T45" fmla="*/ 645 h 1693"/>
                  <a:gd name="T46" fmla="*/ 1590 w 1915"/>
                  <a:gd name="T47" fmla="*/ 698 h 1693"/>
                  <a:gd name="T48" fmla="*/ 885 w 1915"/>
                  <a:gd name="T49" fmla="*/ 1140 h 1693"/>
                  <a:gd name="T50" fmla="*/ 350 w 1915"/>
                  <a:gd name="T51" fmla="*/ 1488 h 1693"/>
                  <a:gd name="T52" fmla="*/ 307 w 1915"/>
                  <a:gd name="T53" fmla="*/ 1518 h 1693"/>
                  <a:gd name="T54" fmla="*/ 272 w 1915"/>
                  <a:gd name="T55" fmla="*/ 1555 h 1693"/>
                  <a:gd name="T56" fmla="*/ 250 w 1915"/>
                  <a:gd name="T57" fmla="*/ 1588 h 1693"/>
                  <a:gd name="T58" fmla="*/ 242 w 1915"/>
                  <a:gd name="T59" fmla="*/ 1620 h 1693"/>
                  <a:gd name="T60" fmla="*/ 240 w 1915"/>
                  <a:gd name="T61" fmla="*/ 1655 h 1693"/>
                  <a:gd name="T62" fmla="*/ 245 w 1915"/>
                  <a:gd name="T63" fmla="*/ 1693 h 1693"/>
                  <a:gd name="T64" fmla="*/ 220 w 1915"/>
                  <a:gd name="T65" fmla="*/ 1683 h 1693"/>
                  <a:gd name="T66" fmla="*/ 192 w 1915"/>
                  <a:gd name="T67" fmla="*/ 1668 h 1693"/>
                  <a:gd name="T68" fmla="*/ 160 w 1915"/>
                  <a:gd name="T69" fmla="*/ 1650 h 1693"/>
                  <a:gd name="T70" fmla="*/ 122 w 1915"/>
                  <a:gd name="T71" fmla="*/ 1628 h 1693"/>
                  <a:gd name="T72" fmla="*/ 87 w 1915"/>
                  <a:gd name="T73" fmla="*/ 1600 h 1693"/>
                  <a:gd name="T74" fmla="*/ 55 w 1915"/>
                  <a:gd name="T75" fmla="*/ 1570 h 1693"/>
                  <a:gd name="T76" fmla="*/ 30 w 1915"/>
                  <a:gd name="T77" fmla="*/ 1535 h 1693"/>
                  <a:gd name="T78" fmla="*/ 12 w 1915"/>
                  <a:gd name="T79" fmla="*/ 1498 h 1693"/>
                  <a:gd name="T80" fmla="*/ 2 w 1915"/>
                  <a:gd name="T81" fmla="*/ 1455 h 1693"/>
                  <a:gd name="T82" fmla="*/ 0 w 1915"/>
                  <a:gd name="T83" fmla="*/ 1410 h 1693"/>
                  <a:gd name="T84" fmla="*/ 5 w 1915"/>
                  <a:gd name="T85" fmla="*/ 1365 h 1693"/>
                  <a:gd name="T86" fmla="*/ 17 w 1915"/>
                  <a:gd name="T87" fmla="*/ 1328 h 1693"/>
                  <a:gd name="T88" fmla="*/ 37 w 1915"/>
                  <a:gd name="T89" fmla="*/ 1295 h 1693"/>
                  <a:gd name="T90" fmla="*/ 72 w 1915"/>
                  <a:gd name="T91" fmla="*/ 1258 h 1693"/>
                  <a:gd name="T92" fmla="*/ 125 w 1915"/>
                  <a:gd name="T93" fmla="*/ 1215 h 1693"/>
                  <a:gd name="T94" fmla="*/ 222 w 1915"/>
                  <a:gd name="T95" fmla="*/ 1153 h 1693"/>
                  <a:gd name="T96" fmla="*/ 520 w 1915"/>
                  <a:gd name="T97" fmla="*/ 970 h 1693"/>
                  <a:gd name="T98" fmla="*/ 870 w 1915"/>
                  <a:gd name="T99" fmla="*/ 738 h 1693"/>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915"/>
                  <a:gd name="T151" fmla="*/ 0 h 1693"/>
                  <a:gd name="T152" fmla="*/ 1915 w 1915"/>
                  <a:gd name="T153" fmla="*/ 1693 h 1693"/>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915" h="1693">
                    <a:moveTo>
                      <a:pt x="870" y="738"/>
                    </a:moveTo>
                    <a:lnTo>
                      <a:pt x="1150" y="560"/>
                    </a:lnTo>
                    <a:lnTo>
                      <a:pt x="1335" y="445"/>
                    </a:lnTo>
                    <a:lnTo>
                      <a:pt x="1487" y="343"/>
                    </a:lnTo>
                    <a:lnTo>
                      <a:pt x="1582" y="270"/>
                    </a:lnTo>
                    <a:lnTo>
                      <a:pt x="1655" y="210"/>
                    </a:lnTo>
                    <a:lnTo>
                      <a:pt x="1717" y="155"/>
                    </a:lnTo>
                    <a:lnTo>
                      <a:pt x="1760" y="103"/>
                    </a:lnTo>
                    <a:lnTo>
                      <a:pt x="1797" y="53"/>
                    </a:lnTo>
                    <a:lnTo>
                      <a:pt x="1832" y="0"/>
                    </a:lnTo>
                    <a:lnTo>
                      <a:pt x="1850" y="53"/>
                    </a:lnTo>
                    <a:lnTo>
                      <a:pt x="1865" y="103"/>
                    </a:lnTo>
                    <a:lnTo>
                      <a:pt x="1877" y="158"/>
                    </a:lnTo>
                    <a:lnTo>
                      <a:pt x="1892" y="223"/>
                    </a:lnTo>
                    <a:lnTo>
                      <a:pt x="1907" y="300"/>
                    </a:lnTo>
                    <a:lnTo>
                      <a:pt x="1915" y="368"/>
                    </a:lnTo>
                    <a:lnTo>
                      <a:pt x="1915" y="395"/>
                    </a:lnTo>
                    <a:lnTo>
                      <a:pt x="1900" y="440"/>
                    </a:lnTo>
                    <a:lnTo>
                      <a:pt x="1882" y="473"/>
                    </a:lnTo>
                    <a:lnTo>
                      <a:pt x="1852" y="510"/>
                    </a:lnTo>
                    <a:lnTo>
                      <a:pt x="1810" y="550"/>
                    </a:lnTo>
                    <a:lnTo>
                      <a:pt x="1760" y="588"/>
                    </a:lnTo>
                    <a:lnTo>
                      <a:pt x="1675" y="645"/>
                    </a:lnTo>
                    <a:lnTo>
                      <a:pt x="1590" y="698"/>
                    </a:lnTo>
                    <a:lnTo>
                      <a:pt x="885" y="1140"/>
                    </a:lnTo>
                    <a:lnTo>
                      <a:pt x="350" y="1488"/>
                    </a:lnTo>
                    <a:lnTo>
                      <a:pt x="307" y="1518"/>
                    </a:lnTo>
                    <a:lnTo>
                      <a:pt x="272" y="1555"/>
                    </a:lnTo>
                    <a:lnTo>
                      <a:pt x="250" y="1588"/>
                    </a:lnTo>
                    <a:lnTo>
                      <a:pt x="242" y="1620"/>
                    </a:lnTo>
                    <a:lnTo>
                      <a:pt x="240" y="1655"/>
                    </a:lnTo>
                    <a:lnTo>
                      <a:pt x="245" y="1693"/>
                    </a:lnTo>
                    <a:lnTo>
                      <a:pt x="220" y="1683"/>
                    </a:lnTo>
                    <a:lnTo>
                      <a:pt x="192" y="1668"/>
                    </a:lnTo>
                    <a:lnTo>
                      <a:pt x="160" y="1650"/>
                    </a:lnTo>
                    <a:lnTo>
                      <a:pt x="122" y="1628"/>
                    </a:lnTo>
                    <a:lnTo>
                      <a:pt x="87" y="1600"/>
                    </a:lnTo>
                    <a:lnTo>
                      <a:pt x="55" y="1570"/>
                    </a:lnTo>
                    <a:lnTo>
                      <a:pt x="30" y="1535"/>
                    </a:lnTo>
                    <a:lnTo>
                      <a:pt x="12" y="1498"/>
                    </a:lnTo>
                    <a:lnTo>
                      <a:pt x="2" y="1455"/>
                    </a:lnTo>
                    <a:lnTo>
                      <a:pt x="0" y="1410"/>
                    </a:lnTo>
                    <a:lnTo>
                      <a:pt x="5" y="1365"/>
                    </a:lnTo>
                    <a:lnTo>
                      <a:pt x="17" y="1328"/>
                    </a:lnTo>
                    <a:lnTo>
                      <a:pt x="37" y="1295"/>
                    </a:lnTo>
                    <a:lnTo>
                      <a:pt x="72" y="1258"/>
                    </a:lnTo>
                    <a:lnTo>
                      <a:pt x="125" y="1215"/>
                    </a:lnTo>
                    <a:lnTo>
                      <a:pt x="222" y="1153"/>
                    </a:lnTo>
                    <a:lnTo>
                      <a:pt x="520" y="970"/>
                    </a:lnTo>
                    <a:lnTo>
                      <a:pt x="870" y="738"/>
                    </a:lnTo>
                    <a:close/>
                  </a:path>
                </a:pathLst>
              </a:custGeom>
              <a:solidFill>
                <a:srgbClr val="800000"/>
              </a:solidFill>
              <a:ln w="12700">
                <a:solidFill>
                  <a:srgbClr val="800000"/>
                </a:solidFill>
                <a:round/>
                <a:headEnd/>
                <a:tailEnd/>
              </a:ln>
            </p:spPr>
            <p:txBody>
              <a:bodyPr/>
              <a:lstStyle/>
              <a:p>
                <a:endParaRPr lang="en-US"/>
              </a:p>
            </p:txBody>
          </p:sp>
          <p:sp>
            <p:nvSpPr>
              <p:cNvPr id="55388" name="Freeform 18"/>
              <p:cNvSpPr>
                <a:spLocks/>
              </p:cNvSpPr>
              <p:nvPr/>
            </p:nvSpPr>
            <p:spPr bwMode="auto">
              <a:xfrm>
                <a:off x="7045" y="2052"/>
                <a:ext cx="1995" cy="1692"/>
              </a:xfrm>
              <a:custGeom>
                <a:avLst/>
                <a:gdLst>
                  <a:gd name="T0" fmla="*/ 970 w 1995"/>
                  <a:gd name="T1" fmla="*/ 710 h 1692"/>
                  <a:gd name="T2" fmla="*/ 1210 w 1995"/>
                  <a:gd name="T3" fmla="*/ 560 h 1692"/>
                  <a:gd name="T4" fmla="*/ 1380 w 1995"/>
                  <a:gd name="T5" fmla="*/ 455 h 1692"/>
                  <a:gd name="T6" fmla="*/ 1500 w 1995"/>
                  <a:gd name="T7" fmla="*/ 365 h 1692"/>
                  <a:gd name="T8" fmla="*/ 1587 w 1995"/>
                  <a:gd name="T9" fmla="*/ 297 h 1692"/>
                  <a:gd name="T10" fmla="*/ 1632 w 1995"/>
                  <a:gd name="T11" fmla="*/ 252 h 1692"/>
                  <a:gd name="T12" fmla="*/ 1670 w 1995"/>
                  <a:gd name="T13" fmla="*/ 200 h 1692"/>
                  <a:gd name="T14" fmla="*/ 1692 w 1995"/>
                  <a:gd name="T15" fmla="*/ 95 h 1692"/>
                  <a:gd name="T16" fmla="*/ 1707 w 1995"/>
                  <a:gd name="T17" fmla="*/ 20 h 1692"/>
                  <a:gd name="T18" fmla="*/ 1832 w 1995"/>
                  <a:gd name="T19" fmla="*/ 0 h 1692"/>
                  <a:gd name="T20" fmla="*/ 1995 w 1995"/>
                  <a:gd name="T21" fmla="*/ 430 h 1692"/>
                  <a:gd name="T22" fmla="*/ 1967 w 1995"/>
                  <a:gd name="T23" fmla="*/ 472 h 1692"/>
                  <a:gd name="T24" fmla="*/ 1917 w 1995"/>
                  <a:gd name="T25" fmla="*/ 522 h 1692"/>
                  <a:gd name="T26" fmla="*/ 1875 w 1995"/>
                  <a:gd name="T27" fmla="*/ 560 h 1692"/>
                  <a:gd name="T28" fmla="*/ 1820 w 1995"/>
                  <a:gd name="T29" fmla="*/ 605 h 1692"/>
                  <a:gd name="T30" fmla="*/ 1745 w 1995"/>
                  <a:gd name="T31" fmla="*/ 657 h 1692"/>
                  <a:gd name="T32" fmla="*/ 1640 w 1995"/>
                  <a:gd name="T33" fmla="*/ 725 h 1692"/>
                  <a:gd name="T34" fmla="*/ 920 w 1995"/>
                  <a:gd name="T35" fmla="*/ 1142 h 1692"/>
                  <a:gd name="T36" fmla="*/ 350 w 1995"/>
                  <a:gd name="T37" fmla="*/ 1490 h 1692"/>
                  <a:gd name="T38" fmla="*/ 310 w 1995"/>
                  <a:gd name="T39" fmla="*/ 1520 h 1692"/>
                  <a:gd name="T40" fmla="*/ 272 w 1995"/>
                  <a:gd name="T41" fmla="*/ 1555 h 1692"/>
                  <a:gd name="T42" fmla="*/ 250 w 1995"/>
                  <a:gd name="T43" fmla="*/ 1587 h 1692"/>
                  <a:gd name="T44" fmla="*/ 242 w 1995"/>
                  <a:gd name="T45" fmla="*/ 1620 h 1692"/>
                  <a:gd name="T46" fmla="*/ 240 w 1995"/>
                  <a:gd name="T47" fmla="*/ 1655 h 1692"/>
                  <a:gd name="T48" fmla="*/ 245 w 1995"/>
                  <a:gd name="T49" fmla="*/ 1692 h 1692"/>
                  <a:gd name="T50" fmla="*/ 220 w 1995"/>
                  <a:gd name="T51" fmla="*/ 1682 h 1692"/>
                  <a:gd name="T52" fmla="*/ 192 w 1995"/>
                  <a:gd name="T53" fmla="*/ 1667 h 1692"/>
                  <a:gd name="T54" fmla="*/ 160 w 1995"/>
                  <a:gd name="T55" fmla="*/ 1650 h 1692"/>
                  <a:gd name="T56" fmla="*/ 122 w 1995"/>
                  <a:gd name="T57" fmla="*/ 1627 h 1692"/>
                  <a:gd name="T58" fmla="*/ 87 w 1995"/>
                  <a:gd name="T59" fmla="*/ 1600 h 1692"/>
                  <a:gd name="T60" fmla="*/ 55 w 1995"/>
                  <a:gd name="T61" fmla="*/ 1570 h 1692"/>
                  <a:gd name="T62" fmla="*/ 30 w 1995"/>
                  <a:gd name="T63" fmla="*/ 1535 h 1692"/>
                  <a:gd name="T64" fmla="*/ 12 w 1995"/>
                  <a:gd name="T65" fmla="*/ 1500 h 1692"/>
                  <a:gd name="T66" fmla="*/ 2 w 1995"/>
                  <a:gd name="T67" fmla="*/ 1457 h 1692"/>
                  <a:gd name="T68" fmla="*/ 0 w 1995"/>
                  <a:gd name="T69" fmla="*/ 1412 h 1692"/>
                  <a:gd name="T70" fmla="*/ 5 w 1995"/>
                  <a:gd name="T71" fmla="*/ 1367 h 1692"/>
                  <a:gd name="T72" fmla="*/ 17 w 1995"/>
                  <a:gd name="T73" fmla="*/ 1330 h 1692"/>
                  <a:gd name="T74" fmla="*/ 37 w 1995"/>
                  <a:gd name="T75" fmla="*/ 1297 h 1692"/>
                  <a:gd name="T76" fmla="*/ 70 w 1995"/>
                  <a:gd name="T77" fmla="*/ 1262 h 1692"/>
                  <a:gd name="T78" fmla="*/ 125 w 1995"/>
                  <a:gd name="T79" fmla="*/ 1217 h 1692"/>
                  <a:gd name="T80" fmla="*/ 222 w 1995"/>
                  <a:gd name="T81" fmla="*/ 1152 h 1692"/>
                  <a:gd name="T82" fmla="*/ 487 w 1995"/>
                  <a:gd name="T83" fmla="*/ 992 h 1692"/>
                  <a:gd name="T84" fmla="*/ 970 w 1995"/>
                  <a:gd name="T85" fmla="*/ 710 h 1692"/>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995"/>
                  <a:gd name="T130" fmla="*/ 0 h 1692"/>
                  <a:gd name="T131" fmla="*/ 1995 w 1995"/>
                  <a:gd name="T132" fmla="*/ 1692 h 1692"/>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995" h="1692">
                    <a:moveTo>
                      <a:pt x="970" y="710"/>
                    </a:moveTo>
                    <a:lnTo>
                      <a:pt x="1210" y="560"/>
                    </a:lnTo>
                    <a:lnTo>
                      <a:pt x="1380" y="455"/>
                    </a:lnTo>
                    <a:lnTo>
                      <a:pt x="1500" y="365"/>
                    </a:lnTo>
                    <a:lnTo>
                      <a:pt x="1587" y="297"/>
                    </a:lnTo>
                    <a:lnTo>
                      <a:pt x="1632" y="252"/>
                    </a:lnTo>
                    <a:lnTo>
                      <a:pt x="1670" y="200"/>
                    </a:lnTo>
                    <a:lnTo>
                      <a:pt x="1692" y="95"/>
                    </a:lnTo>
                    <a:lnTo>
                      <a:pt x="1707" y="20"/>
                    </a:lnTo>
                    <a:lnTo>
                      <a:pt x="1832" y="0"/>
                    </a:lnTo>
                    <a:lnTo>
                      <a:pt x="1995" y="430"/>
                    </a:lnTo>
                    <a:lnTo>
                      <a:pt x="1967" y="472"/>
                    </a:lnTo>
                    <a:lnTo>
                      <a:pt x="1917" y="522"/>
                    </a:lnTo>
                    <a:lnTo>
                      <a:pt x="1875" y="560"/>
                    </a:lnTo>
                    <a:lnTo>
                      <a:pt x="1820" y="605"/>
                    </a:lnTo>
                    <a:lnTo>
                      <a:pt x="1745" y="657"/>
                    </a:lnTo>
                    <a:lnTo>
                      <a:pt x="1640" y="725"/>
                    </a:lnTo>
                    <a:lnTo>
                      <a:pt x="920" y="1142"/>
                    </a:lnTo>
                    <a:lnTo>
                      <a:pt x="350" y="1490"/>
                    </a:lnTo>
                    <a:lnTo>
                      <a:pt x="310" y="1520"/>
                    </a:lnTo>
                    <a:lnTo>
                      <a:pt x="272" y="1555"/>
                    </a:lnTo>
                    <a:lnTo>
                      <a:pt x="250" y="1587"/>
                    </a:lnTo>
                    <a:lnTo>
                      <a:pt x="242" y="1620"/>
                    </a:lnTo>
                    <a:lnTo>
                      <a:pt x="240" y="1655"/>
                    </a:lnTo>
                    <a:lnTo>
                      <a:pt x="245" y="1692"/>
                    </a:lnTo>
                    <a:lnTo>
                      <a:pt x="220" y="1682"/>
                    </a:lnTo>
                    <a:lnTo>
                      <a:pt x="192" y="1667"/>
                    </a:lnTo>
                    <a:lnTo>
                      <a:pt x="160" y="1650"/>
                    </a:lnTo>
                    <a:lnTo>
                      <a:pt x="122" y="1627"/>
                    </a:lnTo>
                    <a:lnTo>
                      <a:pt x="87" y="1600"/>
                    </a:lnTo>
                    <a:lnTo>
                      <a:pt x="55" y="1570"/>
                    </a:lnTo>
                    <a:lnTo>
                      <a:pt x="30" y="1535"/>
                    </a:lnTo>
                    <a:lnTo>
                      <a:pt x="12" y="1500"/>
                    </a:lnTo>
                    <a:lnTo>
                      <a:pt x="2" y="1457"/>
                    </a:lnTo>
                    <a:lnTo>
                      <a:pt x="0" y="1412"/>
                    </a:lnTo>
                    <a:lnTo>
                      <a:pt x="5" y="1367"/>
                    </a:lnTo>
                    <a:lnTo>
                      <a:pt x="17" y="1330"/>
                    </a:lnTo>
                    <a:lnTo>
                      <a:pt x="37" y="1297"/>
                    </a:lnTo>
                    <a:lnTo>
                      <a:pt x="70" y="1262"/>
                    </a:lnTo>
                    <a:lnTo>
                      <a:pt x="125" y="1217"/>
                    </a:lnTo>
                    <a:lnTo>
                      <a:pt x="222" y="1152"/>
                    </a:lnTo>
                    <a:lnTo>
                      <a:pt x="487" y="992"/>
                    </a:lnTo>
                    <a:lnTo>
                      <a:pt x="970" y="710"/>
                    </a:lnTo>
                    <a:close/>
                  </a:path>
                </a:pathLst>
              </a:custGeom>
              <a:solidFill>
                <a:srgbClr val="800000"/>
              </a:solidFill>
              <a:ln w="12700">
                <a:solidFill>
                  <a:srgbClr val="800000"/>
                </a:solidFill>
                <a:round/>
                <a:headEnd/>
                <a:tailEnd/>
              </a:ln>
            </p:spPr>
            <p:txBody>
              <a:bodyPr/>
              <a:lstStyle/>
              <a:p>
                <a:endParaRPr lang="en-US"/>
              </a:p>
            </p:txBody>
          </p:sp>
          <p:sp>
            <p:nvSpPr>
              <p:cNvPr id="55389" name="Freeform 19"/>
              <p:cNvSpPr>
                <a:spLocks/>
              </p:cNvSpPr>
              <p:nvPr/>
            </p:nvSpPr>
            <p:spPr bwMode="auto">
              <a:xfrm>
                <a:off x="7403" y="7891"/>
                <a:ext cx="1895" cy="1540"/>
              </a:xfrm>
              <a:custGeom>
                <a:avLst/>
                <a:gdLst>
                  <a:gd name="T0" fmla="*/ 1122 w 1895"/>
                  <a:gd name="T1" fmla="*/ 565 h 1540"/>
                  <a:gd name="T2" fmla="*/ 1227 w 1895"/>
                  <a:gd name="T3" fmla="*/ 497 h 1540"/>
                  <a:gd name="T4" fmla="*/ 1352 w 1895"/>
                  <a:gd name="T5" fmla="*/ 407 h 1540"/>
                  <a:gd name="T6" fmla="*/ 1457 w 1895"/>
                  <a:gd name="T7" fmla="*/ 330 h 1540"/>
                  <a:gd name="T8" fmla="*/ 1525 w 1895"/>
                  <a:gd name="T9" fmla="*/ 260 h 1540"/>
                  <a:gd name="T10" fmla="*/ 1570 w 1895"/>
                  <a:gd name="T11" fmla="*/ 200 h 1540"/>
                  <a:gd name="T12" fmla="*/ 1605 w 1895"/>
                  <a:gd name="T13" fmla="*/ 142 h 1540"/>
                  <a:gd name="T14" fmla="*/ 1627 w 1895"/>
                  <a:gd name="T15" fmla="*/ 80 h 1540"/>
                  <a:gd name="T16" fmla="*/ 1642 w 1895"/>
                  <a:gd name="T17" fmla="*/ 0 h 1540"/>
                  <a:gd name="T18" fmla="*/ 1702 w 1895"/>
                  <a:gd name="T19" fmla="*/ 15 h 1540"/>
                  <a:gd name="T20" fmla="*/ 1750 w 1895"/>
                  <a:gd name="T21" fmla="*/ 50 h 1540"/>
                  <a:gd name="T22" fmla="*/ 1807 w 1895"/>
                  <a:gd name="T23" fmla="*/ 95 h 1540"/>
                  <a:gd name="T24" fmla="*/ 1837 w 1895"/>
                  <a:gd name="T25" fmla="*/ 155 h 1540"/>
                  <a:gd name="T26" fmla="*/ 1857 w 1895"/>
                  <a:gd name="T27" fmla="*/ 207 h 1540"/>
                  <a:gd name="T28" fmla="*/ 1872 w 1895"/>
                  <a:gd name="T29" fmla="*/ 260 h 1540"/>
                  <a:gd name="T30" fmla="*/ 1887 w 1895"/>
                  <a:gd name="T31" fmla="*/ 312 h 1540"/>
                  <a:gd name="T32" fmla="*/ 1895 w 1895"/>
                  <a:gd name="T33" fmla="*/ 377 h 1540"/>
                  <a:gd name="T34" fmla="*/ 1887 w 1895"/>
                  <a:gd name="T35" fmla="*/ 430 h 1540"/>
                  <a:gd name="T36" fmla="*/ 1852 w 1895"/>
                  <a:gd name="T37" fmla="*/ 477 h 1540"/>
                  <a:gd name="T38" fmla="*/ 1807 w 1895"/>
                  <a:gd name="T39" fmla="*/ 527 h 1540"/>
                  <a:gd name="T40" fmla="*/ 1762 w 1895"/>
                  <a:gd name="T41" fmla="*/ 567 h 1540"/>
                  <a:gd name="T42" fmla="*/ 1702 w 1895"/>
                  <a:gd name="T43" fmla="*/ 602 h 1540"/>
                  <a:gd name="T44" fmla="*/ 1065 w 1895"/>
                  <a:gd name="T45" fmla="*/ 1022 h 1540"/>
                  <a:gd name="T46" fmla="*/ 485 w 1895"/>
                  <a:gd name="T47" fmla="*/ 1357 h 1540"/>
                  <a:gd name="T48" fmla="*/ 405 w 1895"/>
                  <a:gd name="T49" fmla="*/ 1402 h 1540"/>
                  <a:gd name="T50" fmla="*/ 367 w 1895"/>
                  <a:gd name="T51" fmla="*/ 1425 h 1540"/>
                  <a:gd name="T52" fmla="*/ 337 w 1895"/>
                  <a:gd name="T53" fmla="*/ 1450 h 1540"/>
                  <a:gd name="T54" fmla="*/ 315 w 1895"/>
                  <a:gd name="T55" fmla="*/ 1485 h 1540"/>
                  <a:gd name="T56" fmla="*/ 307 w 1895"/>
                  <a:gd name="T57" fmla="*/ 1540 h 1540"/>
                  <a:gd name="T58" fmla="*/ 170 w 1895"/>
                  <a:gd name="T59" fmla="*/ 1487 h 1540"/>
                  <a:gd name="T60" fmla="*/ 70 w 1895"/>
                  <a:gd name="T61" fmla="*/ 1440 h 1540"/>
                  <a:gd name="T62" fmla="*/ 32 w 1895"/>
                  <a:gd name="T63" fmla="*/ 1397 h 1540"/>
                  <a:gd name="T64" fmla="*/ 15 w 1895"/>
                  <a:gd name="T65" fmla="*/ 1360 h 1540"/>
                  <a:gd name="T66" fmla="*/ 2 w 1895"/>
                  <a:gd name="T67" fmla="*/ 1317 h 1540"/>
                  <a:gd name="T68" fmla="*/ 0 w 1895"/>
                  <a:gd name="T69" fmla="*/ 1272 h 1540"/>
                  <a:gd name="T70" fmla="*/ 12 w 1895"/>
                  <a:gd name="T71" fmla="*/ 1227 h 1540"/>
                  <a:gd name="T72" fmla="*/ 37 w 1895"/>
                  <a:gd name="T73" fmla="*/ 1197 h 1540"/>
                  <a:gd name="T74" fmla="*/ 75 w 1895"/>
                  <a:gd name="T75" fmla="*/ 1170 h 1540"/>
                  <a:gd name="T76" fmla="*/ 132 w 1895"/>
                  <a:gd name="T77" fmla="*/ 1140 h 1540"/>
                  <a:gd name="T78" fmla="*/ 210 w 1895"/>
                  <a:gd name="T79" fmla="*/ 1095 h 1540"/>
                  <a:gd name="T80" fmla="*/ 332 w 1895"/>
                  <a:gd name="T81" fmla="*/ 1030 h 1540"/>
                  <a:gd name="T82" fmla="*/ 455 w 1895"/>
                  <a:gd name="T83" fmla="*/ 962 h 1540"/>
                  <a:gd name="T84" fmla="*/ 1122 w 1895"/>
                  <a:gd name="T85" fmla="*/ 565 h 1540"/>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w 1895"/>
                  <a:gd name="T130" fmla="*/ 0 h 1540"/>
                  <a:gd name="T131" fmla="*/ 1895 w 1895"/>
                  <a:gd name="T132" fmla="*/ 1540 h 1540"/>
                </a:gdLst>
                <a:ahLst/>
                <a:cxnLst>
                  <a:cxn ang="T86">
                    <a:pos x="T0" y="T1"/>
                  </a:cxn>
                  <a:cxn ang="T87">
                    <a:pos x="T2" y="T3"/>
                  </a:cxn>
                  <a:cxn ang="T88">
                    <a:pos x="T4" y="T5"/>
                  </a:cxn>
                  <a:cxn ang="T89">
                    <a:pos x="T6" y="T7"/>
                  </a:cxn>
                  <a:cxn ang="T90">
                    <a:pos x="T8" y="T9"/>
                  </a:cxn>
                  <a:cxn ang="T91">
                    <a:pos x="T10" y="T11"/>
                  </a:cxn>
                  <a:cxn ang="T92">
                    <a:pos x="T12" y="T13"/>
                  </a:cxn>
                  <a:cxn ang="T93">
                    <a:pos x="T14" y="T15"/>
                  </a:cxn>
                  <a:cxn ang="T94">
                    <a:pos x="T16" y="T17"/>
                  </a:cxn>
                  <a:cxn ang="T95">
                    <a:pos x="T18" y="T19"/>
                  </a:cxn>
                  <a:cxn ang="T96">
                    <a:pos x="T20" y="T21"/>
                  </a:cxn>
                  <a:cxn ang="T97">
                    <a:pos x="T22" y="T23"/>
                  </a:cxn>
                  <a:cxn ang="T98">
                    <a:pos x="T24" y="T25"/>
                  </a:cxn>
                  <a:cxn ang="T99">
                    <a:pos x="T26" y="T27"/>
                  </a:cxn>
                  <a:cxn ang="T100">
                    <a:pos x="T28" y="T29"/>
                  </a:cxn>
                  <a:cxn ang="T101">
                    <a:pos x="T30" y="T31"/>
                  </a:cxn>
                  <a:cxn ang="T102">
                    <a:pos x="T32" y="T33"/>
                  </a:cxn>
                  <a:cxn ang="T103">
                    <a:pos x="T34" y="T35"/>
                  </a:cxn>
                  <a:cxn ang="T104">
                    <a:pos x="T36" y="T37"/>
                  </a:cxn>
                  <a:cxn ang="T105">
                    <a:pos x="T38" y="T39"/>
                  </a:cxn>
                  <a:cxn ang="T106">
                    <a:pos x="T40" y="T41"/>
                  </a:cxn>
                  <a:cxn ang="T107">
                    <a:pos x="T42" y="T43"/>
                  </a:cxn>
                  <a:cxn ang="T108">
                    <a:pos x="T44" y="T45"/>
                  </a:cxn>
                  <a:cxn ang="T109">
                    <a:pos x="T46" y="T47"/>
                  </a:cxn>
                  <a:cxn ang="T110">
                    <a:pos x="T48" y="T49"/>
                  </a:cxn>
                  <a:cxn ang="T111">
                    <a:pos x="T50" y="T51"/>
                  </a:cxn>
                  <a:cxn ang="T112">
                    <a:pos x="T52" y="T53"/>
                  </a:cxn>
                  <a:cxn ang="T113">
                    <a:pos x="T54" y="T55"/>
                  </a:cxn>
                  <a:cxn ang="T114">
                    <a:pos x="T56" y="T57"/>
                  </a:cxn>
                  <a:cxn ang="T115">
                    <a:pos x="T58" y="T59"/>
                  </a:cxn>
                  <a:cxn ang="T116">
                    <a:pos x="T60" y="T61"/>
                  </a:cxn>
                  <a:cxn ang="T117">
                    <a:pos x="T62" y="T63"/>
                  </a:cxn>
                  <a:cxn ang="T118">
                    <a:pos x="T64" y="T65"/>
                  </a:cxn>
                  <a:cxn ang="T119">
                    <a:pos x="T66" y="T67"/>
                  </a:cxn>
                  <a:cxn ang="T120">
                    <a:pos x="T68" y="T69"/>
                  </a:cxn>
                  <a:cxn ang="T121">
                    <a:pos x="T70" y="T71"/>
                  </a:cxn>
                  <a:cxn ang="T122">
                    <a:pos x="T72" y="T73"/>
                  </a:cxn>
                  <a:cxn ang="T123">
                    <a:pos x="T74" y="T75"/>
                  </a:cxn>
                  <a:cxn ang="T124">
                    <a:pos x="T76" y="T77"/>
                  </a:cxn>
                  <a:cxn ang="T125">
                    <a:pos x="T78" y="T79"/>
                  </a:cxn>
                  <a:cxn ang="T126">
                    <a:pos x="T80" y="T81"/>
                  </a:cxn>
                  <a:cxn ang="T127">
                    <a:pos x="T82" y="T83"/>
                  </a:cxn>
                  <a:cxn ang="T128">
                    <a:pos x="T84" y="T85"/>
                  </a:cxn>
                </a:cxnLst>
                <a:rect l="T129" t="T130" r="T131" b="T132"/>
                <a:pathLst>
                  <a:path w="1895" h="1540">
                    <a:moveTo>
                      <a:pt x="1122" y="565"/>
                    </a:moveTo>
                    <a:lnTo>
                      <a:pt x="1227" y="497"/>
                    </a:lnTo>
                    <a:lnTo>
                      <a:pt x="1352" y="407"/>
                    </a:lnTo>
                    <a:lnTo>
                      <a:pt x="1457" y="330"/>
                    </a:lnTo>
                    <a:lnTo>
                      <a:pt x="1525" y="260"/>
                    </a:lnTo>
                    <a:lnTo>
                      <a:pt x="1570" y="200"/>
                    </a:lnTo>
                    <a:lnTo>
                      <a:pt x="1605" y="142"/>
                    </a:lnTo>
                    <a:lnTo>
                      <a:pt x="1627" y="80"/>
                    </a:lnTo>
                    <a:lnTo>
                      <a:pt x="1642" y="0"/>
                    </a:lnTo>
                    <a:lnTo>
                      <a:pt x="1702" y="15"/>
                    </a:lnTo>
                    <a:lnTo>
                      <a:pt x="1750" y="50"/>
                    </a:lnTo>
                    <a:lnTo>
                      <a:pt x="1807" y="95"/>
                    </a:lnTo>
                    <a:lnTo>
                      <a:pt x="1837" y="155"/>
                    </a:lnTo>
                    <a:lnTo>
                      <a:pt x="1857" y="207"/>
                    </a:lnTo>
                    <a:lnTo>
                      <a:pt x="1872" y="260"/>
                    </a:lnTo>
                    <a:lnTo>
                      <a:pt x="1887" y="312"/>
                    </a:lnTo>
                    <a:lnTo>
                      <a:pt x="1895" y="377"/>
                    </a:lnTo>
                    <a:lnTo>
                      <a:pt x="1887" y="430"/>
                    </a:lnTo>
                    <a:lnTo>
                      <a:pt x="1852" y="477"/>
                    </a:lnTo>
                    <a:lnTo>
                      <a:pt x="1807" y="527"/>
                    </a:lnTo>
                    <a:lnTo>
                      <a:pt x="1762" y="567"/>
                    </a:lnTo>
                    <a:lnTo>
                      <a:pt x="1702" y="602"/>
                    </a:lnTo>
                    <a:lnTo>
                      <a:pt x="1065" y="1022"/>
                    </a:lnTo>
                    <a:lnTo>
                      <a:pt x="485" y="1357"/>
                    </a:lnTo>
                    <a:lnTo>
                      <a:pt x="405" y="1402"/>
                    </a:lnTo>
                    <a:lnTo>
                      <a:pt x="367" y="1425"/>
                    </a:lnTo>
                    <a:lnTo>
                      <a:pt x="337" y="1450"/>
                    </a:lnTo>
                    <a:lnTo>
                      <a:pt x="315" y="1485"/>
                    </a:lnTo>
                    <a:lnTo>
                      <a:pt x="307" y="1540"/>
                    </a:lnTo>
                    <a:lnTo>
                      <a:pt x="170" y="1487"/>
                    </a:lnTo>
                    <a:lnTo>
                      <a:pt x="70" y="1440"/>
                    </a:lnTo>
                    <a:lnTo>
                      <a:pt x="32" y="1397"/>
                    </a:lnTo>
                    <a:lnTo>
                      <a:pt x="15" y="1360"/>
                    </a:lnTo>
                    <a:lnTo>
                      <a:pt x="2" y="1317"/>
                    </a:lnTo>
                    <a:lnTo>
                      <a:pt x="0" y="1272"/>
                    </a:lnTo>
                    <a:lnTo>
                      <a:pt x="12" y="1227"/>
                    </a:lnTo>
                    <a:lnTo>
                      <a:pt x="37" y="1197"/>
                    </a:lnTo>
                    <a:lnTo>
                      <a:pt x="75" y="1170"/>
                    </a:lnTo>
                    <a:lnTo>
                      <a:pt x="132" y="1140"/>
                    </a:lnTo>
                    <a:lnTo>
                      <a:pt x="210" y="1095"/>
                    </a:lnTo>
                    <a:lnTo>
                      <a:pt x="332" y="1030"/>
                    </a:lnTo>
                    <a:lnTo>
                      <a:pt x="455" y="962"/>
                    </a:lnTo>
                    <a:lnTo>
                      <a:pt x="1122" y="565"/>
                    </a:lnTo>
                    <a:close/>
                  </a:path>
                </a:pathLst>
              </a:custGeom>
              <a:solidFill>
                <a:srgbClr val="800000"/>
              </a:solidFill>
              <a:ln w="12700">
                <a:solidFill>
                  <a:srgbClr val="800000"/>
                </a:solidFill>
                <a:round/>
                <a:headEnd/>
                <a:tailEnd/>
              </a:ln>
            </p:spPr>
            <p:txBody>
              <a:bodyPr/>
              <a:lstStyle/>
              <a:p>
                <a:endParaRPr lang="en-US"/>
              </a:p>
            </p:txBody>
          </p:sp>
          <p:sp>
            <p:nvSpPr>
              <p:cNvPr id="55390" name="Freeform 20"/>
              <p:cNvSpPr>
                <a:spLocks/>
              </p:cNvSpPr>
              <p:nvPr/>
            </p:nvSpPr>
            <p:spPr bwMode="auto">
              <a:xfrm>
                <a:off x="6970" y="3280"/>
                <a:ext cx="2098" cy="1318"/>
              </a:xfrm>
              <a:custGeom>
                <a:avLst/>
                <a:gdLst>
                  <a:gd name="T0" fmla="*/ 133 w 2098"/>
                  <a:gd name="T1" fmla="*/ 48 h 1318"/>
                  <a:gd name="T2" fmla="*/ 70 w 2098"/>
                  <a:gd name="T3" fmla="*/ 143 h 1318"/>
                  <a:gd name="T4" fmla="*/ 23 w 2098"/>
                  <a:gd name="T5" fmla="*/ 255 h 1318"/>
                  <a:gd name="T6" fmla="*/ 0 w 2098"/>
                  <a:gd name="T7" fmla="*/ 363 h 1318"/>
                  <a:gd name="T8" fmla="*/ 8 w 2098"/>
                  <a:gd name="T9" fmla="*/ 518 h 1318"/>
                  <a:gd name="T10" fmla="*/ 38 w 2098"/>
                  <a:gd name="T11" fmla="*/ 618 h 1318"/>
                  <a:gd name="T12" fmla="*/ 93 w 2098"/>
                  <a:gd name="T13" fmla="*/ 693 h 1318"/>
                  <a:gd name="T14" fmla="*/ 170 w 2098"/>
                  <a:gd name="T15" fmla="*/ 743 h 1318"/>
                  <a:gd name="T16" fmla="*/ 273 w 2098"/>
                  <a:gd name="T17" fmla="*/ 780 h 1318"/>
                  <a:gd name="T18" fmla="*/ 448 w 2098"/>
                  <a:gd name="T19" fmla="*/ 795 h 1318"/>
                  <a:gd name="T20" fmla="*/ 1455 w 2098"/>
                  <a:gd name="T21" fmla="*/ 825 h 1318"/>
                  <a:gd name="T22" fmla="*/ 1610 w 2098"/>
                  <a:gd name="T23" fmla="*/ 843 h 1318"/>
                  <a:gd name="T24" fmla="*/ 1745 w 2098"/>
                  <a:gd name="T25" fmla="*/ 868 h 1318"/>
                  <a:gd name="T26" fmla="*/ 1860 w 2098"/>
                  <a:gd name="T27" fmla="*/ 918 h 1318"/>
                  <a:gd name="T28" fmla="*/ 1925 w 2098"/>
                  <a:gd name="T29" fmla="*/ 978 h 1318"/>
                  <a:gd name="T30" fmla="*/ 1965 w 2098"/>
                  <a:gd name="T31" fmla="*/ 1053 h 1318"/>
                  <a:gd name="T32" fmla="*/ 1993 w 2098"/>
                  <a:gd name="T33" fmla="*/ 1158 h 1318"/>
                  <a:gd name="T34" fmla="*/ 2005 w 2098"/>
                  <a:gd name="T35" fmla="*/ 1240 h 1318"/>
                  <a:gd name="T36" fmla="*/ 2000 w 2098"/>
                  <a:gd name="T37" fmla="*/ 1318 h 1318"/>
                  <a:gd name="T38" fmla="*/ 2043 w 2098"/>
                  <a:gd name="T39" fmla="*/ 1263 h 1318"/>
                  <a:gd name="T40" fmla="*/ 2078 w 2098"/>
                  <a:gd name="T41" fmla="*/ 1190 h 1318"/>
                  <a:gd name="T42" fmla="*/ 2095 w 2098"/>
                  <a:gd name="T43" fmla="*/ 1120 h 1318"/>
                  <a:gd name="T44" fmla="*/ 2095 w 2098"/>
                  <a:gd name="T45" fmla="*/ 968 h 1318"/>
                  <a:gd name="T46" fmla="*/ 2085 w 2098"/>
                  <a:gd name="T47" fmla="*/ 778 h 1318"/>
                  <a:gd name="T48" fmla="*/ 2065 w 2098"/>
                  <a:gd name="T49" fmla="*/ 635 h 1318"/>
                  <a:gd name="T50" fmla="*/ 2028 w 2098"/>
                  <a:gd name="T51" fmla="*/ 548 h 1318"/>
                  <a:gd name="T52" fmla="*/ 1958 w 2098"/>
                  <a:gd name="T53" fmla="*/ 490 h 1318"/>
                  <a:gd name="T54" fmla="*/ 1850 w 2098"/>
                  <a:gd name="T55" fmla="*/ 453 h 1318"/>
                  <a:gd name="T56" fmla="*/ 1708 w 2098"/>
                  <a:gd name="T57" fmla="*/ 433 h 1318"/>
                  <a:gd name="T58" fmla="*/ 1113 w 2098"/>
                  <a:gd name="T59" fmla="*/ 405 h 1318"/>
                  <a:gd name="T60" fmla="*/ 560 w 2098"/>
                  <a:gd name="T61" fmla="*/ 388 h 1318"/>
                  <a:gd name="T62" fmla="*/ 418 w 2098"/>
                  <a:gd name="T63" fmla="*/ 365 h 1318"/>
                  <a:gd name="T64" fmla="*/ 305 w 2098"/>
                  <a:gd name="T65" fmla="*/ 325 h 1318"/>
                  <a:gd name="T66" fmla="*/ 215 w 2098"/>
                  <a:gd name="T67" fmla="*/ 265 h 1318"/>
                  <a:gd name="T68" fmla="*/ 168 w 2098"/>
                  <a:gd name="T69" fmla="*/ 190 h 1318"/>
                  <a:gd name="T70" fmla="*/ 153 w 2098"/>
                  <a:gd name="T71" fmla="*/ 100 h 1318"/>
                  <a:gd name="T72" fmla="*/ 165 w 2098"/>
                  <a:gd name="T73" fmla="*/ 0 h 1318"/>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98"/>
                  <a:gd name="T112" fmla="*/ 0 h 1318"/>
                  <a:gd name="T113" fmla="*/ 2098 w 2098"/>
                  <a:gd name="T114" fmla="*/ 1318 h 1318"/>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98" h="1318">
                    <a:moveTo>
                      <a:pt x="165" y="0"/>
                    </a:moveTo>
                    <a:lnTo>
                      <a:pt x="133" y="48"/>
                    </a:lnTo>
                    <a:lnTo>
                      <a:pt x="100" y="95"/>
                    </a:lnTo>
                    <a:lnTo>
                      <a:pt x="70" y="143"/>
                    </a:lnTo>
                    <a:lnTo>
                      <a:pt x="48" y="193"/>
                    </a:lnTo>
                    <a:lnTo>
                      <a:pt x="23" y="255"/>
                    </a:lnTo>
                    <a:lnTo>
                      <a:pt x="10" y="310"/>
                    </a:lnTo>
                    <a:lnTo>
                      <a:pt x="0" y="363"/>
                    </a:lnTo>
                    <a:lnTo>
                      <a:pt x="0" y="440"/>
                    </a:lnTo>
                    <a:lnTo>
                      <a:pt x="8" y="518"/>
                    </a:lnTo>
                    <a:lnTo>
                      <a:pt x="18" y="568"/>
                    </a:lnTo>
                    <a:lnTo>
                      <a:pt x="38" y="618"/>
                    </a:lnTo>
                    <a:lnTo>
                      <a:pt x="63" y="655"/>
                    </a:lnTo>
                    <a:lnTo>
                      <a:pt x="93" y="693"/>
                    </a:lnTo>
                    <a:lnTo>
                      <a:pt x="130" y="720"/>
                    </a:lnTo>
                    <a:lnTo>
                      <a:pt x="170" y="743"/>
                    </a:lnTo>
                    <a:lnTo>
                      <a:pt x="218" y="763"/>
                    </a:lnTo>
                    <a:lnTo>
                      <a:pt x="273" y="780"/>
                    </a:lnTo>
                    <a:lnTo>
                      <a:pt x="348" y="795"/>
                    </a:lnTo>
                    <a:lnTo>
                      <a:pt x="448" y="795"/>
                    </a:lnTo>
                    <a:lnTo>
                      <a:pt x="948" y="810"/>
                    </a:lnTo>
                    <a:lnTo>
                      <a:pt x="1455" y="825"/>
                    </a:lnTo>
                    <a:lnTo>
                      <a:pt x="1533" y="833"/>
                    </a:lnTo>
                    <a:lnTo>
                      <a:pt x="1610" y="843"/>
                    </a:lnTo>
                    <a:lnTo>
                      <a:pt x="1675" y="855"/>
                    </a:lnTo>
                    <a:lnTo>
                      <a:pt x="1745" y="868"/>
                    </a:lnTo>
                    <a:lnTo>
                      <a:pt x="1810" y="888"/>
                    </a:lnTo>
                    <a:lnTo>
                      <a:pt x="1860" y="918"/>
                    </a:lnTo>
                    <a:lnTo>
                      <a:pt x="1895" y="945"/>
                    </a:lnTo>
                    <a:lnTo>
                      <a:pt x="1925" y="978"/>
                    </a:lnTo>
                    <a:lnTo>
                      <a:pt x="1953" y="1015"/>
                    </a:lnTo>
                    <a:lnTo>
                      <a:pt x="1965" y="1053"/>
                    </a:lnTo>
                    <a:lnTo>
                      <a:pt x="1980" y="1105"/>
                    </a:lnTo>
                    <a:lnTo>
                      <a:pt x="1993" y="1158"/>
                    </a:lnTo>
                    <a:lnTo>
                      <a:pt x="2000" y="1198"/>
                    </a:lnTo>
                    <a:lnTo>
                      <a:pt x="2005" y="1240"/>
                    </a:lnTo>
                    <a:lnTo>
                      <a:pt x="2008" y="1280"/>
                    </a:lnTo>
                    <a:lnTo>
                      <a:pt x="2000" y="1318"/>
                    </a:lnTo>
                    <a:lnTo>
                      <a:pt x="2023" y="1290"/>
                    </a:lnTo>
                    <a:lnTo>
                      <a:pt x="2043" y="1263"/>
                    </a:lnTo>
                    <a:lnTo>
                      <a:pt x="2063" y="1228"/>
                    </a:lnTo>
                    <a:lnTo>
                      <a:pt x="2078" y="1190"/>
                    </a:lnTo>
                    <a:lnTo>
                      <a:pt x="2088" y="1160"/>
                    </a:lnTo>
                    <a:lnTo>
                      <a:pt x="2095" y="1120"/>
                    </a:lnTo>
                    <a:lnTo>
                      <a:pt x="2098" y="1055"/>
                    </a:lnTo>
                    <a:lnTo>
                      <a:pt x="2095" y="968"/>
                    </a:lnTo>
                    <a:lnTo>
                      <a:pt x="2090" y="868"/>
                    </a:lnTo>
                    <a:lnTo>
                      <a:pt x="2085" y="778"/>
                    </a:lnTo>
                    <a:lnTo>
                      <a:pt x="2075" y="688"/>
                    </a:lnTo>
                    <a:lnTo>
                      <a:pt x="2065" y="635"/>
                    </a:lnTo>
                    <a:lnTo>
                      <a:pt x="2048" y="588"/>
                    </a:lnTo>
                    <a:lnTo>
                      <a:pt x="2028" y="548"/>
                    </a:lnTo>
                    <a:lnTo>
                      <a:pt x="1993" y="513"/>
                    </a:lnTo>
                    <a:lnTo>
                      <a:pt x="1958" y="490"/>
                    </a:lnTo>
                    <a:lnTo>
                      <a:pt x="1908" y="470"/>
                    </a:lnTo>
                    <a:lnTo>
                      <a:pt x="1850" y="453"/>
                    </a:lnTo>
                    <a:lnTo>
                      <a:pt x="1783" y="440"/>
                    </a:lnTo>
                    <a:lnTo>
                      <a:pt x="1708" y="433"/>
                    </a:lnTo>
                    <a:lnTo>
                      <a:pt x="1613" y="428"/>
                    </a:lnTo>
                    <a:lnTo>
                      <a:pt x="1113" y="405"/>
                    </a:lnTo>
                    <a:lnTo>
                      <a:pt x="673" y="395"/>
                    </a:lnTo>
                    <a:lnTo>
                      <a:pt x="560" y="388"/>
                    </a:lnTo>
                    <a:lnTo>
                      <a:pt x="480" y="375"/>
                    </a:lnTo>
                    <a:lnTo>
                      <a:pt x="418" y="365"/>
                    </a:lnTo>
                    <a:lnTo>
                      <a:pt x="363" y="348"/>
                    </a:lnTo>
                    <a:lnTo>
                      <a:pt x="305" y="325"/>
                    </a:lnTo>
                    <a:lnTo>
                      <a:pt x="258" y="300"/>
                    </a:lnTo>
                    <a:lnTo>
                      <a:pt x="215" y="265"/>
                    </a:lnTo>
                    <a:lnTo>
                      <a:pt x="188" y="228"/>
                    </a:lnTo>
                    <a:lnTo>
                      <a:pt x="168" y="190"/>
                    </a:lnTo>
                    <a:lnTo>
                      <a:pt x="155" y="143"/>
                    </a:lnTo>
                    <a:lnTo>
                      <a:pt x="153" y="100"/>
                    </a:lnTo>
                    <a:lnTo>
                      <a:pt x="155" y="60"/>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91" name="Freeform 21"/>
              <p:cNvSpPr>
                <a:spLocks/>
              </p:cNvSpPr>
              <p:nvPr/>
            </p:nvSpPr>
            <p:spPr bwMode="auto">
              <a:xfrm>
                <a:off x="7072" y="5290"/>
                <a:ext cx="2147" cy="1235"/>
              </a:xfrm>
              <a:custGeom>
                <a:avLst/>
                <a:gdLst>
                  <a:gd name="T0" fmla="*/ 127 w 2147"/>
                  <a:gd name="T1" fmla="*/ 32 h 1235"/>
                  <a:gd name="T2" fmla="*/ 55 w 2147"/>
                  <a:gd name="T3" fmla="*/ 140 h 1235"/>
                  <a:gd name="T4" fmla="*/ 15 w 2147"/>
                  <a:gd name="T5" fmla="*/ 240 h 1235"/>
                  <a:gd name="T6" fmla="*/ 2 w 2147"/>
                  <a:gd name="T7" fmla="*/ 375 h 1235"/>
                  <a:gd name="T8" fmla="*/ 5 w 2147"/>
                  <a:gd name="T9" fmla="*/ 520 h 1235"/>
                  <a:gd name="T10" fmla="*/ 35 w 2147"/>
                  <a:gd name="T11" fmla="*/ 617 h 1235"/>
                  <a:gd name="T12" fmla="*/ 95 w 2147"/>
                  <a:gd name="T13" fmla="*/ 690 h 1235"/>
                  <a:gd name="T14" fmla="*/ 170 w 2147"/>
                  <a:gd name="T15" fmla="*/ 740 h 1235"/>
                  <a:gd name="T16" fmla="*/ 280 w 2147"/>
                  <a:gd name="T17" fmla="*/ 775 h 1235"/>
                  <a:gd name="T18" fmla="*/ 447 w 2147"/>
                  <a:gd name="T19" fmla="*/ 785 h 1235"/>
                  <a:gd name="T20" fmla="*/ 1490 w 2147"/>
                  <a:gd name="T21" fmla="*/ 822 h 1235"/>
                  <a:gd name="T22" fmla="*/ 1642 w 2147"/>
                  <a:gd name="T23" fmla="*/ 840 h 1235"/>
                  <a:gd name="T24" fmla="*/ 1787 w 2147"/>
                  <a:gd name="T25" fmla="*/ 867 h 1235"/>
                  <a:gd name="T26" fmla="*/ 1892 w 2147"/>
                  <a:gd name="T27" fmla="*/ 907 h 1235"/>
                  <a:gd name="T28" fmla="*/ 1967 w 2147"/>
                  <a:gd name="T29" fmla="*/ 970 h 1235"/>
                  <a:gd name="T30" fmla="*/ 2012 w 2147"/>
                  <a:gd name="T31" fmla="*/ 1047 h 1235"/>
                  <a:gd name="T32" fmla="*/ 2040 w 2147"/>
                  <a:gd name="T33" fmla="*/ 1155 h 1235"/>
                  <a:gd name="T34" fmla="*/ 2050 w 2147"/>
                  <a:gd name="T35" fmla="*/ 1235 h 1235"/>
                  <a:gd name="T36" fmla="*/ 2110 w 2147"/>
                  <a:gd name="T37" fmla="*/ 1172 h 1235"/>
                  <a:gd name="T38" fmla="*/ 2140 w 2147"/>
                  <a:gd name="T39" fmla="*/ 1105 h 1235"/>
                  <a:gd name="T40" fmla="*/ 2145 w 2147"/>
                  <a:gd name="T41" fmla="*/ 962 h 1235"/>
                  <a:gd name="T42" fmla="*/ 2135 w 2147"/>
                  <a:gd name="T43" fmla="*/ 775 h 1235"/>
                  <a:gd name="T44" fmla="*/ 2115 w 2147"/>
                  <a:gd name="T45" fmla="*/ 635 h 1235"/>
                  <a:gd name="T46" fmla="*/ 2070 w 2147"/>
                  <a:gd name="T47" fmla="*/ 545 h 1235"/>
                  <a:gd name="T48" fmla="*/ 2005 w 2147"/>
                  <a:gd name="T49" fmla="*/ 492 h 1235"/>
                  <a:gd name="T50" fmla="*/ 1895 w 2147"/>
                  <a:gd name="T51" fmla="*/ 455 h 1235"/>
                  <a:gd name="T52" fmla="*/ 1747 w 2147"/>
                  <a:gd name="T53" fmla="*/ 435 h 1235"/>
                  <a:gd name="T54" fmla="*/ 1137 w 2147"/>
                  <a:gd name="T55" fmla="*/ 407 h 1235"/>
                  <a:gd name="T56" fmla="*/ 570 w 2147"/>
                  <a:gd name="T57" fmla="*/ 390 h 1235"/>
                  <a:gd name="T58" fmla="*/ 427 w 2147"/>
                  <a:gd name="T59" fmla="*/ 367 h 1235"/>
                  <a:gd name="T60" fmla="*/ 310 w 2147"/>
                  <a:gd name="T61" fmla="*/ 327 h 1235"/>
                  <a:gd name="T62" fmla="*/ 217 w 2147"/>
                  <a:gd name="T63" fmla="*/ 267 h 1235"/>
                  <a:gd name="T64" fmla="*/ 167 w 2147"/>
                  <a:gd name="T65" fmla="*/ 192 h 1235"/>
                  <a:gd name="T66" fmla="*/ 150 w 2147"/>
                  <a:gd name="T67" fmla="*/ 105 h 1235"/>
                  <a:gd name="T68" fmla="*/ 165 w 2147"/>
                  <a:gd name="T69" fmla="*/ 0 h 1235"/>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2147"/>
                  <a:gd name="T106" fmla="*/ 0 h 1235"/>
                  <a:gd name="T107" fmla="*/ 2147 w 2147"/>
                  <a:gd name="T108" fmla="*/ 1235 h 1235"/>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2147" h="1235">
                    <a:moveTo>
                      <a:pt x="165" y="0"/>
                    </a:moveTo>
                    <a:lnTo>
                      <a:pt x="127" y="32"/>
                    </a:lnTo>
                    <a:lnTo>
                      <a:pt x="87" y="90"/>
                    </a:lnTo>
                    <a:lnTo>
                      <a:pt x="55" y="140"/>
                    </a:lnTo>
                    <a:lnTo>
                      <a:pt x="30" y="192"/>
                    </a:lnTo>
                    <a:lnTo>
                      <a:pt x="15" y="240"/>
                    </a:lnTo>
                    <a:lnTo>
                      <a:pt x="2" y="297"/>
                    </a:lnTo>
                    <a:lnTo>
                      <a:pt x="2" y="375"/>
                    </a:lnTo>
                    <a:lnTo>
                      <a:pt x="0" y="450"/>
                    </a:lnTo>
                    <a:lnTo>
                      <a:pt x="5" y="520"/>
                    </a:lnTo>
                    <a:lnTo>
                      <a:pt x="15" y="567"/>
                    </a:lnTo>
                    <a:lnTo>
                      <a:pt x="35" y="617"/>
                    </a:lnTo>
                    <a:lnTo>
                      <a:pt x="60" y="655"/>
                    </a:lnTo>
                    <a:lnTo>
                      <a:pt x="95" y="690"/>
                    </a:lnTo>
                    <a:lnTo>
                      <a:pt x="130" y="717"/>
                    </a:lnTo>
                    <a:lnTo>
                      <a:pt x="170" y="740"/>
                    </a:lnTo>
                    <a:lnTo>
                      <a:pt x="220" y="760"/>
                    </a:lnTo>
                    <a:lnTo>
                      <a:pt x="280" y="775"/>
                    </a:lnTo>
                    <a:lnTo>
                      <a:pt x="350" y="782"/>
                    </a:lnTo>
                    <a:lnTo>
                      <a:pt x="447" y="785"/>
                    </a:lnTo>
                    <a:lnTo>
                      <a:pt x="967" y="807"/>
                    </a:lnTo>
                    <a:lnTo>
                      <a:pt x="1490" y="822"/>
                    </a:lnTo>
                    <a:lnTo>
                      <a:pt x="1570" y="830"/>
                    </a:lnTo>
                    <a:lnTo>
                      <a:pt x="1642" y="840"/>
                    </a:lnTo>
                    <a:lnTo>
                      <a:pt x="1715" y="852"/>
                    </a:lnTo>
                    <a:lnTo>
                      <a:pt x="1787" y="867"/>
                    </a:lnTo>
                    <a:lnTo>
                      <a:pt x="1852" y="887"/>
                    </a:lnTo>
                    <a:lnTo>
                      <a:pt x="1892" y="907"/>
                    </a:lnTo>
                    <a:lnTo>
                      <a:pt x="1937" y="940"/>
                    </a:lnTo>
                    <a:lnTo>
                      <a:pt x="1967" y="970"/>
                    </a:lnTo>
                    <a:lnTo>
                      <a:pt x="1995" y="1007"/>
                    </a:lnTo>
                    <a:lnTo>
                      <a:pt x="2012" y="1047"/>
                    </a:lnTo>
                    <a:lnTo>
                      <a:pt x="2027" y="1102"/>
                    </a:lnTo>
                    <a:lnTo>
                      <a:pt x="2040" y="1155"/>
                    </a:lnTo>
                    <a:lnTo>
                      <a:pt x="2047" y="1195"/>
                    </a:lnTo>
                    <a:lnTo>
                      <a:pt x="2050" y="1235"/>
                    </a:lnTo>
                    <a:lnTo>
                      <a:pt x="2090" y="1200"/>
                    </a:lnTo>
                    <a:lnTo>
                      <a:pt x="2110" y="1172"/>
                    </a:lnTo>
                    <a:lnTo>
                      <a:pt x="2127" y="1142"/>
                    </a:lnTo>
                    <a:lnTo>
                      <a:pt x="2140" y="1105"/>
                    </a:lnTo>
                    <a:lnTo>
                      <a:pt x="2147" y="1052"/>
                    </a:lnTo>
                    <a:lnTo>
                      <a:pt x="2145" y="962"/>
                    </a:lnTo>
                    <a:lnTo>
                      <a:pt x="2140" y="867"/>
                    </a:lnTo>
                    <a:lnTo>
                      <a:pt x="2135" y="775"/>
                    </a:lnTo>
                    <a:lnTo>
                      <a:pt x="2125" y="685"/>
                    </a:lnTo>
                    <a:lnTo>
                      <a:pt x="2115" y="635"/>
                    </a:lnTo>
                    <a:lnTo>
                      <a:pt x="2097" y="587"/>
                    </a:lnTo>
                    <a:lnTo>
                      <a:pt x="2070" y="545"/>
                    </a:lnTo>
                    <a:lnTo>
                      <a:pt x="2040" y="515"/>
                    </a:lnTo>
                    <a:lnTo>
                      <a:pt x="2005" y="492"/>
                    </a:lnTo>
                    <a:lnTo>
                      <a:pt x="1952" y="472"/>
                    </a:lnTo>
                    <a:lnTo>
                      <a:pt x="1895" y="455"/>
                    </a:lnTo>
                    <a:lnTo>
                      <a:pt x="1825" y="442"/>
                    </a:lnTo>
                    <a:lnTo>
                      <a:pt x="1747" y="435"/>
                    </a:lnTo>
                    <a:lnTo>
                      <a:pt x="1650" y="430"/>
                    </a:lnTo>
                    <a:lnTo>
                      <a:pt x="1137" y="407"/>
                    </a:lnTo>
                    <a:lnTo>
                      <a:pt x="687" y="397"/>
                    </a:lnTo>
                    <a:lnTo>
                      <a:pt x="570" y="390"/>
                    </a:lnTo>
                    <a:lnTo>
                      <a:pt x="497" y="382"/>
                    </a:lnTo>
                    <a:lnTo>
                      <a:pt x="427" y="367"/>
                    </a:lnTo>
                    <a:lnTo>
                      <a:pt x="367" y="350"/>
                    </a:lnTo>
                    <a:lnTo>
                      <a:pt x="310" y="327"/>
                    </a:lnTo>
                    <a:lnTo>
                      <a:pt x="260" y="302"/>
                    </a:lnTo>
                    <a:lnTo>
                      <a:pt x="217" y="267"/>
                    </a:lnTo>
                    <a:lnTo>
                      <a:pt x="187" y="230"/>
                    </a:lnTo>
                    <a:lnTo>
                      <a:pt x="167" y="192"/>
                    </a:lnTo>
                    <a:lnTo>
                      <a:pt x="155" y="145"/>
                    </a:lnTo>
                    <a:lnTo>
                      <a:pt x="150" y="105"/>
                    </a:lnTo>
                    <a:lnTo>
                      <a:pt x="155" y="62"/>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92" name="Freeform 22"/>
              <p:cNvSpPr>
                <a:spLocks/>
              </p:cNvSpPr>
              <p:nvPr/>
            </p:nvSpPr>
            <p:spPr bwMode="auto">
              <a:xfrm>
                <a:off x="6917" y="1281"/>
                <a:ext cx="2147" cy="1312"/>
              </a:xfrm>
              <a:custGeom>
                <a:avLst/>
                <a:gdLst>
                  <a:gd name="T0" fmla="*/ 130 w 2147"/>
                  <a:gd name="T1" fmla="*/ 32 h 1312"/>
                  <a:gd name="T2" fmla="*/ 55 w 2147"/>
                  <a:gd name="T3" fmla="*/ 140 h 1312"/>
                  <a:gd name="T4" fmla="*/ 15 w 2147"/>
                  <a:gd name="T5" fmla="*/ 237 h 1312"/>
                  <a:gd name="T6" fmla="*/ 0 w 2147"/>
                  <a:gd name="T7" fmla="*/ 362 h 1312"/>
                  <a:gd name="T8" fmla="*/ 5 w 2147"/>
                  <a:gd name="T9" fmla="*/ 517 h 1312"/>
                  <a:gd name="T10" fmla="*/ 35 w 2147"/>
                  <a:gd name="T11" fmla="*/ 615 h 1312"/>
                  <a:gd name="T12" fmla="*/ 92 w 2147"/>
                  <a:gd name="T13" fmla="*/ 690 h 1312"/>
                  <a:gd name="T14" fmla="*/ 170 w 2147"/>
                  <a:gd name="T15" fmla="*/ 740 h 1312"/>
                  <a:gd name="T16" fmla="*/ 280 w 2147"/>
                  <a:gd name="T17" fmla="*/ 775 h 1312"/>
                  <a:gd name="T18" fmla="*/ 450 w 2147"/>
                  <a:gd name="T19" fmla="*/ 785 h 1312"/>
                  <a:gd name="T20" fmla="*/ 1490 w 2147"/>
                  <a:gd name="T21" fmla="*/ 822 h 1312"/>
                  <a:gd name="T22" fmla="*/ 1650 w 2147"/>
                  <a:gd name="T23" fmla="*/ 842 h 1312"/>
                  <a:gd name="T24" fmla="*/ 1787 w 2147"/>
                  <a:gd name="T25" fmla="*/ 867 h 1312"/>
                  <a:gd name="T26" fmla="*/ 1905 w 2147"/>
                  <a:gd name="T27" fmla="*/ 917 h 1312"/>
                  <a:gd name="T28" fmla="*/ 1972 w 2147"/>
                  <a:gd name="T29" fmla="*/ 975 h 1312"/>
                  <a:gd name="T30" fmla="*/ 2015 w 2147"/>
                  <a:gd name="T31" fmla="*/ 1047 h 1312"/>
                  <a:gd name="T32" fmla="*/ 2040 w 2147"/>
                  <a:gd name="T33" fmla="*/ 1152 h 1312"/>
                  <a:gd name="T34" fmla="*/ 2055 w 2147"/>
                  <a:gd name="T35" fmla="*/ 1235 h 1312"/>
                  <a:gd name="T36" fmla="*/ 2047 w 2147"/>
                  <a:gd name="T37" fmla="*/ 1312 h 1312"/>
                  <a:gd name="T38" fmla="*/ 2092 w 2147"/>
                  <a:gd name="T39" fmla="*/ 1257 h 1312"/>
                  <a:gd name="T40" fmla="*/ 2127 w 2147"/>
                  <a:gd name="T41" fmla="*/ 1185 h 1312"/>
                  <a:gd name="T42" fmla="*/ 2145 w 2147"/>
                  <a:gd name="T43" fmla="*/ 1115 h 1312"/>
                  <a:gd name="T44" fmla="*/ 2145 w 2147"/>
                  <a:gd name="T45" fmla="*/ 965 h 1312"/>
                  <a:gd name="T46" fmla="*/ 2135 w 2147"/>
                  <a:gd name="T47" fmla="*/ 775 h 1312"/>
                  <a:gd name="T48" fmla="*/ 2115 w 2147"/>
                  <a:gd name="T49" fmla="*/ 632 h 1312"/>
                  <a:gd name="T50" fmla="*/ 2070 w 2147"/>
                  <a:gd name="T51" fmla="*/ 542 h 1312"/>
                  <a:gd name="T52" fmla="*/ 2005 w 2147"/>
                  <a:gd name="T53" fmla="*/ 490 h 1312"/>
                  <a:gd name="T54" fmla="*/ 1895 w 2147"/>
                  <a:gd name="T55" fmla="*/ 452 h 1312"/>
                  <a:gd name="T56" fmla="*/ 1747 w 2147"/>
                  <a:gd name="T57" fmla="*/ 432 h 1312"/>
                  <a:gd name="T58" fmla="*/ 1137 w 2147"/>
                  <a:gd name="T59" fmla="*/ 405 h 1312"/>
                  <a:gd name="T60" fmla="*/ 570 w 2147"/>
                  <a:gd name="T61" fmla="*/ 387 h 1312"/>
                  <a:gd name="T62" fmla="*/ 427 w 2147"/>
                  <a:gd name="T63" fmla="*/ 365 h 1312"/>
                  <a:gd name="T64" fmla="*/ 310 w 2147"/>
                  <a:gd name="T65" fmla="*/ 325 h 1312"/>
                  <a:gd name="T66" fmla="*/ 217 w 2147"/>
                  <a:gd name="T67" fmla="*/ 265 h 1312"/>
                  <a:gd name="T68" fmla="*/ 167 w 2147"/>
                  <a:gd name="T69" fmla="*/ 192 h 1312"/>
                  <a:gd name="T70" fmla="*/ 150 w 2147"/>
                  <a:gd name="T71" fmla="*/ 105 h 1312"/>
                  <a:gd name="T72" fmla="*/ 165 w 2147"/>
                  <a:gd name="T73" fmla="*/ 0 h 1312"/>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147"/>
                  <a:gd name="T112" fmla="*/ 0 h 1312"/>
                  <a:gd name="T113" fmla="*/ 2147 w 2147"/>
                  <a:gd name="T114" fmla="*/ 1312 h 1312"/>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147" h="1312">
                    <a:moveTo>
                      <a:pt x="165" y="0"/>
                    </a:moveTo>
                    <a:lnTo>
                      <a:pt x="130" y="32"/>
                    </a:lnTo>
                    <a:lnTo>
                      <a:pt x="85" y="90"/>
                    </a:lnTo>
                    <a:lnTo>
                      <a:pt x="55" y="140"/>
                    </a:lnTo>
                    <a:lnTo>
                      <a:pt x="30" y="192"/>
                    </a:lnTo>
                    <a:lnTo>
                      <a:pt x="15" y="237"/>
                    </a:lnTo>
                    <a:lnTo>
                      <a:pt x="2" y="295"/>
                    </a:lnTo>
                    <a:lnTo>
                      <a:pt x="0" y="362"/>
                    </a:lnTo>
                    <a:lnTo>
                      <a:pt x="0" y="447"/>
                    </a:lnTo>
                    <a:lnTo>
                      <a:pt x="5" y="517"/>
                    </a:lnTo>
                    <a:lnTo>
                      <a:pt x="15" y="565"/>
                    </a:lnTo>
                    <a:lnTo>
                      <a:pt x="35" y="615"/>
                    </a:lnTo>
                    <a:lnTo>
                      <a:pt x="60" y="652"/>
                    </a:lnTo>
                    <a:lnTo>
                      <a:pt x="92" y="690"/>
                    </a:lnTo>
                    <a:lnTo>
                      <a:pt x="132" y="717"/>
                    </a:lnTo>
                    <a:lnTo>
                      <a:pt x="170" y="740"/>
                    </a:lnTo>
                    <a:lnTo>
                      <a:pt x="220" y="760"/>
                    </a:lnTo>
                    <a:lnTo>
                      <a:pt x="280" y="775"/>
                    </a:lnTo>
                    <a:lnTo>
                      <a:pt x="350" y="782"/>
                    </a:lnTo>
                    <a:lnTo>
                      <a:pt x="450" y="785"/>
                    </a:lnTo>
                    <a:lnTo>
                      <a:pt x="967" y="807"/>
                    </a:lnTo>
                    <a:lnTo>
                      <a:pt x="1490" y="822"/>
                    </a:lnTo>
                    <a:lnTo>
                      <a:pt x="1570" y="830"/>
                    </a:lnTo>
                    <a:lnTo>
                      <a:pt x="1650" y="842"/>
                    </a:lnTo>
                    <a:lnTo>
                      <a:pt x="1715" y="852"/>
                    </a:lnTo>
                    <a:lnTo>
                      <a:pt x="1787" y="867"/>
                    </a:lnTo>
                    <a:lnTo>
                      <a:pt x="1852" y="887"/>
                    </a:lnTo>
                    <a:lnTo>
                      <a:pt x="1905" y="917"/>
                    </a:lnTo>
                    <a:lnTo>
                      <a:pt x="1945" y="945"/>
                    </a:lnTo>
                    <a:lnTo>
                      <a:pt x="1972" y="975"/>
                    </a:lnTo>
                    <a:lnTo>
                      <a:pt x="2000" y="1010"/>
                    </a:lnTo>
                    <a:lnTo>
                      <a:pt x="2015" y="1047"/>
                    </a:lnTo>
                    <a:lnTo>
                      <a:pt x="2027" y="1100"/>
                    </a:lnTo>
                    <a:lnTo>
                      <a:pt x="2040" y="1152"/>
                    </a:lnTo>
                    <a:lnTo>
                      <a:pt x="2047" y="1192"/>
                    </a:lnTo>
                    <a:lnTo>
                      <a:pt x="2055" y="1235"/>
                    </a:lnTo>
                    <a:lnTo>
                      <a:pt x="2057" y="1275"/>
                    </a:lnTo>
                    <a:lnTo>
                      <a:pt x="2047" y="1312"/>
                    </a:lnTo>
                    <a:lnTo>
                      <a:pt x="2072" y="1285"/>
                    </a:lnTo>
                    <a:lnTo>
                      <a:pt x="2092" y="1257"/>
                    </a:lnTo>
                    <a:lnTo>
                      <a:pt x="2112" y="1222"/>
                    </a:lnTo>
                    <a:lnTo>
                      <a:pt x="2127" y="1185"/>
                    </a:lnTo>
                    <a:lnTo>
                      <a:pt x="2137" y="1155"/>
                    </a:lnTo>
                    <a:lnTo>
                      <a:pt x="2145" y="1115"/>
                    </a:lnTo>
                    <a:lnTo>
                      <a:pt x="2147" y="1050"/>
                    </a:lnTo>
                    <a:lnTo>
                      <a:pt x="2145" y="965"/>
                    </a:lnTo>
                    <a:lnTo>
                      <a:pt x="2140" y="867"/>
                    </a:lnTo>
                    <a:lnTo>
                      <a:pt x="2135" y="775"/>
                    </a:lnTo>
                    <a:lnTo>
                      <a:pt x="2125" y="685"/>
                    </a:lnTo>
                    <a:lnTo>
                      <a:pt x="2115" y="632"/>
                    </a:lnTo>
                    <a:lnTo>
                      <a:pt x="2097" y="585"/>
                    </a:lnTo>
                    <a:lnTo>
                      <a:pt x="2070" y="542"/>
                    </a:lnTo>
                    <a:lnTo>
                      <a:pt x="2040" y="512"/>
                    </a:lnTo>
                    <a:lnTo>
                      <a:pt x="2005" y="490"/>
                    </a:lnTo>
                    <a:lnTo>
                      <a:pt x="1952" y="470"/>
                    </a:lnTo>
                    <a:lnTo>
                      <a:pt x="1895" y="452"/>
                    </a:lnTo>
                    <a:lnTo>
                      <a:pt x="1825" y="440"/>
                    </a:lnTo>
                    <a:lnTo>
                      <a:pt x="1747" y="432"/>
                    </a:lnTo>
                    <a:lnTo>
                      <a:pt x="1650" y="427"/>
                    </a:lnTo>
                    <a:lnTo>
                      <a:pt x="1137" y="405"/>
                    </a:lnTo>
                    <a:lnTo>
                      <a:pt x="687" y="395"/>
                    </a:lnTo>
                    <a:lnTo>
                      <a:pt x="570" y="387"/>
                    </a:lnTo>
                    <a:lnTo>
                      <a:pt x="497" y="380"/>
                    </a:lnTo>
                    <a:lnTo>
                      <a:pt x="427" y="365"/>
                    </a:lnTo>
                    <a:lnTo>
                      <a:pt x="367" y="347"/>
                    </a:lnTo>
                    <a:lnTo>
                      <a:pt x="310" y="325"/>
                    </a:lnTo>
                    <a:lnTo>
                      <a:pt x="260" y="300"/>
                    </a:lnTo>
                    <a:lnTo>
                      <a:pt x="217" y="265"/>
                    </a:lnTo>
                    <a:lnTo>
                      <a:pt x="187" y="227"/>
                    </a:lnTo>
                    <a:lnTo>
                      <a:pt x="167" y="192"/>
                    </a:lnTo>
                    <a:lnTo>
                      <a:pt x="155" y="145"/>
                    </a:lnTo>
                    <a:lnTo>
                      <a:pt x="150" y="105"/>
                    </a:lnTo>
                    <a:lnTo>
                      <a:pt x="155" y="62"/>
                    </a:lnTo>
                    <a:lnTo>
                      <a:pt x="165" y="0"/>
                    </a:lnTo>
                    <a:close/>
                  </a:path>
                </a:pathLst>
              </a:custGeom>
              <a:solidFill>
                <a:srgbClr val="FF0000"/>
              </a:solidFill>
              <a:ln w="12700">
                <a:solidFill>
                  <a:srgbClr val="FF0000"/>
                </a:solidFill>
                <a:round/>
                <a:headEnd/>
                <a:tailEnd/>
              </a:ln>
            </p:spPr>
            <p:txBody>
              <a:bodyPr/>
              <a:lstStyle/>
              <a:p>
                <a:endParaRPr lang="en-US"/>
              </a:p>
            </p:txBody>
          </p:sp>
          <p:sp>
            <p:nvSpPr>
              <p:cNvPr id="55393" name="Freeform 23"/>
              <p:cNvSpPr>
                <a:spLocks/>
              </p:cNvSpPr>
              <p:nvPr/>
            </p:nvSpPr>
            <p:spPr bwMode="auto">
              <a:xfrm>
                <a:off x="7239" y="7107"/>
                <a:ext cx="2098" cy="1310"/>
              </a:xfrm>
              <a:custGeom>
                <a:avLst/>
                <a:gdLst>
                  <a:gd name="T0" fmla="*/ 130 w 2098"/>
                  <a:gd name="T1" fmla="*/ 45 h 1310"/>
                  <a:gd name="T2" fmla="*/ 63 w 2098"/>
                  <a:gd name="T3" fmla="*/ 120 h 1310"/>
                  <a:gd name="T4" fmla="*/ 20 w 2098"/>
                  <a:gd name="T5" fmla="*/ 225 h 1310"/>
                  <a:gd name="T6" fmla="*/ 0 w 2098"/>
                  <a:gd name="T7" fmla="*/ 358 h 1310"/>
                  <a:gd name="T8" fmla="*/ 8 w 2098"/>
                  <a:gd name="T9" fmla="*/ 510 h 1310"/>
                  <a:gd name="T10" fmla="*/ 38 w 2098"/>
                  <a:gd name="T11" fmla="*/ 610 h 1310"/>
                  <a:gd name="T12" fmla="*/ 93 w 2098"/>
                  <a:gd name="T13" fmla="*/ 685 h 1310"/>
                  <a:gd name="T14" fmla="*/ 170 w 2098"/>
                  <a:gd name="T15" fmla="*/ 735 h 1310"/>
                  <a:gd name="T16" fmla="*/ 278 w 2098"/>
                  <a:gd name="T17" fmla="*/ 770 h 1310"/>
                  <a:gd name="T18" fmla="*/ 440 w 2098"/>
                  <a:gd name="T19" fmla="*/ 780 h 1310"/>
                  <a:gd name="T20" fmla="*/ 1455 w 2098"/>
                  <a:gd name="T21" fmla="*/ 818 h 1310"/>
                  <a:gd name="T22" fmla="*/ 1613 w 2098"/>
                  <a:gd name="T23" fmla="*/ 835 h 1310"/>
                  <a:gd name="T24" fmla="*/ 1745 w 2098"/>
                  <a:gd name="T25" fmla="*/ 863 h 1310"/>
                  <a:gd name="T26" fmla="*/ 1860 w 2098"/>
                  <a:gd name="T27" fmla="*/ 913 h 1310"/>
                  <a:gd name="T28" fmla="*/ 1925 w 2098"/>
                  <a:gd name="T29" fmla="*/ 973 h 1310"/>
                  <a:gd name="T30" fmla="*/ 1968 w 2098"/>
                  <a:gd name="T31" fmla="*/ 1048 h 1310"/>
                  <a:gd name="T32" fmla="*/ 1993 w 2098"/>
                  <a:gd name="T33" fmla="*/ 1153 h 1310"/>
                  <a:gd name="T34" fmla="*/ 2005 w 2098"/>
                  <a:gd name="T35" fmla="*/ 1233 h 1310"/>
                  <a:gd name="T36" fmla="*/ 2000 w 2098"/>
                  <a:gd name="T37" fmla="*/ 1310 h 1310"/>
                  <a:gd name="T38" fmla="*/ 2043 w 2098"/>
                  <a:gd name="T39" fmla="*/ 1255 h 1310"/>
                  <a:gd name="T40" fmla="*/ 2078 w 2098"/>
                  <a:gd name="T41" fmla="*/ 1185 h 1310"/>
                  <a:gd name="T42" fmla="*/ 2095 w 2098"/>
                  <a:gd name="T43" fmla="*/ 1115 h 1310"/>
                  <a:gd name="T44" fmla="*/ 2095 w 2098"/>
                  <a:gd name="T45" fmla="*/ 963 h 1310"/>
                  <a:gd name="T46" fmla="*/ 2085 w 2098"/>
                  <a:gd name="T47" fmla="*/ 770 h 1310"/>
                  <a:gd name="T48" fmla="*/ 2065 w 2098"/>
                  <a:gd name="T49" fmla="*/ 628 h 1310"/>
                  <a:gd name="T50" fmla="*/ 2020 w 2098"/>
                  <a:gd name="T51" fmla="*/ 538 h 1310"/>
                  <a:gd name="T52" fmla="*/ 1958 w 2098"/>
                  <a:gd name="T53" fmla="*/ 483 h 1310"/>
                  <a:gd name="T54" fmla="*/ 1850 w 2098"/>
                  <a:gd name="T55" fmla="*/ 445 h 1310"/>
                  <a:gd name="T56" fmla="*/ 1708 w 2098"/>
                  <a:gd name="T57" fmla="*/ 425 h 1310"/>
                  <a:gd name="T58" fmla="*/ 1113 w 2098"/>
                  <a:gd name="T59" fmla="*/ 400 h 1310"/>
                  <a:gd name="T60" fmla="*/ 560 w 2098"/>
                  <a:gd name="T61" fmla="*/ 383 h 1310"/>
                  <a:gd name="T62" fmla="*/ 418 w 2098"/>
                  <a:gd name="T63" fmla="*/ 360 h 1310"/>
                  <a:gd name="T64" fmla="*/ 305 w 2098"/>
                  <a:gd name="T65" fmla="*/ 320 h 1310"/>
                  <a:gd name="T66" fmla="*/ 215 w 2098"/>
                  <a:gd name="T67" fmla="*/ 260 h 1310"/>
                  <a:gd name="T68" fmla="*/ 168 w 2098"/>
                  <a:gd name="T69" fmla="*/ 185 h 1310"/>
                  <a:gd name="T70" fmla="*/ 153 w 2098"/>
                  <a:gd name="T71" fmla="*/ 95 h 1310"/>
                  <a:gd name="T72" fmla="*/ 198 w 2098"/>
                  <a:gd name="T73" fmla="*/ 0 h 131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2098"/>
                  <a:gd name="T112" fmla="*/ 0 h 1310"/>
                  <a:gd name="T113" fmla="*/ 2098 w 2098"/>
                  <a:gd name="T114" fmla="*/ 1310 h 1310"/>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2098" h="1310">
                    <a:moveTo>
                      <a:pt x="198" y="0"/>
                    </a:moveTo>
                    <a:lnTo>
                      <a:pt x="130" y="45"/>
                    </a:lnTo>
                    <a:lnTo>
                      <a:pt x="90" y="83"/>
                    </a:lnTo>
                    <a:lnTo>
                      <a:pt x="63" y="120"/>
                    </a:lnTo>
                    <a:lnTo>
                      <a:pt x="40" y="165"/>
                    </a:lnTo>
                    <a:lnTo>
                      <a:pt x="20" y="225"/>
                    </a:lnTo>
                    <a:lnTo>
                      <a:pt x="10" y="305"/>
                    </a:lnTo>
                    <a:lnTo>
                      <a:pt x="0" y="358"/>
                    </a:lnTo>
                    <a:lnTo>
                      <a:pt x="0" y="433"/>
                    </a:lnTo>
                    <a:lnTo>
                      <a:pt x="8" y="510"/>
                    </a:lnTo>
                    <a:lnTo>
                      <a:pt x="18" y="560"/>
                    </a:lnTo>
                    <a:lnTo>
                      <a:pt x="38" y="610"/>
                    </a:lnTo>
                    <a:lnTo>
                      <a:pt x="63" y="648"/>
                    </a:lnTo>
                    <a:lnTo>
                      <a:pt x="93" y="685"/>
                    </a:lnTo>
                    <a:lnTo>
                      <a:pt x="130" y="713"/>
                    </a:lnTo>
                    <a:lnTo>
                      <a:pt x="170" y="735"/>
                    </a:lnTo>
                    <a:lnTo>
                      <a:pt x="218" y="755"/>
                    </a:lnTo>
                    <a:lnTo>
                      <a:pt x="278" y="770"/>
                    </a:lnTo>
                    <a:lnTo>
                      <a:pt x="345" y="778"/>
                    </a:lnTo>
                    <a:lnTo>
                      <a:pt x="440" y="780"/>
                    </a:lnTo>
                    <a:lnTo>
                      <a:pt x="948" y="803"/>
                    </a:lnTo>
                    <a:lnTo>
                      <a:pt x="1455" y="818"/>
                    </a:lnTo>
                    <a:lnTo>
                      <a:pt x="1533" y="825"/>
                    </a:lnTo>
                    <a:lnTo>
                      <a:pt x="1613" y="835"/>
                    </a:lnTo>
                    <a:lnTo>
                      <a:pt x="1675" y="848"/>
                    </a:lnTo>
                    <a:lnTo>
                      <a:pt x="1745" y="863"/>
                    </a:lnTo>
                    <a:lnTo>
                      <a:pt x="1810" y="883"/>
                    </a:lnTo>
                    <a:lnTo>
                      <a:pt x="1860" y="913"/>
                    </a:lnTo>
                    <a:lnTo>
                      <a:pt x="1900" y="940"/>
                    </a:lnTo>
                    <a:lnTo>
                      <a:pt x="1925" y="973"/>
                    </a:lnTo>
                    <a:lnTo>
                      <a:pt x="1953" y="1010"/>
                    </a:lnTo>
                    <a:lnTo>
                      <a:pt x="1968" y="1048"/>
                    </a:lnTo>
                    <a:lnTo>
                      <a:pt x="1980" y="1095"/>
                    </a:lnTo>
                    <a:lnTo>
                      <a:pt x="1993" y="1153"/>
                    </a:lnTo>
                    <a:lnTo>
                      <a:pt x="2000" y="1193"/>
                    </a:lnTo>
                    <a:lnTo>
                      <a:pt x="2005" y="1233"/>
                    </a:lnTo>
                    <a:lnTo>
                      <a:pt x="2008" y="1273"/>
                    </a:lnTo>
                    <a:lnTo>
                      <a:pt x="2000" y="1310"/>
                    </a:lnTo>
                    <a:lnTo>
                      <a:pt x="2023" y="1283"/>
                    </a:lnTo>
                    <a:lnTo>
                      <a:pt x="2043" y="1255"/>
                    </a:lnTo>
                    <a:lnTo>
                      <a:pt x="2063" y="1220"/>
                    </a:lnTo>
                    <a:lnTo>
                      <a:pt x="2078" y="1185"/>
                    </a:lnTo>
                    <a:lnTo>
                      <a:pt x="2088" y="1155"/>
                    </a:lnTo>
                    <a:lnTo>
                      <a:pt x="2095" y="1115"/>
                    </a:lnTo>
                    <a:lnTo>
                      <a:pt x="2098" y="1050"/>
                    </a:lnTo>
                    <a:lnTo>
                      <a:pt x="2095" y="963"/>
                    </a:lnTo>
                    <a:lnTo>
                      <a:pt x="2090" y="863"/>
                    </a:lnTo>
                    <a:lnTo>
                      <a:pt x="2085" y="770"/>
                    </a:lnTo>
                    <a:lnTo>
                      <a:pt x="2075" y="680"/>
                    </a:lnTo>
                    <a:lnTo>
                      <a:pt x="2065" y="628"/>
                    </a:lnTo>
                    <a:lnTo>
                      <a:pt x="2048" y="580"/>
                    </a:lnTo>
                    <a:lnTo>
                      <a:pt x="2020" y="538"/>
                    </a:lnTo>
                    <a:lnTo>
                      <a:pt x="1993" y="505"/>
                    </a:lnTo>
                    <a:lnTo>
                      <a:pt x="1958" y="483"/>
                    </a:lnTo>
                    <a:lnTo>
                      <a:pt x="1908" y="463"/>
                    </a:lnTo>
                    <a:lnTo>
                      <a:pt x="1850" y="445"/>
                    </a:lnTo>
                    <a:lnTo>
                      <a:pt x="1783" y="433"/>
                    </a:lnTo>
                    <a:lnTo>
                      <a:pt x="1708" y="425"/>
                    </a:lnTo>
                    <a:lnTo>
                      <a:pt x="1613" y="420"/>
                    </a:lnTo>
                    <a:lnTo>
                      <a:pt x="1113" y="400"/>
                    </a:lnTo>
                    <a:lnTo>
                      <a:pt x="673" y="390"/>
                    </a:lnTo>
                    <a:lnTo>
                      <a:pt x="560" y="383"/>
                    </a:lnTo>
                    <a:lnTo>
                      <a:pt x="480" y="375"/>
                    </a:lnTo>
                    <a:lnTo>
                      <a:pt x="418" y="360"/>
                    </a:lnTo>
                    <a:lnTo>
                      <a:pt x="363" y="343"/>
                    </a:lnTo>
                    <a:lnTo>
                      <a:pt x="305" y="320"/>
                    </a:lnTo>
                    <a:lnTo>
                      <a:pt x="258" y="295"/>
                    </a:lnTo>
                    <a:lnTo>
                      <a:pt x="215" y="260"/>
                    </a:lnTo>
                    <a:lnTo>
                      <a:pt x="188" y="223"/>
                    </a:lnTo>
                    <a:lnTo>
                      <a:pt x="168" y="185"/>
                    </a:lnTo>
                    <a:lnTo>
                      <a:pt x="155" y="138"/>
                    </a:lnTo>
                    <a:lnTo>
                      <a:pt x="153" y="95"/>
                    </a:lnTo>
                    <a:lnTo>
                      <a:pt x="155" y="53"/>
                    </a:lnTo>
                    <a:lnTo>
                      <a:pt x="198" y="0"/>
                    </a:lnTo>
                    <a:close/>
                  </a:path>
                </a:pathLst>
              </a:custGeom>
              <a:solidFill>
                <a:srgbClr val="FF0000"/>
              </a:solidFill>
              <a:ln w="12700">
                <a:solidFill>
                  <a:srgbClr val="FF0000"/>
                </a:solidFill>
                <a:round/>
                <a:headEnd/>
                <a:tailEnd/>
              </a:ln>
            </p:spPr>
            <p:txBody>
              <a:bodyPr/>
              <a:lstStyle/>
              <a:p>
                <a:endParaRPr lang="en-US"/>
              </a:p>
            </p:txBody>
          </p:sp>
        </p:grpSp>
        <p:sp>
          <p:nvSpPr>
            <p:cNvPr id="55311" name="Line 24"/>
            <p:cNvSpPr>
              <a:spLocks noChangeShapeType="1"/>
            </p:cNvSpPr>
            <p:nvPr/>
          </p:nvSpPr>
          <p:spPr bwMode="auto">
            <a:xfrm rot="16200000" flipV="1">
              <a:off x="1577" y="1513"/>
              <a:ext cx="0" cy="389"/>
            </a:xfrm>
            <a:prstGeom prst="line">
              <a:avLst/>
            </a:prstGeom>
            <a:noFill/>
            <a:ln w="3175">
              <a:solidFill>
                <a:srgbClr val="000000"/>
              </a:solidFill>
              <a:round/>
              <a:headEnd type="triangle" w="sm" len="med"/>
              <a:tailEnd type="none" w="sm" len="med"/>
            </a:ln>
            <a:extLst>
              <a:ext uri="{909E8E84-426E-40DD-AFC4-6F175D3DCCD1}">
                <a14:hiddenFill xmlns:a14="http://schemas.microsoft.com/office/drawing/2010/main">
                  <a:noFill/>
                </a14:hiddenFill>
              </a:ext>
            </a:extLst>
          </p:spPr>
          <p:txBody>
            <a:bodyPr/>
            <a:lstStyle/>
            <a:p>
              <a:endParaRPr lang="en-US"/>
            </a:p>
          </p:txBody>
        </p:sp>
        <p:sp>
          <p:nvSpPr>
            <p:cNvPr id="55312" name="AutoShape 25"/>
            <p:cNvSpPr>
              <a:spLocks noChangeArrowheads="1"/>
            </p:cNvSpPr>
            <p:nvPr/>
          </p:nvSpPr>
          <p:spPr bwMode="auto">
            <a:xfrm>
              <a:off x="1113" y="2317"/>
              <a:ext cx="374" cy="195"/>
            </a:xfrm>
            <a:prstGeom prst="rightArrow">
              <a:avLst>
                <a:gd name="adj1" fmla="val 57352"/>
                <a:gd name="adj2" fmla="val 70458"/>
              </a:avLst>
            </a:prstGeom>
            <a:solidFill>
              <a:srgbClr val="FF9900"/>
            </a:solidFill>
            <a:ln w="9525">
              <a:solidFill>
                <a:srgbClr val="000000"/>
              </a:solidFill>
              <a:miter lim="800000"/>
              <a:headEnd/>
              <a:tailEnd/>
            </a:ln>
          </p:spPr>
          <p:txBody>
            <a:bodyPr/>
            <a:lstStyle/>
            <a:p>
              <a:endParaRPr lang="en-US"/>
            </a:p>
          </p:txBody>
        </p:sp>
        <p:grpSp>
          <p:nvGrpSpPr>
            <p:cNvPr id="55313" name="Group 26"/>
            <p:cNvGrpSpPr>
              <a:grpSpLocks/>
            </p:cNvGrpSpPr>
            <p:nvPr/>
          </p:nvGrpSpPr>
          <p:grpSpPr bwMode="auto">
            <a:xfrm>
              <a:off x="767" y="992"/>
              <a:ext cx="258" cy="255"/>
              <a:chOff x="10142" y="3663"/>
              <a:chExt cx="454" cy="454"/>
            </a:xfrm>
          </p:grpSpPr>
          <p:pic>
            <p:nvPicPr>
              <p:cNvPr id="55368" name="Picture 27"/>
              <p:cNvPicPr>
                <a:picLocks noChangeAspect="1" noChangeArrowheads="1"/>
              </p:cNvPicPr>
              <p:nvPr/>
            </p:nvPicPr>
            <p:blipFill>
              <a:blip r:embed="rId2">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10142" y="366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69" name="Rectangle 28"/>
              <p:cNvSpPr>
                <a:spLocks noChangeAspect="1" noChangeArrowheads="1"/>
              </p:cNvSpPr>
              <p:nvPr/>
            </p:nvSpPr>
            <p:spPr bwMode="auto">
              <a:xfrm>
                <a:off x="10191" y="3777"/>
                <a:ext cx="347"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Ser</a:t>
                </a:r>
                <a:endParaRPr lang="en-US" sz="2400">
                  <a:latin typeface="Arial" pitchFamily="34" charset="0"/>
                  <a:cs typeface="Arabic Transparent" pitchFamily="2" charset="0"/>
                </a:endParaRPr>
              </a:p>
            </p:txBody>
          </p:sp>
        </p:grpSp>
        <p:grpSp>
          <p:nvGrpSpPr>
            <p:cNvPr id="55314" name="Group 29"/>
            <p:cNvGrpSpPr>
              <a:grpSpLocks/>
            </p:cNvGrpSpPr>
            <p:nvPr/>
          </p:nvGrpSpPr>
          <p:grpSpPr bwMode="auto">
            <a:xfrm>
              <a:off x="608" y="856"/>
              <a:ext cx="278" cy="267"/>
              <a:chOff x="5871" y="2786"/>
              <a:chExt cx="489" cy="475"/>
            </a:xfrm>
          </p:grpSpPr>
          <p:pic>
            <p:nvPicPr>
              <p:cNvPr id="55364" name="Picture 30"/>
              <p:cNvPicPr>
                <a:picLocks noChangeAspect="1" noChangeArrowheads="1"/>
              </p:cNvPicPr>
              <p:nvPr/>
            </p:nvPicPr>
            <p:blipFill>
              <a:blip r:embed="rId3">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5871" y="2864"/>
                <a:ext cx="397" cy="3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65" name="Rectangle 31"/>
              <p:cNvSpPr>
                <a:spLocks noChangeAspect="1" noChangeArrowheads="1"/>
              </p:cNvSpPr>
              <p:nvPr/>
            </p:nvSpPr>
            <p:spPr bwMode="auto">
              <a:xfrm>
                <a:off x="5917" y="2862"/>
                <a:ext cx="443"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0000"/>
                    </a:solidFill>
                    <a:latin typeface="Arial" pitchFamily="34" charset="0"/>
                    <a:ea typeface="Arial" pitchFamily="34" charset="0"/>
                    <a:cs typeface="Arabic Transparent" pitchFamily="2" charset="0"/>
                  </a:rPr>
                  <a:t>Tyr</a:t>
                </a:r>
                <a:endParaRPr lang="en-US" sz="2400">
                  <a:latin typeface="Arial" pitchFamily="34" charset="0"/>
                  <a:ea typeface="Arial" pitchFamily="34" charset="0"/>
                  <a:cs typeface="Arabic Transparent" pitchFamily="2" charset="0"/>
                </a:endParaRPr>
              </a:p>
            </p:txBody>
          </p:sp>
          <p:sp>
            <p:nvSpPr>
              <p:cNvPr id="55366" name="Rectangle 31"/>
              <p:cNvSpPr>
                <a:spLocks noChangeAspect="1" noChangeArrowheads="1"/>
              </p:cNvSpPr>
              <p:nvPr/>
            </p:nvSpPr>
            <p:spPr bwMode="auto">
              <a:xfrm>
                <a:off x="5917" y="2954"/>
                <a:ext cx="443"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0000"/>
                    </a:solidFill>
                    <a:latin typeface="Arial" pitchFamily="34" charset="0"/>
                    <a:ea typeface="Arial" pitchFamily="34" charset="0"/>
                    <a:cs typeface="Arabic Transparent" pitchFamily="2" charset="0"/>
                  </a:rPr>
                  <a:t>Tyr</a:t>
                </a:r>
                <a:endParaRPr lang="en-US" sz="2400">
                  <a:latin typeface="Arial" pitchFamily="34" charset="0"/>
                  <a:ea typeface="Arial" pitchFamily="34" charset="0"/>
                  <a:cs typeface="Arabic Transparent" pitchFamily="2" charset="0"/>
                </a:endParaRPr>
              </a:p>
            </p:txBody>
          </p:sp>
          <p:sp>
            <p:nvSpPr>
              <p:cNvPr id="55367" name="Rectangle 31"/>
              <p:cNvSpPr>
                <a:spLocks noChangeAspect="1" noChangeArrowheads="1"/>
              </p:cNvSpPr>
              <p:nvPr/>
            </p:nvSpPr>
            <p:spPr bwMode="auto">
              <a:xfrm>
                <a:off x="5917" y="2786"/>
                <a:ext cx="443" cy="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0000"/>
                    </a:solidFill>
                    <a:latin typeface="Arial" pitchFamily="34" charset="0"/>
                    <a:ea typeface="Arial" pitchFamily="34" charset="0"/>
                    <a:cs typeface="Arabic Transparent" pitchFamily="2" charset="0"/>
                  </a:rPr>
                  <a:t>Tyr</a:t>
                </a:r>
                <a:endParaRPr lang="en-US" sz="2400">
                  <a:latin typeface="Arial" pitchFamily="34" charset="0"/>
                  <a:ea typeface="Arial" pitchFamily="34" charset="0"/>
                  <a:cs typeface="Arabic Transparent" pitchFamily="2" charset="0"/>
                </a:endParaRPr>
              </a:p>
            </p:txBody>
          </p:sp>
        </p:grpSp>
        <p:grpSp>
          <p:nvGrpSpPr>
            <p:cNvPr id="55315" name="Group 32"/>
            <p:cNvGrpSpPr>
              <a:grpSpLocks/>
            </p:cNvGrpSpPr>
            <p:nvPr/>
          </p:nvGrpSpPr>
          <p:grpSpPr bwMode="auto">
            <a:xfrm>
              <a:off x="942" y="1131"/>
              <a:ext cx="258" cy="256"/>
              <a:chOff x="10422" y="1592"/>
              <a:chExt cx="454" cy="454"/>
            </a:xfrm>
          </p:grpSpPr>
          <p:pic>
            <p:nvPicPr>
              <p:cNvPr id="55362" name="Picture 33"/>
              <p:cNvPicPr>
                <a:picLocks noChangeAspect="1" noChangeArrowheads="1"/>
              </p:cNvPicPr>
              <p:nvPr/>
            </p:nvPicPr>
            <p:blipFill>
              <a:blip r:embed="rId4">
                <a:clrChange>
                  <a:clrFrom>
                    <a:srgbClr val="FFFFFF"/>
                  </a:clrFrom>
                  <a:clrTo>
                    <a:srgbClr val="FFFFFF">
                      <a:alpha val="0"/>
                    </a:srgbClr>
                  </a:clrTo>
                </a:clrChange>
                <a:lum bright="-6000" contrast="-12000"/>
                <a:extLst>
                  <a:ext uri="{28A0092B-C50C-407E-A947-70E740481C1C}">
                    <a14:useLocalDpi xmlns:a14="http://schemas.microsoft.com/office/drawing/2010/main" val="0"/>
                  </a:ext>
                </a:extLst>
              </a:blip>
              <a:srcRect/>
              <a:stretch>
                <a:fillRect/>
              </a:stretch>
            </p:blipFill>
            <p:spPr bwMode="auto">
              <a:xfrm>
                <a:off x="10422" y="1592"/>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63" name="Rectangle 34"/>
              <p:cNvSpPr>
                <a:spLocks noChangeAspect="1" noChangeArrowheads="1"/>
              </p:cNvSpPr>
              <p:nvPr/>
            </p:nvSpPr>
            <p:spPr bwMode="auto">
              <a:xfrm>
                <a:off x="10463" y="1710"/>
                <a:ext cx="35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Met</a:t>
                </a:r>
                <a:endParaRPr lang="en-US" sz="2400">
                  <a:latin typeface="Arial" pitchFamily="34" charset="0"/>
                  <a:cs typeface="Arabic Transparent" pitchFamily="2" charset="0"/>
                </a:endParaRPr>
              </a:p>
            </p:txBody>
          </p:sp>
        </p:grpSp>
        <p:grpSp>
          <p:nvGrpSpPr>
            <p:cNvPr id="55316" name="Group 35"/>
            <p:cNvGrpSpPr>
              <a:grpSpLocks/>
            </p:cNvGrpSpPr>
            <p:nvPr/>
          </p:nvGrpSpPr>
          <p:grpSpPr bwMode="auto">
            <a:xfrm>
              <a:off x="783" y="1267"/>
              <a:ext cx="259" cy="255"/>
              <a:chOff x="6337" y="1628"/>
              <a:chExt cx="454" cy="453"/>
            </a:xfrm>
          </p:grpSpPr>
          <p:pic>
            <p:nvPicPr>
              <p:cNvPr id="55360" name="Picture 36"/>
              <p:cNvPicPr>
                <a:picLocks noChangeAspect="1" noChangeArrowheads="1"/>
              </p:cNvPicPr>
              <p:nvPr/>
            </p:nvPicPr>
            <p:blipFill>
              <a:blip r:embed="rId5">
                <a:clrChange>
                  <a:clrFrom>
                    <a:srgbClr val="FFFFFF"/>
                  </a:clrFrom>
                  <a:clrTo>
                    <a:srgbClr val="FFFFFF">
                      <a:alpha val="0"/>
                    </a:srgbClr>
                  </a:clrTo>
                </a:clrChange>
                <a:lum contrast="12000"/>
                <a:extLst>
                  <a:ext uri="{28A0092B-C50C-407E-A947-70E740481C1C}">
                    <a14:useLocalDpi xmlns:a14="http://schemas.microsoft.com/office/drawing/2010/main" val="0"/>
                  </a:ext>
                </a:extLst>
              </a:blip>
              <a:srcRect/>
              <a:stretch>
                <a:fillRect/>
              </a:stretch>
            </p:blipFill>
            <p:spPr bwMode="auto">
              <a:xfrm>
                <a:off x="6337" y="1628"/>
                <a:ext cx="454"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61" name="Rectangle 37"/>
              <p:cNvSpPr>
                <a:spLocks noChangeAspect="1" noChangeArrowheads="1"/>
              </p:cNvSpPr>
              <p:nvPr/>
            </p:nvSpPr>
            <p:spPr bwMode="auto">
              <a:xfrm>
                <a:off x="6381" y="1755"/>
                <a:ext cx="348"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Glu</a:t>
                </a:r>
                <a:endParaRPr lang="en-US" sz="2400">
                  <a:latin typeface="Arial" pitchFamily="34" charset="0"/>
                  <a:cs typeface="Arabic Transparent" pitchFamily="2" charset="0"/>
                </a:endParaRPr>
              </a:p>
            </p:txBody>
          </p:sp>
        </p:grpSp>
        <p:grpSp>
          <p:nvGrpSpPr>
            <p:cNvPr id="55317" name="Group 38"/>
            <p:cNvGrpSpPr>
              <a:grpSpLocks/>
            </p:cNvGrpSpPr>
            <p:nvPr/>
          </p:nvGrpSpPr>
          <p:grpSpPr bwMode="auto">
            <a:xfrm>
              <a:off x="591" y="1348"/>
              <a:ext cx="259" cy="256"/>
              <a:chOff x="9741" y="1706"/>
              <a:chExt cx="454" cy="454"/>
            </a:xfrm>
          </p:grpSpPr>
          <p:pic>
            <p:nvPicPr>
              <p:cNvPr id="55358" name="Picture 39"/>
              <p:cNvPicPr>
                <a:picLocks noChangeAspect="1" noChangeArrowheads="1"/>
              </p:cNvPicPr>
              <p:nvPr/>
            </p:nvPicPr>
            <p:blipFill>
              <a:blip r:embed="rId6">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9741" y="1706"/>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59" name="Rectangle 40"/>
              <p:cNvSpPr>
                <a:spLocks noChangeAspect="1" noChangeArrowheads="1"/>
              </p:cNvSpPr>
              <p:nvPr/>
            </p:nvSpPr>
            <p:spPr bwMode="auto">
              <a:xfrm>
                <a:off x="9810" y="1816"/>
                <a:ext cx="361"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Ala</a:t>
                </a:r>
                <a:endParaRPr lang="en-US" sz="2400">
                  <a:latin typeface="Arial" pitchFamily="34" charset="0"/>
                  <a:cs typeface="Arabic Transparent" pitchFamily="2" charset="0"/>
                </a:endParaRPr>
              </a:p>
            </p:txBody>
          </p:sp>
        </p:grpSp>
        <p:grpSp>
          <p:nvGrpSpPr>
            <p:cNvPr id="55318" name="Group 41"/>
            <p:cNvGrpSpPr>
              <a:grpSpLocks/>
            </p:cNvGrpSpPr>
            <p:nvPr/>
          </p:nvGrpSpPr>
          <p:grpSpPr bwMode="auto">
            <a:xfrm>
              <a:off x="408" y="1420"/>
              <a:ext cx="259" cy="256"/>
              <a:chOff x="10539" y="1694"/>
              <a:chExt cx="454" cy="454"/>
            </a:xfrm>
          </p:grpSpPr>
          <p:pic>
            <p:nvPicPr>
              <p:cNvPr id="55356" name="Picture 4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0539" y="1694"/>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57" name="Rectangle 43"/>
              <p:cNvSpPr>
                <a:spLocks noChangeAspect="1" noChangeArrowheads="1"/>
              </p:cNvSpPr>
              <p:nvPr/>
            </p:nvSpPr>
            <p:spPr bwMode="auto">
              <a:xfrm>
                <a:off x="10603" y="1843"/>
                <a:ext cx="322"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Val</a:t>
                </a:r>
                <a:endParaRPr lang="en-US" sz="2400">
                  <a:latin typeface="Arial" pitchFamily="34" charset="0"/>
                  <a:cs typeface="Arabic Transparent" pitchFamily="2" charset="0"/>
                </a:endParaRPr>
              </a:p>
            </p:txBody>
          </p:sp>
        </p:grpSp>
        <p:grpSp>
          <p:nvGrpSpPr>
            <p:cNvPr id="55319" name="Group 44"/>
            <p:cNvGrpSpPr>
              <a:grpSpLocks/>
            </p:cNvGrpSpPr>
            <p:nvPr/>
          </p:nvGrpSpPr>
          <p:grpSpPr bwMode="auto">
            <a:xfrm>
              <a:off x="255" y="1573"/>
              <a:ext cx="259" cy="256"/>
              <a:chOff x="5513" y="4588"/>
              <a:chExt cx="454" cy="454"/>
            </a:xfrm>
          </p:grpSpPr>
          <p:pic>
            <p:nvPicPr>
              <p:cNvPr id="55354" name="Picture 45"/>
              <p:cNvPicPr>
                <a:picLocks noChangeAspect="1" noChangeArrowheads="1"/>
              </p:cNvPicPr>
              <p:nvPr/>
            </p:nvPicPr>
            <p:blipFill>
              <a:blip r:embed="rId8">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5513" y="4588"/>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55" name="Rectangle 46"/>
              <p:cNvSpPr>
                <a:spLocks noChangeAspect="1" noChangeArrowheads="1"/>
              </p:cNvSpPr>
              <p:nvPr/>
            </p:nvSpPr>
            <p:spPr bwMode="auto">
              <a:xfrm>
                <a:off x="5566" y="4687"/>
                <a:ext cx="351" cy="2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Cys</a:t>
                </a:r>
                <a:endParaRPr lang="en-US" sz="2400">
                  <a:latin typeface="Arial" pitchFamily="34" charset="0"/>
                  <a:cs typeface="Arabic Transparent" pitchFamily="2" charset="0"/>
                </a:endParaRPr>
              </a:p>
            </p:txBody>
          </p:sp>
        </p:grpSp>
        <p:grpSp>
          <p:nvGrpSpPr>
            <p:cNvPr id="55320" name="Group 47"/>
            <p:cNvGrpSpPr>
              <a:grpSpLocks/>
            </p:cNvGrpSpPr>
            <p:nvPr/>
          </p:nvGrpSpPr>
          <p:grpSpPr bwMode="auto">
            <a:xfrm>
              <a:off x="419" y="1708"/>
              <a:ext cx="258" cy="256"/>
              <a:chOff x="10422" y="1592"/>
              <a:chExt cx="454" cy="454"/>
            </a:xfrm>
          </p:grpSpPr>
          <p:pic>
            <p:nvPicPr>
              <p:cNvPr id="55352" name="Picture 48"/>
              <p:cNvPicPr>
                <a:picLocks noChangeAspect="1" noChangeArrowheads="1"/>
              </p:cNvPicPr>
              <p:nvPr/>
            </p:nvPicPr>
            <p:blipFill>
              <a:blip r:embed="rId4">
                <a:clrChange>
                  <a:clrFrom>
                    <a:srgbClr val="FFFFFF"/>
                  </a:clrFrom>
                  <a:clrTo>
                    <a:srgbClr val="FFFFFF">
                      <a:alpha val="0"/>
                    </a:srgbClr>
                  </a:clrTo>
                </a:clrChange>
                <a:lum bright="-6000" contrast="-12000"/>
                <a:extLst>
                  <a:ext uri="{28A0092B-C50C-407E-A947-70E740481C1C}">
                    <a14:useLocalDpi xmlns:a14="http://schemas.microsoft.com/office/drawing/2010/main" val="0"/>
                  </a:ext>
                </a:extLst>
              </a:blip>
              <a:srcRect/>
              <a:stretch>
                <a:fillRect/>
              </a:stretch>
            </p:blipFill>
            <p:spPr bwMode="auto">
              <a:xfrm>
                <a:off x="10422" y="1592"/>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53" name="Rectangle 49"/>
              <p:cNvSpPr>
                <a:spLocks noChangeAspect="1" noChangeArrowheads="1"/>
              </p:cNvSpPr>
              <p:nvPr/>
            </p:nvSpPr>
            <p:spPr bwMode="auto">
              <a:xfrm>
                <a:off x="10463" y="1710"/>
                <a:ext cx="356" cy="2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Met</a:t>
                </a:r>
                <a:endParaRPr lang="en-US" sz="2400">
                  <a:latin typeface="Arial" pitchFamily="34" charset="0"/>
                  <a:cs typeface="Arabic Transparent" pitchFamily="2" charset="0"/>
                </a:endParaRPr>
              </a:p>
            </p:txBody>
          </p:sp>
        </p:grpSp>
        <p:grpSp>
          <p:nvGrpSpPr>
            <p:cNvPr id="55321" name="Group 50"/>
            <p:cNvGrpSpPr>
              <a:grpSpLocks/>
            </p:cNvGrpSpPr>
            <p:nvPr/>
          </p:nvGrpSpPr>
          <p:grpSpPr bwMode="auto">
            <a:xfrm>
              <a:off x="604" y="1803"/>
              <a:ext cx="259" cy="256"/>
              <a:chOff x="10142" y="3663"/>
              <a:chExt cx="454" cy="454"/>
            </a:xfrm>
          </p:grpSpPr>
          <p:pic>
            <p:nvPicPr>
              <p:cNvPr id="55350" name="Picture 51"/>
              <p:cNvPicPr>
                <a:picLocks noChangeAspect="1" noChangeArrowheads="1"/>
              </p:cNvPicPr>
              <p:nvPr/>
            </p:nvPicPr>
            <p:blipFill>
              <a:blip r:embed="rId2">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10142" y="366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51" name="Rectangle 52"/>
              <p:cNvSpPr>
                <a:spLocks noChangeAspect="1" noChangeArrowheads="1"/>
              </p:cNvSpPr>
              <p:nvPr/>
            </p:nvSpPr>
            <p:spPr bwMode="auto">
              <a:xfrm>
                <a:off x="10191" y="3777"/>
                <a:ext cx="347"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Ser</a:t>
                </a:r>
                <a:endParaRPr lang="en-US" sz="2400">
                  <a:latin typeface="Arial" pitchFamily="34" charset="0"/>
                  <a:cs typeface="Arabic Transparent" pitchFamily="2" charset="0"/>
                </a:endParaRPr>
              </a:p>
            </p:txBody>
          </p:sp>
        </p:grpSp>
        <p:grpSp>
          <p:nvGrpSpPr>
            <p:cNvPr id="55322" name="Group 53"/>
            <p:cNvGrpSpPr>
              <a:grpSpLocks/>
            </p:cNvGrpSpPr>
            <p:nvPr/>
          </p:nvGrpSpPr>
          <p:grpSpPr bwMode="auto">
            <a:xfrm>
              <a:off x="805" y="1870"/>
              <a:ext cx="259" cy="256"/>
              <a:chOff x="6646" y="4754"/>
              <a:chExt cx="454" cy="454"/>
            </a:xfrm>
          </p:grpSpPr>
          <p:pic>
            <p:nvPicPr>
              <p:cNvPr id="55348" name="Picture 54"/>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646" y="4754"/>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49" name="Rectangle 55"/>
              <p:cNvSpPr>
                <a:spLocks noChangeAspect="1" noChangeArrowheads="1"/>
              </p:cNvSpPr>
              <p:nvPr/>
            </p:nvSpPr>
            <p:spPr bwMode="auto">
              <a:xfrm>
                <a:off x="6709" y="4892"/>
                <a:ext cx="321"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His</a:t>
                </a:r>
                <a:endParaRPr lang="en-US" sz="2400">
                  <a:latin typeface="Arial" pitchFamily="34" charset="0"/>
                  <a:cs typeface="Arabic Transparent" pitchFamily="2" charset="0"/>
                </a:endParaRPr>
              </a:p>
            </p:txBody>
          </p:sp>
        </p:grpSp>
        <p:grpSp>
          <p:nvGrpSpPr>
            <p:cNvPr id="55323" name="Group 56"/>
            <p:cNvGrpSpPr>
              <a:grpSpLocks/>
            </p:cNvGrpSpPr>
            <p:nvPr/>
          </p:nvGrpSpPr>
          <p:grpSpPr bwMode="auto">
            <a:xfrm>
              <a:off x="950" y="2014"/>
              <a:ext cx="259" cy="256"/>
              <a:chOff x="10615" y="3763"/>
              <a:chExt cx="454" cy="454"/>
            </a:xfrm>
          </p:grpSpPr>
          <p:pic>
            <p:nvPicPr>
              <p:cNvPr id="55346" name="Picture 57"/>
              <p:cNvPicPr>
                <a:picLocks noChangeAspect="1" noChangeArrowheads="1"/>
              </p:cNvPicPr>
              <p:nvPr/>
            </p:nvPicPr>
            <p:blipFill>
              <a:blip r:embed="rId10">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10615" y="376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47" name="Rectangle 58"/>
              <p:cNvSpPr>
                <a:spLocks noChangeAspect="1" noChangeArrowheads="1"/>
              </p:cNvSpPr>
              <p:nvPr/>
            </p:nvSpPr>
            <p:spPr bwMode="auto">
              <a:xfrm>
                <a:off x="10695" y="3889"/>
                <a:ext cx="310"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Phe</a:t>
                </a:r>
                <a:endParaRPr lang="en-US" sz="2400">
                  <a:latin typeface="Arial" pitchFamily="34" charset="0"/>
                  <a:cs typeface="Arabic Transparent" pitchFamily="2" charset="0"/>
                </a:endParaRPr>
              </a:p>
            </p:txBody>
          </p:sp>
        </p:grpSp>
        <p:grpSp>
          <p:nvGrpSpPr>
            <p:cNvPr id="55324" name="Group 59"/>
            <p:cNvGrpSpPr>
              <a:grpSpLocks/>
            </p:cNvGrpSpPr>
            <p:nvPr/>
          </p:nvGrpSpPr>
          <p:grpSpPr bwMode="auto">
            <a:xfrm>
              <a:off x="780" y="2136"/>
              <a:ext cx="258" cy="256"/>
              <a:chOff x="10142" y="3663"/>
              <a:chExt cx="454" cy="454"/>
            </a:xfrm>
          </p:grpSpPr>
          <p:pic>
            <p:nvPicPr>
              <p:cNvPr id="55344" name="Picture 60"/>
              <p:cNvPicPr>
                <a:picLocks noChangeAspect="1" noChangeArrowheads="1"/>
              </p:cNvPicPr>
              <p:nvPr/>
            </p:nvPicPr>
            <p:blipFill>
              <a:blip r:embed="rId2">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10142" y="3663"/>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45" name="Rectangle 61"/>
              <p:cNvSpPr>
                <a:spLocks noChangeAspect="1" noChangeArrowheads="1"/>
              </p:cNvSpPr>
              <p:nvPr/>
            </p:nvSpPr>
            <p:spPr bwMode="auto">
              <a:xfrm>
                <a:off x="10191" y="3777"/>
                <a:ext cx="347" cy="2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Ser</a:t>
                </a:r>
                <a:endParaRPr lang="en-US" sz="2400">
                  <a:latin typeface="Arial" pitchFamily="34" charset="0"/>
                  <a:cs typeface="Arabic Transparent" pitchFamily="2" charset="0"/>
                </a:endParaRPr>
              </a:p>
            </p:txBody>
          </p:sp>
        </p:grpSp>
        <p:grpSp>
          <p:nvGrpSpPr>
            <p:cNvPr id="55325" name="Group 62"/>
            <p:cNvGrpSpPr>
              <a:grpSpLocks/>
            </p:cNvGrpSpPr>
            <p:nvPr/>
          </p:nvGrpSpPr>
          <p:grpSpPr bwMode="auto">
            <a:xfrm>
              <a:off x="592" y="2195"/>
              <a:ext cx="258" cy="256"/>
              <a:chOff x="9936" y="3146"/>
              <a:chExt cx="454" cy="454"/>
            </a:xfrm>
          </p:grpSpPr>
          <p:pic>
            <p:nvPicPr>
              <p:cNvPr id="55342" name="Picture 63"/>
              <p:cNvPicPr>
                <a:picLocks noChangeAspect="1" noChangeArrowheads="1"/>
              </p:cNvPicPr>
              <p:nvPr/>
            </p:nvPicPr>
            <p:blipFill>
              <a:blip r:embed="rId11">
                <a:clrChange>
                  <a:clrFrom>
                    <a:srgbClr val="FFFFFF"/>
                  </a:clrFrom>
                  <a:clrTo>
                    <a:srgbClr val="FFFFFF">
                      <a:alpha val="0"/>
                    </a:srgbClr>
                  </a:clrTo>
                </a:clrChange>
                <a:lum bright="-6000" contrast="6000"/>
                <a:extLst>
                  <a:ext uri="{28A0092B-C50C-407E-A947-70E740481C1C}">
                    <a14:useLocalDpi xmlns:a14="http://schemas.microsoft.com/office/drawing/2010/main" val="0"/>
                  </a:ext>
                </a:extLst>
              </a:blip>
              <a:srcRect/>
              <a:stretch>
                <a:fillRect/>
              </a:stretch>
            </p:blipFill>
            <p:spPr bwMode="auto">
              <a:xfrm>
                <a:off x="9936" y="3146"/>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43" name="Rectangle 64"/>
              <p:cNvSpPr>
                <a:spLocks noChangeAspect="1" noChangeArrowheads="1"/>
              </p:cNvSpPr>
              <p:nvPr/>
            </p:nvSpPr>
            <p:spPr bwMode="auto">
              <a:xfrm>
                <a:off x="9977" y="3274"/>
                <a:ext cx="401" cy="2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Lys</a:t>
                </a:r>
                <a:endParaRPr lang="en-US" sz="2400">
                  <a:latin typeface="Arial" pitchFamily="34" charset="0"/>
                  <a:cs typeface="Arabic Transparent" pitchFamily="2" charset="0"/>
                </a:endParaRPr>
              </a:p>
            </p:txBody>
          </p:sp>
        </p:grpSp>
        <p:grpSp>
          <p:nvGrpSpPr>
            <p:cNvPr id="55326" name="Group 65"/>
            <p:cNvGrpSpPr>
              <a:grpSpLocks/>
            </p:cNvGrpSpPr>
            <p:nvPr/>
          </p:nvGrpSpPr>
          <p:grpSpPr bwMode="auto">
            <a:xfrm>
              <a:off x="378" y="2250"/>
              <a:ext cx="258" cy="256"/>
              <a:chOff x="6337" y="1628"/>
              <a:chExt cx="454" cy="453"/>
            </a:xfrm>
          </p:grpSpPr>
          <p:pic>
            <p:nvPicPr>
              <p:cNvPr id="55340" name="Picture 66"/>
              <p:cNvPicPr>
                <a:picLocks noChangeAspect="1" noChangeArrowheads="1"/>
              </p:cNvPicPr>
              <p:nvPr/>
            </p:nvPicPr>
            <p:blipFill>
              <a:blip r:embed="rId12">
                <a:clrChange>
                  <a:clrFrom>
                    <a:srgbClr val="FFFFFF"/>
                  </a:clrFrom>
                  <a:clrTo>
                    <a:srgbClr val="FFFFFF">
                      <a:alpha val="0"/>
                    </a:srgbClr>
                  </a:clrTo>
                </a:clrChange>
                <a:lum contrast="12000"/>
                <a:extLst>
                  <a:ext uri="{28A0092B-C50C-407E-A947-70E740481C1C}">
                    <a14:useLocalDpi xmlns:a14="http://schemas.microsoft.com/office/drawing/2010/main" val="0"/>
                  </a:ext>
                </a:extLst>
              </a:blip>
              <a:srcRect/>
              <a:stretch>
                <a:fillRect/>
              </a:stretch>
            </p:blipFill>
            <p:spPr bwMode="auto">
              <a:xfrm>
                <a:off x="6337" y="1628"/>
                <a:ext cx="454"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41" name="Rectangle 67"/>
              <p:cNvSpPr>
                <a:spLocks noChangeAspect="1" noChangeArrowheads="1"/>
              </p:cNvSpPr>
              <p:nvPr/>
            </p:nvSpPr>
            <p:spPr bwMode="auto">
              <a:xfrm>
                <a:off x="6381" y="1755"/>
                <a:ext cx="348"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Glu</a:t>
                </a:r>
                <a:endParaRPr lang="en-US" sz="2400">
                  <a:latin typeface="Arial" pitchFamily="34" charset="0"/>
                  <a:cs typeface="Arabic Transparent" pitchFamily="2" charset="0"/>
                </a:endParaRPr>
              </a:p>
            </p:txBody>
          </p:sp>
        </p:grpSp>
        <p:grpSp>
          <p:nvGrpSpPr>
            <p:cNvPr id="55327" name="Group 68"/>
            <p:cNvGrpSpPr>
              <a:grpSpLocks/>
            </p:cNvGrpSpPr>
            <p:nvPr/>
          </p:nvGrpSpPr>
          <p:grpSpPr bwMode="auto">
            <a:xfrm>
              <a:off x="370" y="2526"/>
              <a:ext cx="259" cy="255"/>
              <a:chOff x="6337" y="1628"/>
              <a:chExt cx="454" cy="453"/>
            </a:xfrm>
          </p:grpSpPr>
          <p:pic>
            <p:nvPicPr>
              <p:cNvPr id="55338" name="Picture 69"/>
              <p:cNvPicPr>
                <a:picLocks noChangeAspect="1" noChangeArrowheads="1"/>
              </p:cNvPicPr>
              <p:nvPr/>
            </p:nvPicPr>
            <p:blipFill>
              <a:blip r:embed="rId5">
                <a:clrChange>
                  <a:clrFrom>
                    <a:srgbClr val="FFFFFF"/>
                  </a:clrFrom>
                  <a:clrTo>
                    <a:srgbClr val="FFFFFF">
                      <a:alpha val="0"/>
                    </a:srgbClr>
                  </a:clrTo>
                </a:clrChange>
                <a:lum contrast="12000"/>
                <a:extLst>
                  <a:ext uri="{28A0092B-C50C-407E-A947-70E740481C1C}">
                    <a14:useLocalDpi xmlns:a14="http://schemas.microsoft.com/office/drawing/2010/main" val="0"/>
                  </a:ext>
                </a:extLst>
              </a:blip>
              <a:srcRect/>
              <a:stretch>
                <a:fillRect/>
              </a:stretch>
            </p:blipFill>
            <p:spPr bwMode="auto">
              <a:xfrm>
                <a:off x="6337" y="1628"/>
                <a:ext cx="454" cy="4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39" name="Rectangle 70"/>
              <p:cNvSpPr>
                <a:spLocks noChangeAspect="1" noChangeArrowheads="1"/>
              </p:cNvSpPr>
              <p:nvPr/>
            </p:nvSpPr>
            <p:spPr bwMode="auto">
              <a:xfrm>
                <a:off x="6381" y="1755"/>
                <a:ext cx="348" cy="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Glu</a:t>
                </a:r>
                <a:endParaRPr lang="en-US" sz="2400">
                  <a:latin typeface="Arial" pitchFamily="34" charset="0"/>
                  <a:cs typeface="Arabic Transparent" pitchFamily="2" charset="0"/>
                </a:endParaRPr>
              </a:p>
            </p:txBody>
          </p:sp>
        </p:grpSp>
        <p:grpSp>
          <p:nvGrpSpPr>
            <p:cNvPr id="55328" name="Group 71"/>
            <p:cNvGrpSpPr>
              <a:grpSpLocks/>
            </p:cNvGrpSpPr>
            <p:nvPr/>
          </p:nvGrpSpPr>
          <p:grpSpPr bwMode="auto">
            <a:xfrm>
              <a:off x="224" y="2378"/>
              <a:ext cx="259" cy="256"/>
              <a:chOff x="10153" y="2941"/>
              <a:chExt cx="454" cy="454"/>
            </a:xfrm>
          </p:grpSpPr>
          <p:pic>
            <p:nvPicPr>
              <p:cNvPr id="55336" name="Picture 72"/>
              <p:cNvPicPr>
                <a:picLocks noChangeAspect="1" noChangeArrowheads="1"/>
              </p:cNvPicPr>
              <p:nvPr/>
            </p:nvPicPr>
            <p:blipFill>
              <a:blip r:embed="rId13">
                <a:clrChange>
                  <a:clrFrom>
                    <a:srgbClr val="FFFFFF"/>
                  </a:clrFrom>
                  <a:clrTo>
                    <a:srgbClr val="FFFFFF">
                      <a:alpha val="0"/>
                    </a:srgbClr>
                  </a:clrTo>
                </a:clrChange>
                <a:lum bright="-6000" contrast="12000"/>
                <a:extLst>
                  <a:ext uri="{28A0092B-C50C-407E-A947-70E740481C1C}">
                    <a14:useLocalDpi xmlns:a14="http://schemas.microsoft.com/office/drawing/2010/main" val="0"/>
                  </a:ext>
                </a:extLst>
              </a:blip>
              <a:srcRect/>
              <a:stretch>
                <a:fillRect/>
              </a:stretch>
            </p:blipFill>
            <p:spPr bwMode="auto">
              <a:xfrm>
                <a:off x="10153" y="2941"/>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37" name="Rectangle 73"/>
              <p:cNvSpPr>
                <a:spLocks noChangeAspect="1" noChangeArrowheads="1"/>
              </p:cNvSpPr>
              <p:nvPr/>
            </p:nvSpPr>
            <p:spPr bwMode="auto">
              <a:xfrm>
                <a:off x="10220" y="3103"/>
                <a:ext cx="323" cy="2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solidFill>
                      <a:srgbClr val="FFFFFF"/>
                    </a:solidFill>
                    <a:latin typeface="Arial" pitchFamily="34" charset="0"/>
                    <a:cs typeface="Arabic Transparent" pitchFamily="2" charset="0"/>
                  </a:rPr>
                  <a:t>Thr</a:t>
                </a:r>
                <a:endParaRPr lang="en-US" sz="2400">
                  <a:latin typeface="Arial" pitchFamily="34" charset="0"/>
                  <a:cs typeface="Arabic Transparent" pitchFamily="2" charset="0"/>
                </a:endParaRPr>
              </a:p>
            </p:txBody>
          </p:sp>
        </p:grpSp>
        <p:grpSp>
          <p:nvGrpSpPr>
            <p:cNvPr id="55329" name="Group 74"/>
            <p:cNvGrpSpPr>
              <a:grpSpLocks/>
            </p:cNvGrpSpPr>
            <p:nvPr/>
          </p:nvGrpSpPr>
          <p:grpSpPr bwMode="auto">
            <a:xfrm>
              <a:off x="583" y="2617"/>
              <a:ext cx="259" cy="256"/>
              <a:chOff x="9741" y="4214"/>
              <a:chExt cx="454" cy="454"/>
            </a:xfrm>
          </p:grpSpPr>
          <p:pic>
            <p:nvPicPr>
              <p:cNvPr id="55334" name="Picture 75"/>
              <p:cNvPicPr>
                <a:picLocks noChangeAspect="1" noChangeArrowheads="1"/>
              </p:cNvPicPr>
              <p:nvPr/>
            </p:nvPicPr>
            <p:blipFill>
              <a:blip r:embed="rId14">
                <a:clrChange>
                  <a:clrFrom>
                    <a:srgbClr val="FFFFFF"/>
                  </a:clrFrom>
                  <a:clrTo>
                    <a:srgbClr val="FFFFFF">
                      <a:alpha val="0"/>
                    </a:srgbClr>
                  </a:clrTo>
                </a:clrChange>
                <a:lum contrast="6000"/>
                <a:extLst>
                  <a:ext uri="{28A0092B-C50C-407E-A947-70E740481C1C}">
                    <a14:useLocalDpi xmlns:a14="http://schemas.microsoft.com/office/drawing/2010/main" val="0"/>
                  </a:ext>
                </a:extLst>
              </a:blip>
              <a:srcRect/>
              <a:stretch>
                <a:fillRect/>
              </a:stretch>
            </p:blipFill>
            <p:spPr bwMode="auto">
              <a:xfrm>
                <a:off x="9741" y="4214"/>
                <a:ext cx="454" cy="4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335" name="Rectangle 76"/>
              <p:cNvSpPr>
                <a:spLocks noChangeAspect="1" noChangeArrowheads="1"/>
              </p:cNvSpPr>
              <p:nvPr/>
            </p:nvSpPr>
            <p:spPr bwMode="auto">
              <a:xfrm>
                <a:off x="9792" y="4334"/>
                <a:ext cx="362" cy="1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en-US" sz="800" b="1">
                    <a:latin typeface="Arial" pitchFamily="34" charset="0"/>
                    <a:cs typeface="Arabic Transparent" pitchFamily="2" charset="0"/>
                  </a:rPr>
                  <a:t>Arg</a:t>
                </a:r>
                <a:endParaRPr lang="en-US" sz="2400">
                  <a:latin typeface="Arial" pitchFamily="34" charset="0"/>
                  <a:cs typeface="Arabic Transparent" pitchFamily="2" charset="0"/>
                </a:endParaRPr>
              </a:p>
            </p:txBody>
          </p:sp>
        </p:grpSp>
        <p:sp>
          <p:nvSpPr>
            <p:cNvPr id="55330" name="Text Box 7"/>
            <p:cNvSpPr txBox="1">
              <a:spLocks noChangeArrowheads="1"/>
            </p:cNvSpPr>
            <p:nvPr/>
          </p:nvSpPr>
          <p:spPr bwMode="auto">
            <a:xfrm>
              <a:off x="937" y="1598"/>
              <a:ext cx="446" cy="273"/>
            </a:xfrm>
            <a:prstGeom prst="rect">
              <a:avLst/>
            </a:prstGeom>
            <a:solidFill>
              <a:srgbClr val="FFFFD1"/>
            </a:solidFill>
            <a:ln w="9525">
              <a:solidFill>
                <a:srgbClr val="000000"/>
              </a:solidFill>
              <a:miter lim="800000"/>
              <a:headEnd/>
              <a:tailEnd/>
            </a:ln>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solidFill>
                    <a:srgbClr val="0000FF"/>
                  </a:solidFill>
                  <a:latin typeface="Times New Roman" pitchFamily="18" charset="0"/>
                  <a:cs typeface="Times New Roman" pitchFamily="18" charset="0"/>
                </a:rPr>
                <a:t>روابط هيدروجينية</a:t>
              </a:r>
              <a:endParaRPr lang="en-US" sz="1200">
                <a:latin typeface="Arial" pitchFamily="34" charset="0"/>
                <a:cs typeface="Arabic Transparent" pitchFamily="2" charset="0"/>
              </a:endParaRPr>
            </a:p>
          </p:txBody>
        </p:sp>
        <p:sp>
          <p:nvSpPr>
            <p:cNvPr id="55331" name="Text Box 11"/>
            <p:cNvSpPr txBox="1">
              <a:spLocks noChangeArrowheads="1"/>
            </p:cNvSpPr>
            <p:nvPr/>
          </p:nvSpPr>
          <p:spPr bwMode="auto">
            <a:xfrm>
              <a:off x="610" y="655"/>
              <a:ext cx="284" cy="165"/>
            </a:xfrm>
            <a:prstGeom prst="rect">
              <a:avLst/>
            </a:prstGeom>
            <a:solidFill>
              <a:srgbClr val="99CCFF"/>
            </a:solidFill>
            <a:ln w="9525">
              <a:solidFill>
                <a:srgbClr val="000000"/>
              </a:solidFill>
              <a:miter lim="800000"/>
              <a:headEnd/>
              <a:tailEnd/>
            </a:ln>
          </p:spPr>
          <p:txBody>
            <a:bodyPr lIns="18000" tIns="0" rIns="1800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000080"/>
                  </a:solidFill>
                  <a:latin typeface="Arial" pitchFamily="34" charset="0"/>
                  <a:cs typeface="Arabic Transparent" pitchFamily="2" charset="0"/>
                </a:rPr>
                <a:t>H</a:t>
              </a:r>
              <a:r>
                <a:rPr lang="en-US" sz="1200" b="1" baseline="-25000">
                  <a:solidFill>
                    <a:srgbClr val="000080"/>
                  </a:solidFill>
                  <a:latin typeface="Arial" pitchFamily="34" charset="0"/>
                  <a:cs typeface="Arabic Transparent" pitchFamily="2" charset="0"/>
                </a:rPr>
                <a:t>2</a:t>
              </a:r>
              <a:r>
                <a:rPr lang="en-US" sz="1200" b="1">
                  <a:solidFill>
                    <a:srgbClr val="000080"/>
                  </a:solidFill>
                  <a:latin typeface="Arial" pitchFamily="34" charset="0"/>
                  <a:cs typeface="Arabic Transparent" pitchFamily="2" charset="0"/>
                </a:rPr>
                <a:t>N</a:t>
              </a:r>
              <a:endParaRPr lang="en-US" sz="1200">
                <a:latin typeface="Arial" pitchFamily="34" charset="0"/>
                <a:cs typeface="Arabic Transparent" pitchFamily="2" charset="0"/>
              </a:endParaRPr>
            </a:p>
          </p:txBody>
        </p:sp>
        <p:sp>
          <p:nvSpPr>
            <p:cNvPr id="55332" name="Text Box 7"/>
            <p:cNvSpPr txBox="1">
              <a:spLocks noChangeArrowheads="1"/>
            </p:cNvSpPr>
            <p:nvPr/>
          </p:nvSpPr>
          <p:spPr bwMode="auto">
            <a:xfrm>
              <a:off x="937" y="1503"/>
              <a:ext cx="446" cy="273"/>
            </a:xfrm>
            <a:prstGeom prst="rect">
              <a:avLst/>
            </a:prstGeom>
            <a:solidFill>
              <a:srgbClr val="FFFFD1"/>
            </a:solidFill>
            <a:ln w="9525">
              <a:solidFill>
                <a:srgbClr val="000000"/>
              </a:solidFill>
              <a:miter lim="800000"/>
              <a:headEnd/>
              <a:tailEnd/>
            </a:ln>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200" b="1">
                  <a:solidFill>
                    <a:srgbClr val="0000FF"/>
                  </a:solidFill>
                  <a:latin typeface="Times New Roman" pitchFamily="18" charset="0"/>
                  <a:cs typeface="Times New Roman" pitchFamily="18" charset="0"/>
                </a:rPr>
                <a:t>روابط هيدروجينية</a:t>
              </a:r>
              <a:endParaRPr lang="en-US" sz="1200">
                <a:latin typeface="Arial" pitchFamily="34" charset="0"/>
                <a:cs typeface="Arabic Transparent" pitchFamily="2" charset="0"/>
              </a:endParaRPr>
            </a:p>
          </p:txBody>
        </p:sp>
        <p:sp>
          <p:nvSpPr>
            <p:cNvPr id="55333" name="Text Box 11"/>
            <p:cNvSpPr txBox="1">
              <a:spLocks noChangeArrowheads="1"/>
            </p:cNvSpPr>
            <p:nvPr/>
          </p:nvSpPr>
          <p:spPr bwMode="auto">
            <a:xfrm>
              <a:off x="610" y="560"/>
              <a:ext cx="284" cy="165"/>
            </a:xfrm>
            <a:prstGeom prst="rect">
              <a:avLst/>
            </a:prstGeom>
            <a:solidFill>
              <a:srgbClr val="99CCFF"/>
            </a:solidFill>
            <a:ln w="9525">
              <a:solidFill>
                <a:srgbClr val="000000"/>
              </a:solidFill>
              <a:miter lim="800000"/>
              <a:headEnd/>
              <a:tailEnd/>
            </a:ln>
          </p:spPr>
          <p:txBody>
            <a:bodyPr lIns="18000" tIns="0" rIns="1800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000080"/>
                  </a:solidFill>
                  <a:latin typeface="Arial" pitchFamily="34" charset="0"/>
                  <a:cs typeface="Arabic Transparent" pitchFamily="2" charset="0"/>
                </a:rPr>
                <a:t>H</a:t>
              </a:r>
              <a:r>
                <a:rPr lang="en-US" sz="1200" b="1" baseline="-25000">
                  <a:solidFill>
                    <a:srgbClr val="000080"/>
                  </a:solidFill>
                  <a:latin typeface="Arial" pitchFamily="34" charset="0"/>
                  <a:cs typeface="Arabic Transparent" pitchFamily="2" charset="0"/>
                </a:rPr>
                <a:t>2</a:t>
              </a:r>
              <a:r>
                <a:rPr lang="en-US" sz="1200" b="1">
                  <a:solidFill>
                    <a:srgbClr val="000080"/>
                  </a:solidFill>
                  <a:latin typeface="Arial" pitchFamily="34" charset="0"/>
                  <a:cs typeface="Arabic Transparent" pitchFamily="2" charset="0"/>
                </a:rPr>
                <a:t>N</a:t>
              </a:r>
              <a:endParaRPr lang="en-US" sz="1200">
                <a:latin typeface="Arial" pitchFamily="34" charset="0"/>
                <a:cs typeface="Arabic Transparent" pitchFamily="2" charset="0"/>
              </a:endParaRPr>
            </a:p>
          </p:txBody>
        </p:sp>
      </p:gr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228600" y="274638"/>
            <a:ext cx="8610600" cy="825500"/>
          </a:xfrm>
        </p:spPr>
        <p:txBody>
          <a:bodyPr/>
          <a:lstStyle/>
          <a:p>
            <a:pPr algn="r" eaLnBrk="1" hangingPunct="1"/>
            <a:r>
              <a:rPr lang="en-US" sz="2400" smtClean="0">
                <a:solidFill>
                  <a:schemeClr val="tx1"/>
                </a:solidFill>
                <a:latin typeface="Arial Unicode MS" pitchFamily="34" charset="-128"/>
                <a:ea typeface="Arial Unicode MS" pitchFamily="34" charset="-128"/>
                <a:cs typeface="Arial Unicode MS" pitchFamily="34" charset="-128"/>
              </a:rPr>
              <a:t>Tertiary Structure</a:t>
            </a:r>
            <a:r>
              <a:rPr lang="ar-SA" sz="2400" smtClean="0">
                <a:solidFill>
                  <a:schemeClr val="tx1"/>
                </a:solidFill>
                <a:latin typeface="Arial Unicode MS" pitchFamily="34" charset="-128"/>
                <a:ea typeface="Arial Unicode MS" pitchFamily="34" charset="-128"/>
                <a:cs typeface="Arial Unicode MS" pitchFamily="34" charset="-128"/>
              </a:rPr>
              <a:t> جـ - التركيب الثلاثي </a:t>
            </a:r>
            <a:r>
              <a:rPr lang="ar-SA" sz="2400" smtClean="0">
                <a:solidFill>
                  <a:schemeClr val="tx1"/>
                </a:solidFill>
                <a:latin typeface="Times New Roman" pitchFamily="18" charset="0"/>
                <a:cs typeface="Times New Roman" pitchFamily="18" charset="0"/>
              </a:rPr>
              <a:t>  </a:t>
            </a:r>
            <a:endParaRPr lang="en-US" sz="2400" smtClean="0">
              <a:solidFill>
                <a:schemeClr val="tx1"/>
              </a:solidFill>
              <a:latin typeface="Times New Roman" pitchFamily="18" charset="0"/>
              <a:cs typeface="Times New Roman" pitchFamily="18" charset="0"/>
            </a:endParaRPr>
          </a:p>
        </p:txBody>
      </p:sp>
      <p:sp>
        <p:nvSpPr>
          <p:cNvPr id="56323" name="Rectangle 3"/>
          <p:cNvSpPr>
            <a:spLocks noGrp="1" noChangeArrowheads="1"/>
          </p:cNvSpPr>
          <p:nvPr>
            <p:ph idx="1"/>
          </p:nvPr>
        </p:nvSpPr>
        <p:spPr>
          <a:xfrm>
            <a:off x="228600" y="1066800"/>
            <a:ext cx="8575675" cy="2590800"/>
          </a:xfrm>
        </p:spPr>
        <p:txBody>
          <a:bodyPr/>
          <a:lstStyle/>
          <a:p>
            <a:pPr marL="534988" indent="-534988" algn="r" eaLnBrk="1" hangingPunct="1">
              <a:buFont typeface="Wingdings 2" pitchFamily="18" charset="2"/>
              <a:buNone/>
            </a:pPr>
            <a:r>
              <a:rPr lang="ar-SA" sz="2000" smtClean="0">
                <a:latin typeface="Arial Unicode MS" pitchFamily="34" charset="-128"/>
                <a:ea typeface="Arial Unicode MS" pitchFamily="34" charset="-128"/>
                <a:cs typeface="Arial Unicode MS" pitchFamily="34" charset="-128"/>
              </a:rPr>
              <a:t>يحدث للحلزون متعدد الببتيدات التفاف و انثناء حول نفسه عدة مرات في جميع الاتجاهات منتجا بذلك جزيئا بروتينيا ذو شكل حبيبي</a:t>
            </a:r>
          </a:p>
          <a:p>
            <a:pPr marL="534988" indent="-534988" algn="r" eaLnBrk="1" hangingPunct="1">
              <a:buFont typeface="Wingdings 2" pitchFamily="18" charset="2"/>
              <a:buNone/>
            </a:pPr>
            <a:r>
              <a:rPr lang="ar-SA" sz="2000" smtClean="0">
                <a:latin typeface="Arial Unicode MS" pitchFamily="34" charset="-128"/>
                <a:ea typeface="Arial Unicode MS" pitchFamily="34" charset="-128"/>
                <a:cs typeface="Arial Unicode MS" pitchFamily="34" charset="-128"/>
              </a:rPr>
              <a:t>قابل للذوبان في الماء مثل بروتينات الإنزيمات.</a:t>
            </a:r>
          </a:p>
          <a:p>
            <a:pPr marL="534988" indent="-534988" algn="r" eaLnBrk="1" hangingPunct="1">
              <a:buFont typeface="Wingdings 2" pitchFamily="18" charset="2"/>
              <a:buNone/>
            </a:pPr>
            <a:r>
              <a:rPr lang="ar-SA" sz="2000" smtClean="0">
                <a:latin typeface="Arial Unicode MS" pitchFamily="34" charset="-128"/>
                <a:ea typeface="Arial Unicode MS" pitchFamily="34" charset="-128"/>
                <a:cs typeface="Arial Unicode MS" pitchFamily="34" charset="-128"/>
              </a:rPr>
              <a:t>يشبه جزيء البروتين في هذه الحالة خيطا طويلا ملفوفا على هيئة كرة.</a:t>
            </a:r>
          </a:p>
          <a:p>
            <a:pPr marL="534988" indent="-534988" algn="r" eaLnBrk="1" hangingPunct="1">
              <a:buFont typeface="Wingdings 2" pitchFamily="18" charset="2"/>
              <a:buNone/>
            </a:pPr>
            <a:r>
              <a:rPr lang="ar-SA" sz="2000" smtClean="0">
                <a:latin typeface="Arial Unicode MS" pitchFamily="34" charset="-128"/>
                <a:ea typeface="Arial Unicode MS" pitchFamily="34" charset="-128"/>
                <a:cs typeface="Arial Unicode MS" pitchFamily="34" charset="-128"/>
              </a:rPr>
              <a:t>الجزيء البروتيني الحبيبي له ثلاث مستويات من التركيب: التركيب الأولى والتركيب الثانوي والتركيب الثلاثى.</a:t>
            </a:r>
            <a:r>
              <a:rPr lang="en-US" sz="2000" smtClean="0">
                <a:latin typeface="Arial Unicode MS" pitchFamily="34" charset="-128"/>
                <a:ea typeface="Arial Unicode MS" pitchFamily="34" charset="-128"/>
                <a:cs typeface="Arial Unicode MS" pitchFamily="34" charset="-128"/>
              </a:rPr>
              <a:t> </a:t>
            </a:r>
          </a:p>
        </p:txBody>
      </p:sp>
      <p:pic>
        <p:nvPicPr>
          <p:cNvPr id="56324"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28800" y="3352800"/>
            <a:ext cx="6096000" cy="3213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5" name="Rectangle 5"/>
          <p:cNvSpPr>
            <a:spLocks noChangeArrowheads="1"/>
          </p:cNvSpPr>
          <p:nvPr/>
        </p:nvSpPr>
        <p:spPr bwMode="auto">
          <a:xfrm>
            <a:off x="1981200" y="5943600"/>
            <a:ext cx="5715000" cy="609600"/>
          </a:xfrm>
          <a:prstGeom prst="rect">
            <a:avLst/>
          </a:prstGeom>
          <a:solidFill>
            <a:schemeClr val="bg1"/>
          </a:solidFill>
          <a:ln w="9525">
            <a:solidFill>
              <a:schemeClr val="tx1"/>
            </a:solidFill>
            <a:miter lim="800000"/>
            <a:headEnd/>
            <a:tailEnd/>
          </a:ln>
        </p:spPr>
        <p:txBody>
          <a:bodyPr wrap="none" anchor="ctr"/>
          <a:lstStyle/>
          <a:p>
            <a:endParaRPr lang="en-US"/>
          </a:p>
        </p:txBody>
      </p:sp>
    </p:spTree>
  </p:cSld>
  <p:clrMapOvr>
    <a:masterClrMapping/>
  </p:clrMapOvr>
  <p:transition/>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4"/>
          <p:cNvSpPr>
            <a:spLocks noChangeArrowheads="1"/>
          </p:cNvSpPr>
          <p:nvPr/>
        </p:nvSpPr>
        <p:spPr bwMode="auto">
          <a:xfrm>
            <a:off x="1143000" y="2819400"/>
            <a:ext cx="6553200" cy="350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nvGrpSpPr>
          <p:cNvPr id="57347" name="Group 18"/>
          <p:cNvGrpSpPr>
            <a:grpSpLocks/>
          </p:cNvGrpSpPr>
          <p:nvPr/>
        </p:nvGrpSpPr>
        <p:grpSpPr bwMode="auto">
          <a:xfrm>
            <a:off x="762000" y="2971800"/>
            <a:ext cx="7543800" cy="3200400"/>
            <a:chOff x="672" y="1868"/>
            <a:chExt cx="3336" cy="1492"/>
          </a:xfrm>
        </p:grpSpPr>
        <p:pic>
          <p:nvPicPr>
            <p:cNvPr id="57350" name="Picture 5" descr="hemoglobin_a"/>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69" y="1868"/>
              <a:ext cx="2504" cy="1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7351" name="Text Box 7"/>
            <p:cNvSpPr txBox="1">
              <a:spLocks noChangeArrowheads="1"/>
            </p:cNvSpPr>
            <p:nvPr/>
          </p:nvSpPr>
          <p:spPr bwMode="auto">
            <a:xfrm>
              <a:off x="3515" y="3086"/>
              <a:ext cx="493"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0800" rIns="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2000">
                  <a:solidFill>
                    <a:srgbClr val="000000"/>
                  </a:solidFill>
                  <a:latin typeface="Times New Roman" pitchFamily="18" charset="0"/>
                  <a:cs typeface="Times New Roman" pitchFamily="18" charset="0"/>
                </a:rPr>
                <a:t>الحديد </a:t>
              </a:r>
              <a:r>
                <a:rPr lang="en-US" sz="2000">
                  <a:solidFill>
                    <a:srgbClr val="000000"/>
                  </a:solidFill>
                  <a:latin typeface="Times New Roman" pitchFamily="18" charset="0"/>
                  <a:cs typeface="Times New Roman" pitchFamily="18" charset="0"/>
                </a:rPr>
                <a:t>(Iron)</a:t>
              </a:r>
            </a:p>
          </p:txBody>
        </p:sp>
        <p:sp>
          <p:nvSpPr>
            <p:cNvPr id="57352" name="Text Box 9"/>
            <p:cNvSpPr txBox="1">
              <a:spLocks noChangeArrowheads="1"/>
            </p:cNvSpPr>
            <p:nvPr/>
          </p:nvSpPr>
          <p:spPr bwMode="auto">
            <a:xfrm>
              <a:off x="1008" y="3178"/>
              <a:ext cx="710" cy="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0800" rIns="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2000">
                  <a:solidFill>
                    <a:srgbClr val="000000"/>
                  </a:solidFill>
                  <a:latin typeface="Times New Roman" pitchFamily="18" charset="0"/>
                  <a:cs typeface="Times New Roman" pitchFamily="18" charset="0"/>
                </a:rPr>
                <a:t>سلسلة الفا</a:t>
              </a:r>
            </a:p>
            <a:p>
              <a:pPr algn="ctr" eaLnBrk="1" hangingPunct="1"/>
              <a:r>
                <a:rPr lang="en-US" sz="2000">
                  <a:solidFill>
                    <a:srgbClr val="000000"/>
                  </a:solidFill>
                  <a:latin typeface="Times New Roman" pitchFamily="18" charset="0"/>
                  <a:cs typeface="Times New Roman" pitchFamily="18" charset="0"/>
                </a:rPr>
                <a:t> (</a:t>
              </a:r>
              <a:r>
                <a:rPr lang="en-US" sz="2000">
                  <a:solidFill>
                    <a:srgbClr val="000000"/>
                  </a:solidFill>
                  <a:latin typeface="Times New Roman" pitchFamily="18" charset="0"/>
                  <a:cs typeface="Times New Roman" pitchFamily="18" charset="0"/>
                  <a:sym typeface="Symbol" pitchFamily="18" charset="2"/>
                </a:rPr>
                <a:t></a:t>
              </a:r>
              <a:r>
                <a:rPr lang="en-US" sz="2000">
                  <a:solidFill>
                    <a:srgbClr val="000000"/>
                  </a:solidFill>
                  <a:latin typeface="Times New Roman" pitchFamily="18" charset="0"/>
                  <a:cs typeface="Times New Roman" pitchFamily="18" charset="0"/>
                </a:rPr>
                <a:t> chain)</a:t>
              </a:r>
            </a:p>
          </p:txBody>
        </p:sp>
        <p:sp>
          <p:nvSpPr>
            <p:cNvPr id="57353" name="Line 10"/>
            <p:cNvSpPr>
              <a:spLocks noChangeShapeType="1"/>
            </p:cNvSpPr>
            <p:nvPr/>
          </p:nvSpPr>
          <p:spPr bwMode="auto">
            <a:xfrm>
              <a:off x="1431" y="2008"/>
              <a:ext cx="207" cy="132"/>
            </a:xfrm>
            <a:prstGeom prst="line">
              <a:avLst/>
            </a:prstGeom>
            <a:noFill/>
            <a:ln w="9525">
              <a:solidFill>
                <a:srgbClr val="000000"/>
              </a:solidFill>
              <a:round/>
              <a:headEnd/>
              <a:tailEnd type="triangle" w="sm" len="med"/>
            </a:ln>
            <a:extLst>
              <a:ext uri="{909E8E84-426E-40DD-AFC4-6F175D3DCCD1}">
                <a14:hiddenFill xmlns:a14="http://schemas.microsoft.com/office/drawing/2010/main">
                  <a:noFill/>
                </a14:hiddenFill>
              </a:ext>
            </a:extLst>
          </p:spPr>
          <p:txBody>
            <a:bodyPr/>
            <a:lstStyle/>
            <a:p>
              <a:endParaRPr lang="en-US"/>
            </a:p>
          </p:txBody>
        </p:sp>
        <p:sp>
          <p:nvSpPr>
            <p:cNvPr id="57354" name="Line 11"/>
            <p:cNvSpPr>
              <a:spLocks noChangeShapeType="1"/>
            </p:cNvSpPr>
            <p:nvPr/>
          </p:nvSpPr>
          <p:spPr bwMode="auto">
            <a:xfrm flipV="1">
              <a:off x="1582" y="3073"/>
              <a:ext cx="173" cy="112"/>
            </a:xfrm>
            <a:prstGeom prst="line">
              <a:avLst/>
            </a:prstGeom>
            <a:noFill/>
            <a:ln w="9525">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57355" name="Line 12"/>
            <p:cNvSpPr>
              <a:spLocks noChangeShapeType="1"/>
            </p:cNvSpPr>
            <p:nvPr/>
          </p:nvSpPr>
          <p:spPr bwMode="auto">
            <a:xfrm flipH="1" flipV="1">
              <a:off x="3037" y="2950"/>
              <a:ext cx="407" cy="296"/>
            </a:xfrm>
            <a:prstGeom prst="line">
              <a:avLst/>
            </a:prstGeom>
            <a:noFill/>
            <a:ln w="6350">
              <a:solidFill>
                <a:srgbClr val="000000"/>
              </a:solidFill>
              <a:round/>
              <a:headEnd/>
              <a:tailEnd type="stealth" w="sm" len="sm"/>
            </a:ln>
            <a:extLst>
              <a:ext uri="{909E8E84-426E-40DD-AFC4-6F175D3DCCD1}">
                <a14:hiddenFill xmlns:a14="http://schemas.microsoft.com/office/drawing/2010/main">
                  <a:noFill/>
                </a14:hiddenFill>
              </a:ext>
            </a:extLst>
          </p:spPr>
          <p:txBody>
            <a:bodyPr/>
            <a:lstStyle/>
            <a:p>
              <a:endParaRPr lang="en-US"/>
            </a:p>
          </p:txBody>
        </p:sp>
        <p:sp>
          <p:nvSpPr>
            <p:cNvPr id="57356" name="Line 13"/>
            <p:cNvSpPr>
              <a:spLocks noChangeShapeType="1"/>
            </p:cNvSpPr>
            <p:nvPr/>
          </p:nvSpPr>
          <p:spPr bwMode="auto">
            <a:xfrm flipH="1" flipV="1">
              <a:off x="3015" y="2868"/>
              <a:ext cx="503" cy="236"/>
            </a:xfrm>
            <a:prstGeom prst="line">
              <a:avLst/>
            </a:prstGeom>
            <a:noFill/>
            <a:ln w="6350">
              <a:solidFill>
                <a:srgbClr val="000000"/>
              </a:solidFill>
              <a:round/>
              <a:headEnd/>
              <a:tailEnd type="triangle" w="sm" len="sm"/>
            </a:ln>
            <a:extLst>
              <a:ext uri="{909E8E84-426E-40DD-AFC4-6F175D3DCCD1}">
                <a14:hiddenFill xmlns:a14="http://schemas.microsoft.com/office/drawing/2010/main">
                  <a:noFill/>
                </a14:hiddenFill>
              </a:ext>
            </a:extLst>
          </p:spPr>
          <p:txBody>
            <a:bodyPr/>
            <a:lstStyle/>
            <a:p>
              <a:endParaRPr lang="en-US"/>
            </a:p>
          </p:txBody>
        </p:sp>
        <p:sp>
          <p:nvSpPr>
            <p:cNvPr id="57357" name="Text Box 14"/>
            <p:cNvSpPr txBox="1">
              <a:spLocks noChangeArrowheads="1"/>
            </p:cNvSpPr>
            <p:nvPr/>
          </p:nvSpPr>
          <p:spPr bwMode="auto">
            <a:xfrm>
              <a:off x="672" y="1872"/>
              <a:ext cx="741" cy="1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10800" rIns="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2000">
                  <a:solidFill>
                    <a:srgbClr val="000000"/>
                  </a:solidFill>
                  <a:latin typeface="Times New Roman" pitchFamily="18" charset="0"/>
                  <a:cs typeface="Times New Roman" pitchFamily="18" charset="0"/>
                </a:rPr>
                <a:t>سلسلة بيتا </a:t>
              </a:r>
              <a:r>
                <a:rPr lang="en-US" sz="2000">
                  <a:solidFill>
                    <a:srgbClr val="000000"/>
                  </a:solidFill>
                  <a:latin typeface="Times New Roman" pitchFamily="18" charset="0"/>
                  <a:cs typeface="Times New Roman" pitchFamily="18" charset="0"/>
                </a:rPr>
                <a:t>(</a:t>
              </a:r>
              <a:r>
                <a:rPr lang="en-US" sz="2000">
                  <a:solidFill>
                    <a:srgbClr val="000000"/>
                  </a:solidFill>
                  <a:latin typeface="Times New Roman" pitchFamily="18" charset="0"/>
                  <a:cs typeface="Times New Roman" pitchFamily="18" charset="0"/>
                  <a:sym typeface="Symbol" pitchFamily="18" charset="2"/>
                </a:rPr>
                <a:t></a:t>
              </a:r>
              <a:r>
                <a:rPr lang="en-US" sz="2000">
                  <a:solidFill>
                    <a:srgbClr val="000000"/>
                  </a:solidFill>
                  <a:latin typeface="Times New Roman" pitchFamily="18" charset="0"/>
                  <a:cs typeface="Times New Roman" pitchFamily="18" charset="0"/>
                </a:rPr>
                <a:t> chain)</a:t>
              </a:r>
            </a:p>
          </p:txBody>
        </p:sp>
      </p:grpSp>
      <p:sp>
        <p:nvSpPr>
          <p:cNvPr id="57348" name="Rectangle 15"/>
          <p:cNvSpPr>
            <a:spLocks noGrp="1" noChangeArrowheads="1"/>
          </p:cNvSpPr>
          <p:nvPr>
            <p:ph type="title"/>
          </p:nvPr>
        </p:nvSpPr>
        <p:spPr>
          <a:xfrm>
            <a:off x="152400" y="0"/>
            <a:ext cx="8839200" cy="825500"/>
          </a:xfrm>
        </p:spPr>
        <p:txBody>
          <a:bodyPr/>
          <a:lstStyle/>
          <a:p>
            <a:pPr algn="r" eaLnBrk="1" hangingPunct="1"/>
            <a:r>
              <a:rPr lang="en-US" sz="2000" u="sng" smtClean="0">
                <a:solidFill>
                  <a:schemeClr val="tx1"/>
                </a:solidFill>
                <a:latin typeface="Arial Unicode MS" pitchFamily="34" charset="-128"/>
                <a:ea typeface="Arial Unicode MS" pitchFamily="34" charset="-128"/>
                <a:cs typeface="Arial Unicode MS" pitchFamily="34" charset="-128"/>
              </a:rPr>
              <a:t>Quaternary Structure</a:t>
            </a:r>
            <a:r>
              <a:rPr lang="ar-SA" sz="2000" u="sng" smtClean="0">
                <a:solidFill>
                  <a:schemeClr val="tx1"/>
                </a:solidFill>
                <a:latin typeface="Arial Unicode MS" pitchFamily="34" charset="-128"/>
                <a:ea typeface="Arial Unicode MS" pitchFamily="34" charset="-128"/>
                <a:cs typeface="Arial Unicode MS" pitchFamily="34" charset="-128"/>
              </a:rPr>
              <a:t> د- التركيب الرباعي </a:t>
            </a:r>
            <a:r>
              <a:rPr lang="ar-SA" sz="2000" u="sng" smtClean="0">
                <a:latin typeface="Times New Roman" pitchFamily="18" charset="0"/>
                <a:cs typeface="Times New Roman" pitchFamily="18" charset="0"/>
              </a:rPr>
              <a:t>     </a:t>
            </a:r>
            <a:endParaRPr lang="en-US" sz="2000" u="sng" smtClean="0">
              <a:latin typeface="Times New Roman" pitchFamily="18" charset="0"/>
              <a:cs typeface="Times New Roman" pitchFamily="18" charset="0"/>
            </a:endParaRPr>
          </a:p>
        </p:txBody>
      </p:sp>
      <p:sp>
        <p:nvSpPr>
          <p:cNvPr id="57349" name="Rectangle 16"/>
          <p:cNvSpPr>
            <a:spLocks noGrp="1" noChangeArrowheads="1"/>
          </p:cNvSpPr>
          <p:nvPr>
            <p:ph idx="1"/>
          </p:nvPr>
        </p:nvSpPr>
        <p:spPr>
          <a:xfrm>
            <a:off x="609600" y="1171575"/>
            <a:ext cx="8243888" cy="1571625"/>
          </a:xfrm>
        </p:spPr>
        <p:txBody>
          <a:bodyPr/>
          <a:lstStyle/>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اتحاد عدد معين من جزيئات متعدد الببتيدات المتشابهة أو المختلفة على هيئة حزمة. .</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الهيموجلوبين يتكون من أربع سلاسل من متعدد الببتيدات.</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كل سلسلة تمر بالمستويات الثلاث الأولى في تركيبها وعندما تتحد يظهر التركيب الرباعى للبروتين.</a:t>
            </a:r>
          </a:p>
        </p:txBody>
      </p:sp>
    </p:spTree>
  </p:cSld>
  <p:clrMapOvr>
    <a:masterClrMapping/>
  </p:clrMapOvr>
  <p:transition/>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370" name="Rectangle 4"/>
          <p:cNvSpPr>
            <a:spLocks noChangeArrowheads="1"/>
          </p:cNvSpPr>
          <p:nvPr/>
        </p:nvSpPr>
        <p:spPr bwMode="auto">
          <a:xfrm>
            <a:off x="152400" y="152400"/>
            <a:ext cx="8534400" cy="4554538"/>
          </a:xfrm>
          <a:prstGeom prst="rect">
            <a:avLst/>
          </a:prstGeom>
          <a:noFill/>
          <a:ln w="9525">
            <a:noFill/>
            <a:miter lim="800000"/>
            <a:headEnd/>
            <a:tailEnd/>
          </a:ln>
        </p:spPr>
        <p:txBody>
          <a:bodyPr>
            <a:spAutoFit/>
          </a:bodyPr>
          <a:lstStyle/>
          <a:p>
            <a:pPr rtl="0">
              <a:defRPr/>
            </a:pPr>
            <a:r>
              <a:rPr lang="ar-SA" sz="2000" b="1" u="sng" dirty="0">
                <a:latin typeface="Arial Unicode MS" pitchFamily="34" charset="-128"/>
                <a:ea typeface="Arial Unicode MS" pitchFamily="34" charset="-128"/>
                <a:cs typeface="Arial Unicode MS" pitchFamily="34" charset="-128"/>
              </a:rPr>
              <a:t>رابعا الأحماض النووية</a:t>
            </a:r>
            <a:endParaRPr lang="fr-FR" sz="2000" b="1" u="sng" dirty="0">
              <a:latin typeface="Arial Unicode MS" pitchFamily="34" charset="-128"/>
              <a:ea typeface="Arial Unicode MS" pitchFamily="34" charset="-128"/>
              <a:cs typeface="Arial Unicode MS" pitchFamily="34" charset="-128"/>
            </a:endParaRPr>
          </a:p>
          <a:p>
            <a:pPr rtl="0">
              <a:defRPr/>
            </a:pPr>
            <a:r>
              <a:rPr lang="en-US" sz="2000" b="1" u="sng" dirty="0">
                <a:latin typeface="Arial Unicode MS" pitchFamily="34" charset="-128"/>
                <a:ea typeface="Arial Unicode MS" pitchFamily="34" charset="-128"/>
                <a:cs typeface="Arial Unicode MS" pitchFamily="34" charset="-128"/>
              </a:rPr>
              <a:t> </a:t>
            </a:r>
            <a:endParaRPr lang="en-GB" sz="2000" b="1" u="sng" dirty="0">
              <a:latin typeface="Arial Unicode MS" pitchFamily="34" charset="-128"/>
              <a:ea typeface="Arial Unicode MS" pitchFamily="34" charset="-128"/>
              <a:cs typeface="Arial Unicode MS" pitchFamily="34" charset="-128"/>
            </a:endParaRPr>
          </a:p>
          <a:p>
            <a:pPr>
              <a:buFontTx/>
              <a:buChar char="•"/>
              <a:defRPr/>
            </a:pPr>
            <a:r>
              <a:rPr lang="ar-SA" sz="2000" dirty="0">
                <a:latin typeface="Arial Unicode MS" pitchFamily="34" charset="-128"/>
                <a:ea typeface="Arial Unicode MS" pitchFamily="34" charset="-128"/>
                <a:cs typeface="Arial Unicode MS" pitchFamily="34" charset="-128"/>
              </a:rPr>
              <a:t>هي المسئولة عن نقل الصفات الوراثية من جيل لأخر وعن تنظيم الأيض الخلوي.تتألف من سلاسل. طويلة من النيوكليوتيدات </a:t>
            </a:r>
            <a:r>
              <a:rPr lang="en-GB" sz="2000" b="1" dirty="0">
                <a:latin typeface="Arial Unicode MS" pitchFamily="34" charset="-128"/>
                <a:ea typeface="Arial Unicode MS" pitchFamily="34" charset="-128"/>
                <a:cs typeface="Arial Unicode MS" pitchFamily="34" charset="-128"/>
              </a:rPr>
              <a:t>Nucleotides</a:t>
            </a:r>
            <a:r>
              <a:rPr lang="ar-SA" sz="2000" dirty="0">
                <a:latin typeface="Arial Unicode MS" pitchFamily="34" charset="-128"/>
                <a:ea typeface="Arial Unicode MS" pitchFamily="34" charset="-128"/>
                <a:cs typeface="Arial Unicode MS" pitchFamily="34" charset="-128"/>
              </a:rPr>
              <a:t> </a:t>
            </a:r>
            <a:endParaRPr lang="en-GB" sz="2000" dirty="0">
              <a:latin typeface="Arial Unicode MS" pitchFamily="34" charset="-128"/>
              <a:ea typeface="Arial Unicode MS" pitchFamily="34" charset="-128"/>
              <a:cs typeface="Arial Unicode MS" pitchFamily="34" charset="-128"/>
            </a:endParaRPr>
          </a:p>
          <a:p>
            <a:pPr>
              <a:buFontTx/>
              <a:buChar char="•"/>
              <a:defRPr/>
            </a:pPr>
            <a:r>
              <a:rPr lang="ar-SA" sz="2000" dirty="0">
                <a:latin typeface="Arial Unicode MS" pitchFamily="34" charset="-128"/>
                <a:ea typeface="Arial Unicode MS" pitchFamily="34" charset="-128"/>
                <a:cs typeface="Arial Unicode MS" pitchFamily="34" charset="-128"/>
              </a:rPr>
              <a:t>توجد المعلومات الوراثية على الكر وموسومات </a:t>
            </a:r>
            <a:r>
              <a:rPr lang="en-GB" sz="2000" dirty="0">
                <a:latin typeface="Arial Unicode MS" pitchFamily="34" charset="-128"/>
                <a:ea typeface="Arial Unicode MS" pitchFamily="34" charset="-128"/>
                <a:cs typeface="Arial Unicode MS" pitchFamily="34" charset="-128"/>
              </a:rPr>
              <a:t>Chromosomes</a:t>
            </a:r>
            <a:r>
              <a:rPr lang="ar-EG" sz="2000" dirty="0">
                <a:latin typeface="Arial Unicode MS" pitchFamily="34" charset="-128"/>
                <a:ea typeface="Arial Unicode MS" pitchFamily="34" charset="-128"/>
                <a:cs typeface="Arial Unicode MS" pitchFamily="34" charset="-128"/>
              </a:rPr>
              <a:t> المؤلف من عدد من الجينات</a:t>
            </a:r>
            <a:endParaRPr lang="ar-SA" sz="2000" dirty="0">
              <a:latin typeface="Arial Unicode MS" pitchFamily="34" charset="-128"/>
              <a:ea typeface="Arial Unicode MS" pitchFamily="34" charset="-128"/>
              <a:cs typeface="Arial Unicode MS" pitchFamily="34" charset="-128"/>
            </a:endParaRPr>
          </a:p>
          <a:p>
            <a:pPr>
              <a:buFontTx/>
              <a:buChar char="•"/>
              <a:defRPr/>
            </a:pPr>
            <a:r>
              <a:rPr lang="ar-SA" sz="2000" dirty="0">
                <a:latin typeface="Arial Unicode MS" pitchFamily="34" charset="-128"/>
                <a:ea typeface="Arial Unicode MS" pitchFamily="34" charset="-128"/>
                <a:cs typeface="Arial Unicode MS" pitchFamily="34" charset="-128"/>
              </a:rPr>
              <a:t>. والجين مؤلف من عدد من النيوكليوتيدات</a:t>
            </a:r>
            <a:endParaRPr lang="en-GB" sz="2000" dirty="0">
              <a:latin typeface="Arial Unicode MS" pitchFamily="34" charset="-128"/>
              <a:ea typeface="Arial Unicode MS" pitchFamily="34" charset="-128"/>
              <a:cs typeface="Arial Unicode MS" pitchFamily="34" charset="-128"/>
            </a:endParaRPr>
          </a:p>
          <a:p>
            <a:pPr>
              <a:spcBef>
                <a:spcPct val="50000"/>
              </a:spcBef>
              <a:buFontTx/>
              <a:buChar char="•"/>
              <a:defRPr/>
            </a:pPr>
            <a:r>
              <a:rPr lang="ar-EG" sz="2000" u="sng" dirty="0">
                <a:latin typeface="Arial Unicode MS" pitchFamily="34" charset="-128"/>
                <a:ea typeface="Arial Unicode MS" pitchFamily="34" charset="-128"/>
                <a:cs typeface="Arial Unicode MS" pitchFamily="34" charset="-128"/>
              </a:rPr>
              <a:t>الجين</a:t>
            </a:r>
            <a:r>
              <a:rPr lang="ar-EG"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 : </a:t>
            </a:r>
            <a:r>
              <a:rPr lang="ar-SA" sz="2000" dirty="0">
                <a:latin typeface="Arial Unicode MS" pitchFamily="34" charset="-128"/>
                <a:ea typeface="Arial Unicode MS" pitchFamily="34" charset="-128"/>
                <a:cs typeface="Arial Unicode MS" pitchFamily="34" charset="-128"/>
              </a:rPr>
              <a:t>هو جزء كيموحيوى متخصص من جزئ الـ</a:t>
            </a:r>
            <a:r>
              <a:rPr lang="en-US" sz="2000" dirty="0">
                <a:latin typeface="Arial Unicode MS" pitchFamily="34" charset="-128"/>
                <a:ea typeface="Arial Unicode MS" pitchFamily="34" charset="-128"/>
                <a:cs typeface="Arial Unicode MS" pitchFamily="34" charset="-128"/>
              </a:rPr>
              <a:t> DNA  </a:t>
            </a:r>
            <a:r>
              <a:rPr lang="ar-SA" sz="2000" dirty="0">
                <a:latin typeface="Arial Unicode MS" pitchFamily="34" charset="-128"/>
                <a:ea typeface="Arial Unicode MS" pitchFamily="34" charset="-128"/>
                <a:cs typeface="Arial Unicode MS" pitchFamily="34" charset="-128"/>
              </a:rPr>
              <a:t>الطويل االذى يستطيع خزن ونقل المعلومات الوراثية المطلوبة للنمو </a:t>
            </a:r>
            <a:r>
              <a:rPr lang="en-US" sz="2000" dirty="0">
                <a:latin typeface="Arial Unicode MS" pitchFamily="34" charset="-128"/>
                <a:ea typeface="Arial Unicode MS" pitchFamily="34" charset="-128"/>
                <a:cs typeface="Arial Unicode MS" pitchFamily="34" charset="-128"/>
              </a:rPr>
              <a:t>growth </a:t>
            </a:r>
            <a:r>
              <a:rPr lang="ar-SA" sz="2000" dirty="0">
                <a:latin typeface="Arial Unicode MS" pitchFamily="34" charset="-128"/>
                <a:ea typeface="Arial Unicode MS" pitchFamily="34" charset="-128"/>
                <a:cs typeface="Arial Unicode MS" pitchFamily="34" charset="-128"/>
              </a:rPr>
              <a:t> وتكاثز الخلية </a:t>
            </a:r>
            <a:r>
              <a:rPr lang="en-US" sz="2000" dirty="0">
                <a:latin typeface="Arial Unicode MS" pitchFamily="34" charset="-128"/>
                <a:ea typeface="Arial Unicode MS" pitchFamily="34" charset="-128"/>
                <a:cs typeface="Arial Unicode MS" pitchFamily="34" charset="-128"/>
              </a:rPr>
              <a:t>reproduction </a:t>
            </a:r>
          </a:p>
          <a:p>
            <a:pPr rtl="0">
              <a:defRPr/>
            </a:pPr>
            <a:endParaRPr lang="ar-SA" sz="2000" dirty="0">
              <a:latin typeface="Arial Unicode MS" pitchFamily="34" charset="-128"/>
              <a:ea typeface="Arial Unicode MS" pitchFamily="34" charset="-128"/>
              <a:cs typeface="Arial Unicode MS" pitchFamily="34" charset="-128"/>
            </a:endParaRPr>
          </a:p>
          <a:p>
            <a:pPr rtl="0">
              <a:defRPr/>
            </a:pPr>
            <a:r>
              <a:rPr lang="en-GB" sz="2000" dirty="0">
                <a:latin typeface="Arial Unicode MS" pitchFamily="34" charset="-128"/>
                <a:ea typeface="Arial Unicode MS" pitchFamily="34" charset="-128"/>
                <a:cs typeface="Arial Unicode MS" pitchFamily="34" charset="-128"/>
              </a:rPr>
              <a:t>Composition and structure of nucleic acids </a:t>
            </a:r>
            <a:r>
              <a:rPr lang="ar-SA" sz="2000" b="1" u="sng" dirty="0">
                <a:latin typeface="Arial Unicode MS" pitchFamily="34" charset="-128"/>
                <a:ea typeface="Arial Unicode MS" pitchFamily="34" charset="-128"/>
                <a:cs typeface="Arial Unicode MS" pitchFamily="34" charset="-128"/>
              </a:rPr>
              <a:t>مكونات وتركيب الأحماض النووية </a:t>
            </a:r>
            <a:endParaRPr lang="en-GB" sz="2000" b="1" u="sng" dirty="0">
              <a:latin typeface="Arial Unicode MS" pitchFamily="34" charset="-128"/>
              <a:ea typeface="Arial Unicode MS" pitchFamily="34" charset="-128"/>
              <a:cs typeface="Arial Unicode MS" pitchFamily="34" charset="-128"/>
            </a:endParaRPr>
          </a:p>
          <a:p>
            <a:pPr algn="l" rtl="0">
              <a:defRPr/>
            </a:pPr>
            <a:r>
              <a:rPr lang="en-GB" sz="2000" b="1" u="sng" dirty="0">
                <a:latin typeface="Arial Unicode MS" pitchFamily="34" charset="-128"/>
                <a:ea typeface="Arial Unicode MS" pitchFamily="34" charset="-128"/>
                <a:cs typeface="Arial Unicode MS" pitchFamily="34" charset="-128"/>
              </a:rPr>
              <a:t> </a:t>
            </a:r>
          </a:p>
          <a:p>
            <a:pPr rtl="0">
              <a:defRPr/>
            </a:pPr>
            <a:r>
              <a:rPr lang="en-GB"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من سلسلة غير متفرعة من الوحدات النيوكليوتيدية</a:t>
            </a:r>
            <a:r>
              <a:rPr lang="en-US" sz="2000" dirty="0">
                <a:latin typeface="Arial Unicode MS" pitchFamily="34" charset="-128"/>
                <a:ea typeface="Arial Unicode MS" pitchFamily="34" charset="-128"/>
                <a:cs typeface="Arial Unicode MS" pitchFamily="34" charset="-128"/>
              </a:rPr>
              <a:t> </a:t>
            </a:r>
            <a:r>
              <a:rPr lang="ar-EG" sz="2000" dirty="0">
                <a:latin typeface="Arial Unicode MS" pitchFamily="34" charset="-128"/>
                <a:ea typeface="Arial Unicode MS" pitchFamily="34" charset="-128"/>
                <a:cs typeface="Arial Unicode MS" pitchFamily="34" charset="-128"/>
              </a:rPr>
              <a:t>ت</a:t>
            </a:r>
            <a:r>
              <a:rPr lang="ar-SA" sz="2000" dirty="0">
                <a:latin typeface="Arial Unicode MS" pitchFamily="34" charset="-128"/>
                <a:ea typeface="Arial Unicode MS" pitchFamily="34" charset="-128"/>
                <a:cs typeface="Arial Unicode MS" pitchFamily="34" charset="-128"/>
              </a:rPr>
              <a:t>تكون ال</a:t>
            </a:r>
            <a:r>
              <a:rPr lang="ar-EG" sz="2000" dirty="0">
                <a:latin typeface="Arial Unicode MS" pitchFamily="34" charset="-128"/>
                <a:ea typeface="Arial Unicode MS" pitchFamily="34" charset="-128"/>
                <a:cs typeface="Arial Unicode MS" pitchFamily="34" charset="-128"/>
              </a:rPr>
              <a:t>احماض النووية</a:t>
            </a:r>
            <a:endParaRPr lang="en-GB" sz="2000" dirty="0">
              <a:latin typeface="Arial Unicode MS" pitchFamily="34" charset="-128"/>
              <a:ea typeface="Arial Unicode MS" pitchFamily="34" charset="-128"/>
              <a:cs typeface="Arial Unicode MS" pitchFamily="34" charset="-128"/>
            </a:endParaRPr>
          </a:p>
          <a:p>
            <a:pPr rtl="0">
              <a:defRPr/>
            </a:pPr>
            <a:r>
              <a:rPr lang="ar-EG" sz="2000" dirty="0">
                <a:latin typeface="Arial Unicode MS" pitchFamily="34" charset="-128"/>
                <a:ea typeface="Arial Unicode MS" pitchFamily="34" charset="-128"/>
                <a:cs typeface="Arial Unicode MS" pitchFamily="34" charset="-128"/>
              </a:rPr>
              <a:t> 1- قاعدة نيتروجينية  2  - سكر  خماسي رايبوزي </a:t>
            </a:r>
            <a:r>
              <a:rPr lang="en-GB" sz="2000" dirty="0">
                <a:latin typeface="Arial Unicode MS" pitchFamily="34" charset="-128"/>
                <a:ea typeface="Arial Unicode MS" pitchFamily="34" charset="-128"/>
                <a:cs typeface="Arial Unicode MS" pitchFamily="34" charset="-128"/>
              </a:rPr>
              <a:t>: </a:t>
            </a:r>
            <a:r>
              <a:rPr lang="ar-SA" sz="2000" dirty="0">
                <a:latin typeface="Arial Unicode MS" pitchFamily="34" charset="-128"/>
                <a:ea typeface="Arial Unicode MS" pitchFamily="34" charset="-128"/>
                <a:cs typeface="Arial Unicode MS" pitchFamily="34" charset="-128"/>
              </a:rPr>
              <a:t>وهذه تتألف من).</a:t>
            </a:r>
            <a:endParaRPr lang="en-GB" sz="2000" dirty="0">
              <a:latin typeface="Arial Unicode MS" pitchFamily="34" charset="-128"/>
              <a:ea typeface="Arial Unicode MS" pitchFamily="34" charset="-128"/>
              <a:cs typeface="Arial Unicode MS" pitchFamily="34" charset="-128"/>
            </a:endParaRPr>
          </a:p>
        </p:txBody>
      </p:sp>
      <p:sp>
        <p:nvSpPr>
          <p:cNvPr id="58371" name="TextBox 2"/>
          <p:cNvSpPr txBox="1">
            <a:spLocks noChangeArrowheads="1"/>
          </p:cNvSpPr>
          <p:nvPr/>
        </p:nvSpPr>
        <p:spPr bwMode="auto">
          <a:xfrm>
            <a:off x="1066800" y="4648200"/>
            <a:ext cx="749935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منزوع الاكسجين في حالة الحمض النووي دن ا وغير منزوع الاكسجين في حالة الحمض النووي رن ا</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1"/>
          <p:cNvSpPr>
            <a:spLocks noChangeArrowheads="1"/>
          </p:cNvSpPr>
          <p:nvPr/>
        </p:nvSpPr>
        <p:spPr bwMode="auto">
          <a:xfrm>
            <a:off x="990600" y="0"/>
            <a:ext cx="7772400" cy="98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en-GB">
                <a:latin typeface="Arial Unicode MS" pitchFamily="34" charset="-128"/>
                <a:ea typeface="Arial Unicode MS" pitchFamily="34" charset="-128"/>
                <a:cs typeface="Arial Unicode MS" pitchFamily="34" charset="-128"/>
              </a:rPr>
              <a:t>	</a:t>
            </a:r>
            <a:endParaRPr lang="ar-SA">
              <a:latin typeface="Arial Unicode MS" pitchFamily="34" charset="-128"/>
              <a:ea typeface="Arial Unicode MS" pitchFamily="34" charset="-128"/>
              <a:cs typeface="Arial Unicode MS" pitchFamily="34" charset="-128"/>
            </a:endParaRPr>
          </a:p>
          <a:p>
            <a:pPr rtl="0"/>
            <a:r>
              <a:rPr lang="en-GB">
                <a:latin typeface="Arial Unicode MS" pitchFamily="34" charset="-128"/>
                <a:ea typeface="Arial Unicode MS" pitchFamily="34" charset="-128"/>
                <a:cs typeface="Arial Unicode MS" pitchFamily="34" charset="-128"/>
              </a:rPr>
              <a:t> </a:t>
            </a:r>
            <a:r>
              <a:rPr lang="en-GB" sz="2000">
                <a:latin typeface="Arial Unicode MS" pitchFamily="34" charset="-128"/>
                <a:ea typeface="Arial Unicode MS" pitchFamily="34" charset="-128"/>
                <a:cs typeface="Arial Unicode MS" pitchFamily="34" charset="-128"/>
              </a:rPr>
              <a:t>Phosphoric acid</a:t>
            </a:r>
            <a:r>
              <a:rPr lang="ar-SA" sz="2000">
                <a:latin typeface="Arial Unicode MS" pitchFamily="34" charset="-128"/>
                <a:ea typeface="Arial Unicode MS" pitchFamily="34" charset="-128"/>
                <a:cs typeface="Arial Unicode MS" pitchFamily="34" charset="-128"/>
              </a:rPr>
              <a:t> 3- حمض الفوسفوريك  </a:t>
            </a:r>
            <a:r>
              <a:rPr lang="en-US" sz="2000">
                <a:latin typeface="Arial Unicode MS" pitchFamily="34" charset="-128"/>
                <a:ea typeface="Arial Unicode MS" pitchFamily="34" charset="-128"/>
                <a:cs typeface="Arial Unicode MS" pitchFamily="34" charset="-128"/>
              </a:rPr>
              <a:t> </a:t>
            </a:r>
            <a:endParaRPr lang="en-GB" sz="2000">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(مجموعة فوسفات</a:t>
            </a:r>
            <a:r>
              <a:rPr lang="en-GB">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وهذه تتألف من.</a:t>
            </a:r>
            <a:endParaRPr lang="en-GB" sz="2000">
              <a:latin typeface="Arial Unicode MS" pitchFamily="34" charset="-128"/>
              <a:ea typeface="Arial Unicode MS" pitchFamily="34" charset="-128"/>
              <a:cs typeface="Arial Unicode MS" pitchFamily="34" charset="-128"/>
            </a:endParaRPr>
          </a:p>
        </p:txBody>
      </p:sp>
      <p:grpSp>
        <p:nvGrpSpPr>
          <p:cNvPr id="59395" name="Group 4"/>
          <p:cNvGrpSpPr>
            <a:grpSpLocks/>
          </p:cNvGrpSpPr>
          <p:nvPr/>
        </p:nvGrpSpPr>
        <p:grpSpPr bwMode="auto">
          <a:xfrm>
            <a:off x="892175" y="2133600"/>
            <a:ext cx="7361238" cy="4424363"/>
            <a:chOff x="562" y="350"/>
            <a:chExt cx="4637" cy="3170"/>
          </a:xfrm>
        </p:grpSpPr>
        <p:sp>
          <p:nvSpPr>
            <p:cNvPr id="59452" name="Oval 5"/>
            <p:cNvSpPr>
              <a:spLocks noChangeArrowheads="1"/>
            </p:cNvSpPr>
            <p:nvPr/>
          </p:nvSpPr>
          <p:spPr bwMode="auto">
            <a:xfrm>
              <a:off x="598" y="2549"/>
              <a:ext cx="2185" cy="971"/>
            </a:xfrm>
            <a:prstGeom prst="ellipse">
              <a:avLst/>
            </a:prstGeom>
            <a:solidFill>
              <a:srgbClr val="6880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9453" name="Group 6"/>
            <p:cNvGrpSpPr>
              <a:grpSpLocks/>
            </p:cNvGrpSpPr>
            <p:nvPr/>
          </p:nvGrpSpPr>
          <p:grpSpPr bwMode="auto">
            <a:xfrm>
              <a:off x="562" y="350"/>
              <a:ext cx="4637" cy="3122"/>
              <a:chOff x="562" y="350"/>
              <a:chExt cx="4637" cy="3122"/>
            </a:xfrm>
          </p:grpSpPr>
          <p:sp>
            <p:nvSpPr>
              <p:cNvPr id="59454" name="Oval 7"/>
              <p:cNvSpPr>
                <a:spLocks noChangeArrowheads="1"/>
              </p:cNvSpPr>
              <p:nvPr/>
            </p:nvSpPr>
            <p:spPr bwMode="auto">
              <a:xfrm>
                <a:off x="1769" y="608"/>
                <a:ext cx="3430" cy="1850"/>
              </a:xfrm>
              <a:prstGeom prst="ellipse">
                <a:avLst/>
              </a:prstGeom>
              <a:solidFill>
                <a:srgbClr val="70BE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55" name="Oval 8"/>
              <p:cNvSpPr>
                <a:spLocks noChangeArrowheads="1"/>
              </p:cNvSpPr>
              <p:nvPr/>
            </p:nvSpPr>
            <p:spPr bwMode="auto">
              <a:xfrm>
                <a:off x="2479" y="1655"/>
                <a:ext cx="1885" cy="761"/>
              </a:xfrm>
              <a:prstGeom prst="ellipse">
                <a:avLst/>
              </a:prstGeom>
              <a:solidFill>
                <a:srgbClr val="FFC2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56" name="Oval 9"/>
              <p:cNvSpPr>
                <a:spLocks noChangeArrowheads="1"/>
              </p:cNvSpPr>
              <p:nvPr/>
            </p:nvSpPr>
            <p:spPr bwMode="auto">
              <a:xfrm>
                <a:off x="562" y="1002"/>
                <a:ext cx="2834" cy="1202"/>
              </a:xfrm>
              <a:prstGeom prst="ellipse">
                <a:avLst/>
              </a:prstGeom>
              <a:solidFill>
                <a:srgbClr val="59AA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57" name="Oval 10"/>
              <p:cNvSpPr>
                <a:spLocks noChangeArrowheads="1"/>
              </p:cNvSpPr>
              <p:nvPr/>
            </p:nvSpPr>
            <p:spPr bwMode="auto">
              <a:xfrm>
                <a:off x="3981" y="1175"/>
                <a:ext cx="1152" cy="548"/>
              </a:xfrm>
              <a:prstGeom prst="ellipse">
                <a:avLst/>
              </a:prstGeom>
              <a:solidFill>
                <a:srgbClr val="FFCC00"/>
              </a:solidFill>
              <a:ln>
                <a:noFill/>
              </a:ln>
              <a:extLst>
                <a:ext uri="{91240B29-F687-4F45-9708-019B960494DF}">
                  <a14:hiddenLine xmlns:a14="http://schemas.microsoft.com/office/drawing/2010/main" w="6350">
                    <a:solidFill>
                      <a:srgbClr val="000000"/>
                    </a:solidFill>
                    <a:round/>
                    <a:headEnd/>
                    <a:tailEnd/>
                  </a14:hiddenLine>
                </a:ext>
              </a:extLst>
            </p:spPr>
            <p:txBody>
              <a:bodyPr lIns="0" tIns="36000" rIns="0" bIns="0"/>
              <a:lstStyle/>
              <a:p>
                <a:pPr algn="ctr">
                  <a:lnSpc>
                    <a:spcPct val="80000"/>
                  </a:lnSpc>
                </a:pPr>
                <a:r>
                  <a:rPr lang="ar-SA" b="1">
                    <a:solidFill>
                      <a:srgbClr val="000000"/>
                    </a:solidFill>
                    <a:latin typeface="Times New Roman" pitchFamily="18" charset="0"/>
                    <a:cs typeface="Arabic Transparent" pitchFamily="2" charset="0"/>
                  </a:rPr>
                  <a:t>النيوكليوتيدة</a:t>
                </a:r>
                <a:r>
                  <a:rPr lang="ar-SA" b="1">
                    <a:solidFill>
                      <a:srgbClr val="000000"/>
                    </a:solidFill>
                    <a:latin typeface="Times New Roman" pitchFamily="18" charset="0"/>
                    <a:cs typeface="Times New Roman" pitchFamily="18" charset="0"/>
                  </a:rPr>
                  <a:t> </a:t>
                </a:r>
                <a:r>
                  <a:rPr lang="en-US" b="1">
                    <a:solidFill>
                      <a:srgbClr val="000000"/>
                    </a:solidFill>
                    <a:latin typeface="Arial" pitchFamily="34" charset="0"/>
                    <a:cs typeface="Arabic Transparent" pitchFamily="2" charset="0"/>
                  </a:rPr>
                  <a:t>Nucleotide</a:t>
                </a:r>
                <a:endParaRPr lang="en-US">
                  <a:solidFill>
                    <a:srgbClr val="000000"/>
                  </a:solidFill>
                  <a:latin typeface="Arial" pitchFamily="34" charset="0"/>
                  <a:cs typeface="Arabic Transparent" pitchFamily="2" charset="0"/>
                </a:endParaRPr>
              </a:p>
            </p:txBody>
          </p:sp>
          <p:sp>
            <p:nvSpPr>
              <p:cNvPr id="59458" name="Oval 11"/>
              <p:cNvSpPr>
                <a:spLocks noChangeArrowheads="1"/>
              </p:cNvSpPr>
              <p:nvPr/>
            </p:nvSpPr>
            <p:spPr bwMode="auto">
              <a:xfrm>
                <a:off x="3013" y="692"/>
                <a:ext cx="1270" cy="419"/>
              </a:xfrm>
              <a:prstGeom prst="ellipse">
                <a:avLst/>
              </a:prstGeom>
              <a:solidFill>
                <a:srgbClr val="FFCC99"/>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lnSpc>
                    <a:spcPct val="88000"/>
                  </a:lnSpc>
                </a:pPr>
                <a:r>
                  <a:rPr lang="ar-SA" sz="1600" b="1">
                    <a:solidFill>
                      <a:srgbClr val="000000"/>
                    </a:solidFill>
                    <a:latin typeface="Times New Roman" pitchFamily="18" charset="0"/>
                    <a:cs typeface="Arabic Transparent" pitchFamily="2" charset="0"/>
                  </a:rPr>
                  <a:t>مجموعة فوسفات</a:t>
                </a:r>
                <a:r>
                  <a:rPr lang="ar-SA" sz="1600" b="1">
                    <a:solidFill>
                      <a:srgbClr val="000000"/>
                    </a:solidFill>
                    <a:latin typeface="Times New Roman" pitchFamily="18" charset="0"/>
                    <a:cs typeface="Times New Roman" pitchFamily="18" charset="0"/>
                  </a:rPr>
                  <a:t> </a:t>
                </a:r>
                <a:r>
                  <a:rPr lang="en-US" sz="1600" b="1">
                    <a:solidFill>
                      <a:srgbClr val="000000"/>
                    </a:solidFill>
                    <a:latin typeface="Arial" pitchFamily="34" charset="0"/>
                    <a:cs typeface="Arabic Transparent" pitchFamily="2" charset="0"/>
                  </a:rPr>
                  <a:t>PO</a:t>
                </a:r>
                <a:r>
                  <a:rPr lang="en-US" sz="1600" b="1" baseline="-25000">
                    <a:solidFill>
                      <a:srgbClr val="000000"/>
                    </a:solidFill>
                    <a:latin typeface="Arial" pitchFamily="34" charset="0"/>
                    <a:cs typeface="Arabic Transparent" pitchFamily="2" charset="0"/>
                  </a:rPr>
                  <a:t>4</a:t>
                </a:r>
                <a:endParaRPr lang="en-US" sz="1600">
                  <a:solidFill>
                    <a:srgbClr val="000000"/>
                  </a:solidFill>
                  <a:latin typeface="Arial" pitchFamily="34" charset="0"/>
                  <a:cs typeface="Arabic Transparent" pitchFamily="2" charset="0"/>
                </a:endParaRPr>
              </a:p>
            </p:txBody>
          </p:sp>
          <p:sp>
            <p:nvSpPr>
              <p:cNvPr id="59459" name="Oval 12"/>
              <p:cNvSpPr>
                <a:spLocks noChangeArrowheads="1"/>
              </p:cNvSpPr>
              <p:nvPr/>
            </p:nvSpPr>
            <p:spPr bwMode="auto">
              <a:xfrm>
                <a:off x="3335" y="1806"/>
                <a:ext cx="1169" cy="42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lnSpc>
                    <a:spcPct val="80000"/>
                  </a:lnSpc>
                </a:pPr>
                <a:r>
                  <a:rPr lang="ar-SA" sz="1600" b="1">
                    <a:solidFill>
                      <a:srgbClr val="000000"/>
                    </a:solidFill>
                    <a:latin typeface="Times New Roman" pitchFamily="18" charset="0"/>
                    <a:cs typeface="Arabic Transparent" pitchFamily="2" charset="0"/>
                  </a:rPr>
                  <a:t>نيوكليوسيدة</a:t>
                </a:r>
                <a:r>
                  <a:rPr lang="ar-SA" sz="1600" b="1">
                    <a:solidFill>
                      <a:srgbClr val="000000"/>
                    </a:solidFill>
                    <a:latin typeface="Times New Roman" pitchFamily="18" charset="0"/>
                    <a:cs typeface="Times New Roman" pitchFamily="18" charset="0"/>
                  </a:rPr>
                  <a:t> </a:t>
                </a:r>
                <a:r>
                  <a:rPr lang="en-US" sz="1600" b="1">
                    <a:solidFill>
                      <a:srgbClr val="000000"/>
                    </a:solidFill>
                    <a:latin typeface="Arial" pitchFamily="34" charset="0"/>
                    <a:cs typeface="Arabic Transparent" pitchFamily="2" charset="0"/>
                  </a:rPr>
                  <a:t>Nucleoside</a:t>
                </a:r>
                <a:endParaRPr lang="en-US" sz="1600">
                  <a:solidFill>
                    <a:srgbClr val="000000"/>
                  </a:solidFill>
                  <a:latin typeface="Arial" pitchFamily="34" charset="0"/>
                  <a:cs typeface="Arabic Transparent" pitchFamily="2" charset="0"/>
                </a:endParaRPr>
              </a:p>
            </p:txBody>
          </p:sp>
          <p:grpSp>
            <p:nvGrpSpPr>
              <p:cNvPr id="59460" name="Group 13"/>
              <p:cNvGrpSpPr>
                <a:grpSpLocks/>
              </p:cNvGrpSpPr>
              <p:nvPr/>
            </p:nvGrpSpPr>
            <p:grpSpPr bwMode="auto">
              <a:xfrm>
                <a:off x="2472" y="350"/>
                <a:ext cx="793" cy="632"/>
                <a:chOff x="5954" y="2319"/>
                <a:chExt cx="1097" cy="961"/>
              </a:xfrm>
            </p:grpSpPr>
            <p:sp>
              <p:nvSpPr>
                <p:cNvPr id="59497" name="Oval 14"/>
                <p:cNvSpPr>
                  <a:spLocks noChangeArrowheads="1"/>
                </p:cNvSpPr>
                <p:nvPr/>
              </p:nvSpPr>
              <p:spPr bwMode="auto">
                <a:xfrm>
                  <a:off x="5954" y="2338"/>
                  <a:ext cx="1097" cy="859"/>
                </a:xfrm>
                <a:prstGeom prst="ellipse">
                  <a:avLst/>
                </a:prstGeom>
                <a:solidFill>
                  <a:srgbClr val="FFCC99"/>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p>
              </p:txBody>
            </p:sp>
            <p:pic>
              <p:nvPicPr>
                <p:cNvPr id="59498"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6" y="2319"/>
                  <a:ext cx="948" cy="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9461" name="Oval 16"/>
              <p:cNvSpPr>
                <a:spLocks noChangeArrowheads="1"/>
              </p:cNvSpPr>
              <p:nvPr/>
            </p:nvSpPr>
            <p:spPr bwMode="auto">
              <a:xfrm>
                <a:off x="1506" y="2176"/>
                <a:ext cx="2584" cy="1150"/>
              </a:xfrm>
              <a:prstGeom prst="ellipse">
                <a:avLst/>
              </a:prstGeom>
              <a:solidFill>
                <a:srgbClr val="FF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62" name="Text Box 17"/>
              <p:cNvSpPr txBox="1">
                <a:spLocks noChangeArrowheads="1"/>
              </p:cNvSpPr>
              <p:nvPr/>
            </p:nvSpPr>
            <p:spPr bwMode="auto">
              <a:xfrm>
                <a:off x="1304" y="1775"/>
                <a:ext cx="1005" cy="301"/>
              </a:xfrm>
              <a:prstGeom prst="rect">
                <a:avLst/>
              </a:prstGeom>
              <a:solidFill>
                <a:srgbClr val="FFFF99"/>
              </a:solidFill>
              <a:ln>
                <a:noFill/>
              </a:ln>
              <a:extLst>
                <a:ext uri="{91240B29-F687-4F45-9708-019B960494DF}">
                  <a14:hiddenLine xmlns:a14="http://schemas.microsoft.com/office/drawing/2010/main" w="6350">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600" b="1">
                    <a:solidFill>
                      <a:srgbClr val="000000"/>
                    </a:solidFill>
                    <a:latin typeface="Times New Roman" pitchFamily="18" charset="0"/>
                    <a:cs typeface="Times New Roman" pitchFamily="18" charset="0"/>
                  </a:rPr>
                  <a:t>سكر الرايبوز </a:t>
                </a:r>
                <a:r>
                  <a:rPr lang="en-US" sz="1600" b="1">
                    <a:solidFill>
                      <a:srgbClr val="000000"/>
                    </a:solidFill>
                    <a:latin typeface="Arial" pitchFamily="34" charset="0"/>
                    <a:cs typeface="Arabic Transparent" pitchFamily="2" charset="0"/>
                  </a:rPr>
                  <a:t>Ribose</a:t>
                </a:r>
                <a:endParaRPr lang="en-US" sz="1600">
                  <a:solidFill>
                    <a:srgbClr val="000000"/>
                  </a:solidFill>
                  <a:latin typeface="Arial" pitchFamily="34" charset="0"/>
                  <a:cs typeface="Arabic Transparent" pitchFamily="2" charset="0"/>
                </a:endParaRPr>
              </a:p>
            </p:txBody>
          </p:sp>
          <p:grpSp>
            <p:nvGrpSpPr>
              <p:cNvPr id="59463" name="Group 18"/>
              <p:cNvGrpSpPr>
                <a:grpSpLocks/>
              </p:cNvGrpSpPr>
              <p:nvPr/>
            </p:nvGrpSpPr>
            <p:grpSpPr bwMode="auto">
              <a:xfrm>
                <a:off x="2216" y="2206"/>
                <a:ext cx="1152" cy="456"/>
                <a:chOff x="7058" y="6880"/>
                <a:chExt cx="1594" cy="642"/>
              </a:xfrm>
            </p:grpSpPr>
            <p:sp>
              <p:nvSpPr>
                <p:cNvPr id="59495" name="Oval 19"/>
                <p:cNvSpPr>
                  <a:spLocks noChangeArrowheads="1"/>
                </p:cNvSpPr>
                <p:nvPr/>
              </p:nvSpPr>
              <p:spPr bwMode="auto">
                <a:xfrm>
                  <a:off x="7058" y="6880"/>
                  <a:ext cx="1594" cy="642"/>
                </a:xfrm>
                <a:prstGeom prst="ellipse">
                  <a:avLst/>
                </a:prstGeom>
                <a:solidFill>
                  <a:srgbClr val="FF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96" name="Rectangle 20"/>
                <p:cNvSpPr>
                  <a:spLocks noChangeArrowheads="1"/>
                </p:cNvSpPr>
                <p:nvPr/>
              </p:nvSpPr>
              <p:spPr bwMode="auto">
                <a:xfrm>
                  <a:off x="7170" y="7006"/>
                  <a:ext cx="1415" cy="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lstStyle/>
                <a:p>
                  <a:pPr algn="ctr">
                    <a:lnSpc>
                      <a:spcPct val="80000"/>
                    </a:lnSpc>
                  </a:pPr>
                  <a:r>
                    <a:rPr lang="ar-SA" sz="1400" b="1">
                      <a:solidFill>
                        <a:srgbClr val="000000"/>
                      </a:solidFill>
                      <a:latin typeface="Times New Roman" pitchFamily="18" charset="0"/>
                      <a:cs typeface="Arabic Transparent" pitchFamily="2" charset="0"/>
                    </a:rPr>
                    <a:t>قاعدة نيتروجينية</a:t>
                  </a:r>
                  <a:r>
                    <a:rPr lang="ar-SA" sz="1400" b="1">
                      <a:solidFill>
                        <a:srgbClr val="000000"/>
                      </a:solidFill>
                      <a:latin typeface="Times New Roman" pitchFamily="18" charset="0"/>
                      <a:cs typeface="Times New Roman" pitchFamily="18" charset="0"/>
                    </a:rPr>
                    <a:t> </a:t>
                  </a:r>
                  <a:r>
                    <a:rPr lang="en-US" sz="1400" b="1">
                      <a:solidFill>
                        <a:srgbClr val="000000"/>
                      </a:solidFill>
                      <a:latin typeface="Arial" pitchFamily="34" charset="0"/>
                      <a:cs typeface="Arabic Transparent" pitchFamily="2" charset="0"/>
                    </a:rPr>
                    <a:t>Nitrogen base</a:t>
                  </a:r>
                  <a:endParaRPr lang="en-US" sz="1400">
                    <a:solidFill>
                      <a:srgbClr val="000000"/>
                    </a:solidFill>
                    <a:latin typeface="Arial" pitchFamily="34" charset="0"/>
                    <a:cs typeface="Arabic Transparent" pitchFamily="2" charset="0"/>
                  </a:endParaRPr>
                </a:p>
              </p:txBody>
            </p:sp>
          </p:grpSp>
          <p:sp>
            <p:nvSpPr>
              <p:cNvPr id="59464" name="Oval 21"/>
              <p:cNvSpPr>
                <a:spLocks noChangeArrowheads="1"/>
              </p:cNvSpPr>
              <p:nvPr/>
            </p:nvSpPr>
            <p:spPr bwMode="auto">
              <a:xfrm>
                <a:off x="2215" y="1435"/>
                <a:ext cx="1135" cy="389"/>
              </a:xfrm>
              <a:prstGeom prst="ellipse">
                <a:avLst/>
              </a:pr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65" name="Rectangle 22"/>
              <p:cNvSpPr>
                <a:spLocks noChangeArrowheads="1"/>
              </p:cNvSpPr>
              <p:nvPr/>
            </p:nvSpPr>
            <p:spPr bwMode="auto">
              <a:xfrm>
                <a:off x="2291" y="1487"/>
                <a:ext cx="1002"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lstStyle/>
              <a:p>
                <a:pPr algn="ctr">
                  <a:lnSpc>
                    <a:spcPct val="80000"/>
                  </a:lnSpc>
                </a:pPr>
                <a:r>
                  <a:rPr lang="ar-SA" sz="1600" b="1">
                    <a:solidFill>
                      <a:srgbClr val="000000"/>
                    </a:solidFill>
                    <a:latin typeface="Times New Roman" pitchFamily="18" charset="0"/>
                    <a:cs typeface="Arabic Transparent" pitchFamily="2" charset="0"/>
                  </a:rPr>
                  <a:t>سكر خماسي</a:t>
                </a:r>
                <a:r>
                  <a:rPr lang="ar-SA" sz="1600" b="1">
                    <a:solidFill>
                      <a:srgbClr val="000000"/>
                    </a:solidFill>
                    <a:latin typeface="Times New Roman" pitchFamily="18" charset="0"/>
                    <a:cs typeface="Times New Roman" pitchFamily="18" charset="0"/>
                  </a:rPr>
                  <a:t> </a:t>
                </a:r>
                <a:r>
                  <a:rPr lang="en-US" sz="1600" b="1">
                    <a:solidFill>
                      <a:srgbClr val="000000"/>
                    </a:solidFill>
                    <a:latin typeface="Arial" pitchFamily="34" charset="0"/>
                    <a:cs typeface="Arabic Transparent" pitchFamily="2" charset="0"/>
                  </a:rPr>
                  <a:t>Pentose Sugar</a:t>
                </a:r>
                <a:endParaRPr lang="en-US" sz="1600">
                  <a:solidFill>
                    <a:srgbClr val="000000"/>
                  </a:solidFill>
                  <a:latin typeface="Arial" pitchFamily="34" charset="0"/>
                  <a:cs typeface="Arabic Transparent" pitchFamily="2" charset="0"/>
                </a:endParaRPr>
              </a:p>
            </p:txBody>
          </p:sp>
          <p:sp>
            <p:nvSpPr>
              <p:cNvPr id="59466" name="Oval 23"/>
              <p:cNvSpPr>
                <a:spLocks noChangeArrowheads="1"/>
              </p:cNvSpPr>
              <p:nvPr/>
            </p:nvSpPr>
            <p:spPr bwMode="auto">
              <a:xfrm>
                <a:off x="3091" y="2543"/>
                <a:ext cx="1758" cy="836"/>
              </a:xfrm>
              <a:prstGeom prst="ellipse">
                <a:avLst/>
              </a:prstGeom>
              <a:solidFill>
                <a:srgbClr val="DF8B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67" name="Text Box 24"/>
              <p:cNvSpPr txBox="1">
                <a:spLocks noChangeArrowheads="1"/>
              </p:cNvSpPr>
              <p:nvPr/>
            </p:nvSpPr>
            <p:spPr bwMode="auto">
              <a:xfrm>
                <a:off x="1146" y="1167"/>
                <a:ext cx="1225" cy="323"/>
              </a:xfrm>
              <a:prstGeom prst="rect">
                <a:avLst/>
              </a:prstGeom>
              <a:solidFill>
                <a:srgbClr val="FFFF99"/>
              </a:solidFill>
              <a:ln>
                <a:noFill/>
              </a:ln>
              <a:extLst>
                <a:ext uri="{91240B29-F687-4F45-9708-019B960494DF}">
                  <a14:hiddenLine xmlns:a14="http://schemas.microsoft.com/office/drawing/2010/main" w="6350">
                    <a:solidFill>
                      <a:srgbClr val="000000"/>
                    </a:solidFill>
                    <a:miter lim="800000"/>
                    <a:headEnd/>
                    <a:tailEnd/>
                  </a14:hiddenLine>
                </a:ext>
              </a:extLst>
            </p:spPr>
            <p:txBody>
              <a:bodyPr lIns="0" tIns="10800" rIns="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400" b="1">
                    <a:solidFill>
                      <a:srgbClr val="000000"/>
                    </a:solidFill>
                    <a:latin typeface="Times New Roman" pitchFamily="18" charset="0"/>
                    <a:cs typeface="Arabic Transparent" pitchFamily="2" charset="0"/>
                  </a:rPr>
                  <a:t>سكر الديوكسى رايبوز</a:t>
                </a:r>
                <a:r>
                  <a:rPr lang="ar-SA" sz="1400" b="1">
                    <a:solidFill>
                      <a:srgbClr val="000000"/>
                    </a:solidFill>
                    <a:latin typeface="Times New Roman" pitchFamily="18" charset="0"/>
                    <a:cs typeface="Times New Roman" pitchFamily="18" charset="0"/>
                  </a:rPr>
                  <a:t> </a:t>
                </a:r>
                <a:r>
                  <a:rPr lang="en-US" sz="1400" b="1">
                    <a:solidFill>
                      <a:srgbClr val="000000"/>
                    </a:solidFill>
                    <a:latin typeface="Arial" pitchFamily="34" charset="0"/>
                    <a:cs typeface="Arabic Transparent" pitchFamily="2" charset="0"/>
                  </a:rPr>
                  <a:t>Deoxyribose</a:t>
                </a:r>
                <a:endParaRPr lang="en-US" sz="1400">
                  <a:solidFill>
                    <a:srgbClr val="000000"/>
                  </a:solidFill>
                  <a:latin typeface="Arial" pitchFamily="34" charset="0"/>
                  <a:cs typeface="Arabic Transparent" pitchFamily="2" charset="0"/>
                </a:endParaRPr>
              </a:p>
            </p:txBody>
          </p:sp>
          <p:sp>
            <p:nvSpPr>
              <p:cNvPr id="59468" name="AutoShape 25"/>
              <p:cNvSpPr>
                <a:spLocks noChangeArrowheads="1"/>
              </p:cNvSpPr>
              <p:nvPr/>
            </p:nvSpPr>
            <p:spPr bwMode="auto">
              <a:xfrm>
                <a:off x="3126" y="2750"/>
                <a:ext cx="712" cy="403"/>
              </a:xfrm>
              <a:prstGeom prst="roundRect">
                <a:avLst>
                  <a:gd name="adj" fmla="val 50000"/>
                </a:avLst>
              </a:prstGeom>
              <a:solidFill>
                <a:srgbClr val="CCFFCC"/>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10800"/>
              <a:lstStyle/>
              <a:p>
                <a:pPr algn="ctr"/>
                <a:r>
                  <a:rPr lang="ar-SA" sz="1200" b="1">
                    <a:solidFill>
                      <a:srgbClr val="000000"/>
                    </a:solidFill>
                    <a:latin typeface="Times New Roman" pitchFamily="18" charset="0"/>
                    <a:cs typeface="Arabic Transparent" pitchFamily="2" charset="0"/>
                  </a:rPr>
                  <a:t>البيورينات</a:t>
                </a:r>
                <a:r>
                  <a:rPr lang="ar-SA" sz="1200" b="1">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Purines</a:t>
                </a:r>
                <a:endParaRPr lang="en-US" sz="1200" b="1">
                  <a:solidFill>
                    <a:srgbClr val="000000"/>
                  </a:solidFill>
                  <a:latin typeface="Times New Roman" pitchFamily="18" charset="0"/>
                  <a:cs typeface="Arabic Transparent" pitchFamily="2" charset="0"/>
                </a:endParaRPr>
              </a:p>
              <a:p>
                <a:endParaRPr lang="en-US" sz="1200">
                  <a:solidFill>
                    <a:srgbClr val="000000"/>
                  </a:solidFill>
                  <a:latin typeface="Arial" pitchFamily="34" charset="0"/>
                  <a:cs typeface="Arabic Transparent" pitchFamily="2" charset="0"/>
                </a:endParaRPr>
              </a:p>
            </p:txBody>
          </p:sp>
          <p:sp>
            <p:nvSpPr>
              <p:cNvPr id="59469" name="Text Box 26"/>
              <p:cNvSpPr txBox="1">
                <a:spLocks noChangeArrowheads="1"/>
              </p:cNvSpPr>
              <p:nvPr/>
            </p:nvSpPr>
            <p:spPr bwMode="auto">
              <a:xfrm>
                <a:off x="902" y="1376"/>
                <a:ext cx="402" cy="165"/>
              </a:xfrm>
              <a:prstGeom prst="rect">
                <a:avLst/>
              </a:prstGeom>
              <a:solidFill>
                <a:srgbClr val="CCFFFF"/>
              </a:solidFill>
              <a:ln>
                <a:noFill/>
              </a:ln>
              <a:extLst>
                <a:ext uri="{91240B29-F687-4F45-9708-019B960494DF}">
                  <a14:hiddenLine xmlns:a14="http://schemas.microsoft.com/office/drawing/2010/main" w="6350">
                    <a:solidFill>
                      <a:srgbClr val="000000"/>
                    </a:solidFill>
                    <a:miter lim="800000"/>
                    <a:headEnd/>
                    <a:tailEnd/>
                  </a14:hiddenLine>
                </a:ext>
              </a:extLst>
            </p:spPr>
            <p:txBody>
              <a:bodyPr lIns="18000" tIns="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000000"/>
                    </a:solidFill>
                    <a:latin typeface="Arial" pitchFamily="34" charset="0"/>
                    <a:cs typeface="Arabic Transparent" pitchFamily="2" charset="0"/>
                  </a:rPr>
                  <a:t>DNA</a:t>
                </a:r>
                <a:endParaRPr lang="en-US" sz="1200" b="1">
                  <a:solidFill>
                    <a:srgbClr val="000000"/>
                  </a:solidFill>
                  <a:latin typeface="Times New Roman" pitchFamily="18" charset="0"/>
                  <a:cs typeface="Arabic Transparent" pitchFamily="2" charset="0"/>
                </a:endParaRPr>
              </a:p>
              <a:p>
                <a:pPr eaLnBrk="1" hangingPunct="1"/>
                <a:endParaRPr lang="en-US" sz="1200">
                  <a:solidFill>
                    <a:srgbClr val="000000"/>
                  </a:solidFill>
                  <a:latin typeface="Arial" pitchFamily="34" charset="0"/>
                  <a:cs typeface="Arabic Transparent" pitchFamily="2" charset="0"/>
                </a:endParaRPr>
              </a:p>
            </p:txBody>
          </p:sp>
          <p:sp>
            <p:nvSpPr>
              <p:cNvPr id="59470" name="Text Box 27"/>
              <p:cNvSpPr txBox="1">
                <a:spLocks noChangeArrowheads="1"/>
              </p:cNvSpPr>
              <p:nvPr/>
            </p:nvSpPr>
            <p:spPr bwMode="auto">
              <a:xfrm>
                <a:off x="969" y="1736"/>
                <a:ext cx="422" cy="163"/>
              </a:xfrm>
              <a:prstGeom prst="rect">
                <a:avLst/>
              </a:prstGeom>
              <a:solidFill>
                <a:srgbClr val="CCFFFF"/>
              </a:solidFill>
              <a:ln>
                <a:noFill/>
              </a:ln>
              <a:extLst>
                <a:ext uri="{91240B29-F687-4F45-9708-019B960494DF}">
                  <a14:hiddenLine xmlns:a14="http://schemas.microsoft.com/office/drawing/2010/main" w="6350">
                    <a:solidFill>
                      <a:srgbClr val="000000"/>
                    </a:solidFill>
                    <a:miter lim="800000"/>
                    <a:headEnd/>
                    <a:tailEnd/>
                  </a14:hiddenLine>
                </a:ext>
              </a:extLst>
            </p:spPr>
            <p:txBody>
              <a:bodyPr lIns="18000" tIns="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000000"/>
                    </a:solidFill>
                    <a:latin typeface="Arial" pitchFamily="34" charset="0"/>
                    <a:cs typeface="Arabic Transparent" pitchFamily="2" charset="0"/>
                  </a:rPr>
                  <a:t>RNA</a:t>
                </a:r>
                <a:endParaRPr lang="en-US" sz="1200">
                  <a:solidFill>
                    <a:srgbClr val="000000"/>
                  </a:solidFill>
                  <a:latin typeface="Arial" pitchFamily="34" charset="0"/>
                  <a:cs typeface="Arabic Transparent" pitchFamily="2" charset="0"/>
                </a:endParaRPr>
              </a:p>
            </p:txBody>
          </p:sp>
          <p:sp>
            <p:nvSpPr>
              <p:cNvPr id="59471" name="Oval 28"/>
              <p:cNvSpPr>
                <a:spLocks noChangeArrowheads="1"/>
              </p:cNvSpPr>
              <p:nvPr/>
            </p:nvSpPr>
            <p:spPr bwMode="auto">
              <a:xfrm>
                <a:off x="3866" y="3030"/>
                <a:ext cx="825" cy="219"/>
              </a:xfrm>
              <a:prstGeom prst="ellipse">
                <a:avLst/>
              </a:prstGeom>
              <a:solidFill>
                <a:srgbClr val="EDD593"/>
              </a:solidFill>
              <a:ln>
                <a:noFill/>
              </a:ln>
              <a:extLst>
                <a:ext uri="{91240B29-F687-4F45-9708-019B960494DF}">
                  <a14:hiddenLine xmlns:a14="http://schemas.microsoft.com/office/drawing/2010/main" w="6350">
                    <a:solidFill>
                      <a:srgbClr val="000000"/>
                    </a:solidFill>
                    <a:round/>
                    <a:headEnd/>
                    <a:tailEnd/>
                  </a14:hiddenLine>
                </a:ext>
              </a:extLst>
            </p:spPr>
            <p:txBody>
              <a:bodyPr lIns="18000" tIns="10800" rIns="18000" bIns="10800"/>
              <a:lstStyle/>
              <a:p>
                <a:pPr algn="ctr"/>
                <a:r>
                  <a:rPr lang="ar-SA" sz="1200" b="1">
                    <a:solidFill>
                      <a:srgbClr val="000000"/>
                    </a:solidFill>
                    <a:latin typeface="Times New Roman" pitchFamily="18" charset="0"/>
                    <a:cs typeface="Arabic Transparent" pitchFamily="2" charset="0"/>
                  </a:rPr>
                  <a:t>الأدنين</a:t>
                </a:r>
                <a:r>
                  <a:rPr lang="ar-SA" sz="1200" b="1">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(A)</a:t>
                </a:r>
                <a:endParaRPr lang="en-US" sz="1200">
                  <a:solidFill>
                    <a:srgbClr val="000000"/>
                  </a:solidFill>
                  <a:latin typeface="Arial" pitchFamily="34" charset="0"/>
                  <a:cs typeface="Arabic Transparent" pitchFamily="2" charset="0"/>
                </a:endParaRPr>
              </a:p>
            </p:txBody>
          </p:sp>
          <p:sp>
            <p:nvSpPr>
              <p:cNvPr id="59472" name="Oval 29"/>
              <p:cNvSpPr>
                <a:spLocks noChangeArrowheads="1"/>
              </p:cNvSpPr>
              <p:nvPr/>
            </p:nvSpPr>
            <p:spPr bwMode="auto">
              <a:xfrm>
                <a:off x="3835" y="2664"/>
                <a:ext cx="890" cy="252"/>
              </a:xfrm>
              <a:prstGeom prst="ellipse">
                <a:avLst/>
              </a:prstGeom>
              <a:solidFill>
                <a:srgbClr val="EDD593"/>
              </a:solidFill>
              <a:ln>
                <a:noFill/>
              </a:ln>
              <a:extLst>
                <a:ext uri="{91240B29-F687-4F45-9708-019B960494DF}">
                  <a14:hiddenLine xmlns:a14="http://schemas.microsoft.com/office/drawing/2010/main" w="6350">
                    <a:solidFill>
                      <a:srgbClr val="000000"/>
                    </a:solidFill>
                    <a:round/>
                    <a:headEnd/>
                    <a:tailEnd/>
                  </a14:hiddenLine>
                </a:ext>
              </a:extLst>
            </p:spPr>
            <p:txBody>
              <a:bodyPr lIns="18000" tIns="10800" rIns="18000" bIns="10800"/>
              <a:lstStyle/>
              <a:p>
                <a:pPr algn="ctr"/>
                <a:r>
                  <a:rPr lang="ar-SA" sz="1200" b="1">
                    <a:solidFill>
                      <a:srgbClr val="000000"/>
                    </a:solidFill>
                    <a:latin typeface="Times New Roman" pitchFamily="18" charset="0"/>
                    <a:cs typeface="Arabic Transparent" pitchFamily="2" charset="0"/>
                  </a:rPr>
                  <a:t>الجوانين</a:t>
                </a:r>
                <a:r>
                  <a:rPr lang="ar-SA" sz="1200" b="1">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(G)</a:t>
                </a:r>
                <a:endParaRPr lang="en-US" sz="1200">
                  <a:solidFill>
                    <a:srgbClr val="000000"/>
                  </a:solidFill>
                  <a:latin typeface="Arial" pitchFamily="34" charset="0"/>
                  <a:cs typeface="Arabic Transparent" pitchFamily="2" charset="0"/>
                </a:endParaRPr>
              </a:p>
            </p:txBody>
          </p:sp>
          <p:sp>
            <p:nvSpPr>
              <p:cNvPr id="59473" name="AutoShape 30"/>
              <p:cNvSpPr>
                <a:spLocks noChangeArrowheads="1"/>
              </p:cNvSpPr>
              <p:nvPr/>
            </p:nvSpPr>
            <p:spPr bwMode="auto">
              <a:xfrm>
                <a:off x="1816" y="2822"/>
                <a:ext cx="942" cy="403"/>
              </a:xfrm>
              <a:prstGeom prst="roundRect">
                <a:avLst>
                  <a:gd name="adj" fmla="val 50000"/>
                </a:avLst>
              </a:prstGeom>
              <a:solidFill>
                <a:srgbClr val="CCFFCC"/>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r>
                  <a:rPr lang="ar-SA" sz="1400" b="1">
                    <a:solidFill>
                      <a:srgbClr val="000000"/>
                    </a:solidFill>
                    <a:latin typeface="Times New Roman" pitchFamily="18" charset="0"/>
                    <a:cs typeface="Arabic Transparent" pitchFamily="2" charset="0"/>
                  </a:rPr>
                  <a:t>البريميدينات</a:t>
                </a:r>
                <a:r>
                  <a:rPr lang="ar-SA" sz="1400" b="1">
                    <a:solidFill>
                      <a:srgbClr val="000000"/>
                    </a:solidFill>
                    <a:latin typeface="Times New Roman" pitchFamily="18" charset="0"/>
                    <a:cs typeface="Times New Roman" pitchFamily="18" charset="0"/>
                  </a:rPr>
                  <a:t> </a:t>
                </a:r>
                <a:r>
                  <a:rPr lang="en-US" sz="1400" b="1">
                    <a:solidFill>
                      <a:srgbClr val="000000"/>
                    </a:solidFill>
                    <a:latin typeface="Arial" pitchFamily="34" charset="0"/>
                    <a:cs typeface="Arabic Transparent" pitchFamily="2" charset="0"/>
                  </a:rPr>
                  <a:t>Pyrimidines</a:t>
                </a:r>
                <a:endParaRPr lang="en-US" sz="1400">
                  <a:solidFill>
                    <a:srgbClr val="000000"/>
                  </a:solidFill>
                  <a:latin typeface="Arial" pitchFamily="34" charset="0"/>
                  <a:cs typeface="Arabic Transparent" pitchFamily="2" charset="0"/>
                </a:endParaRPr>
              </a:p>
            </p:txBody>
          </p:sp>
          <p:sp>
            <p:nvSpPr>
              <p:cNvPr id="59474" name="Oval 31"/>
              <p:cNvSpPr>
                <a:spLocks noChangeArrowheads="1"/>
              </p:cNvSpPr>
              <p:nvPr/>
            </p:nvSpPr>
            <p:spPr bwMode="auto">
              <a:xfrm>
                <a:off x="974" y="2659"/>
                <a:ext cx="871" cy="217"/>
              </a:xfrm>
              <a:prstGeom prst="ellipse">
                <a:avLst/>
              </a:prstGeom>
              <a:solidFill>
                <a:srgbClr val="BEDEBE"/>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r>
                  <a:rPr lang="ar-SA" sz="1200" b="1">
                    <a:solidFill>
                      <a:srgbClr val="000000"/>
                    </a:solidFill>
                    <a:latin typeface="Times New Roman" pitchFamily="18" charset="0"/>
                    <a:cs typeface="Arabic Transparent" pitchFamily="2" charset="0"/>
                  </a:rPr>
                  <a:t>الثايمين</a:t>
                </a:r>
                <a:r>
                  <a:rPr lang="ar-SA" sz="1200" b="1">
                    <a:solidFill>
                      <a:srgbClr val="000000"/>
                    </a:solidFill>
                    <a:latin typeface="Times New Roman" pitchFamily="18" charset="0"/>
                    <a:cs typeface="Times New Roman" pitchFamily="18" charset="0"/>
                  </a:rPr>
                  <a:t> </a:t>
                </a:r>
                <a:r>
                  <a:rPr lang="en-US" sz="1200" b="1">
                    <a:solidFill>
                      <a:srgbClr val="000000"/>
                    </a:solidFill>
                    <a:latin typeface="Times New Roman" pitchFamily="18" charset="0"/>
                    <a:cs typeface="Arabic Transparent" pitchFamily="2" charset="0"/>
                  </a:rPr>
                  <a:t> </a:t>
                </a:r>
                <a:r>
                  <a:rPr lang="en-US" sz="1200" b="1">
                    <a:solidFill>
                      <a:srgbClr val="000000"/>
                    </a:solidFill>
                    <a:latin typeface="Arial" pitchFamily="34" charset="0"/>
                    <a:cs typeface="Arabic Transparent" pitchFamily="2" charset="0"/>
                  </a:rPr>
                  <a:t>(T)</a:t>
                </a:r>
                <a:endParaRPr lang="en-US" sz="1200">
                  <a:solidFill>
                    <a:srgbClr val="000000"/>
                  </a:solidFill>
                  <a:latin typeface="Arial" pitchFamily="34" charset="0"/>
                  <a:cs typeface="Arabic Transparent" pitchFamily="2" charset="0"/>
                </a:endParaRPr>
              </a:p>
            </p:txBody>
          </p:sp>
          <p:sp>
            <p:nvSpPr>
              <p:cNvPr id="59475" name="Oval 32"/>
              <p:cNvSpPr>
                <a:spLocks noChangeArrowheads="1"/>
              </p:cNvSpPr>
              <p:nvPr/>
            </p:nvSpPr>
            <p:spPr bwMode="auto">
              <a:xfrm>
                <a:off x="724" y="2931"/>
                <a:ext cx="918" cy="251"/>
              </a:xfrm>
              <a:prstGeom prst="ellipse">
                <a:avLst/>
              </a:prstGeom>
              <a:solidFill>
                <a:srgbClr val="BEDEBE"/>
              </a:solidFill>
              <a:ln>
                <a:noFill/>
              </a:ln>
              <a:extLst>
                <a:ext uri="{91240B29-F687-4F45-9708-019B960494DF}">
                  <a14:hiddenLine xmlns:a14="http://schemas.microsoft.com/office/drawing/2010/main" w="6350">
                    <a:solidFill>
                      <a:srgbClr val="000000"/>
                    </a:solidFill>
                    <a:round/>
                    <a:headEnd/>
                    <a:tailEnd/>
                  </a14:hiddenLine>
                </a:ext>
              </a:extLst>
            </p:spPr>
            <p:txBody>
              <a:bodyPr lIns="0" tIns="10800" rIns="0" bIns="10800"/>
              <a:lstStyle/>
              <a:p>
                <a:pPr algn="ctr"/>
                <a:r>
                  <a:rPr lang="ar-SA" sz="1200" b="1">
                    <a:solidFill>
                      <a:srgbClr val="000000"/>
                    </a:solidFill>
                    <a:latin typeface="Times New Roman" pitchFamily="18" charset="0"/>
                    <a:cs typeface="Arabic Transparent" pitchFamily="2" charset="0"/>
                  </a:rPr>
                  <a:t>اليوراسيل</a:t>
                </a:r>
                <a:r>
                  <a:rPr lang="ar-SA" sz="1200">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(U)</a:t>
                </a:r>
                <a:endParaRPr lang="en-US" sz="1200">
                  <a:solidFill>
                    <a:srgbClr val="000000"/>
                  </a:solidFill>
                  <a:latin typeface="Arial" pitchFamily="34" charset="0"/>
                  <a:cs typeface="Arabic Transparent" pitchFamily="2" charset="0"/>
                </a:endParaRPr>
              </a:p>
            </p:txBody>
          </p:sp>
          <p:sp>
            <p:nvSpPr>
              <p:cNvPr id="59476" name="Oval 33"/>
              <p:cNvSpPr>
                <a:spLocks noChangeArrowheads="1"/>
              </p:cNvSpPr>
              <p:nvPr/>
            </p:nvSpPr>
            <p:spPr bwMode="auto">
              <a:xfrm>
                <a:off x="1026" y="3221"/>
                <a:ext cx="1056" cy="251"/>
              </a:xfrm>
              <a:prstGeom prst="ellipse">
                <a:avLst/>
              </a:prstGeom>
              <a:solidFill>
                <a:srgbClr val="BEDEBE"/>
              </a:solidFill>
              <a:ln>
                <a:noFill/>
              </a:ln>
              <a:extLst>
                <a:ext uri="{91240B29-F687-4F45-9708-019B960494DF}">
                  <a14:hiddenLine xmlns:a14="http://schemas.microsoft.com/office/drawing/2010/main" w="6350">
                    <a:solidFill>
                      <a:srgbClr val="000000"/>
                    </a:solidFill>
                    <a:round/>
                    <a:headEnd/>
                    <a:tailEnd/>
                  </a14:hiddenLine>
                </a:ext>
              </a:extLst>
            </p:spPr>
            <p:txBody>
              <a:bodyPr lIns="0" tIns="10800" rIns="0" bIns="10800"/>
              <a:lstStyle/>
              <a:p>
                <a:pPr algn="ctr"/>
                <a:r>
                  <a:rPr lang="ar-SA" sz="1200" b="1">
                    <a:solidFill>
                      <a:srgbClr val="000000"/>
                    </a:solidFill>
                    <a:latin typeface="Times New Roman" pitchFamily="18" charset="0"/>
                    <a:cs typeface="Arabic Transparent" pitchFamily="2" charset="0"/>
                  </a:rPr>
                  <a:t>السايتوسين</a:t>
                </a:r>
                <a:r>
                  <a:rPr lang="ar-SA" sz="1200">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(C)</a:t>
                </a:r>
                <a:endParaRPr lang="en-US" sz="1200">
                  <a:solidFill>
                    <a:srgbClr val="000000"/>
                  </a:solidFill>
                  <a:latin typeface="Arial" pitchFamily="34" charset="0"/>
                  <a:cs typeface="Arabic Transparent" pitchFamily="2" charset="0"/>
                </a:endParaRPr>
              </a:p>
            </p:txBody>
          </p:sp>
          <p:grpSp>
            <p:nvGrpSpPr>
              <p:cNvPr id="59477" name="Group 34"/>
              <p:cNvGrpSpPr>
                <a:grpSpLocks/>
              </p:cNvGrpSpPr>
              <p:nvPr/>
            </p:nvGrpSpPr>
            <p:grpSpPr bwMode="auto">
              <a:xfrm rot="7530549">
                <a:off x="4334" y="825"/>
                <a:ext cx="246" cy="478"/>
                <a:chOff x="4320" y="5297"/>
                <a:chExt cx="566" cy="1157"/>
              </a:xfrm>
            </p:grpSpPr>
            <p:sp>
              <p:nvSpPr>
                <p:cNvPr id="59493" name="AutoShape 35"/>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94" name="AutoShape 36"/>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78" name="Group 37"/>
              <p:cNvGrpSpPr>
                <a:grpSpLocks/>
              </p:cNvGrpSpPr>
              <p:nvPr/>
            </p:nvGrpSpPr>
            <p:grpSpPr bwMode="auto">
              <a:xfrm rot="2791987">
                <a:off x="4424" y="1625"/>
                <a:ext cx="247" cy="474"/>
                <a:chOff x="4320" y="5297"/>
                <a:chExt cx="566" cy="1157"/>
              </a:xfrm>
            </p:grpSpPr>
            <p:sp>
              <p:nvSpPr>
                <p:cNvPr id="59491" name="AutoShape 38"/>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92" name="AutoShape 39"/>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79" name="Group 40"/>
              <p:cNvGrpSpPr>
                <a:grpSpLocks/>
              </p:cNvGrpSpPr>
              <p:nvPr/>
            </p:nvGrpSpPr>
            <p:grpSpPr bwMode="auto">
              <a:xfrm rot="7530549">
                <a:off x="3363" y="1689"/>
                <a:ext cx="167" cy="319"/>
                <a:chOff x="4320" y="5297"/>
                <a:chExt cx="566" cy="1157"/>
              </a:xfrm>
            </p:grpSpPr>
            <p:sp>
              <p:nvSpPr>
                <p:cNvPr id="59489" name="AutoShape 41"/>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90" name="AutoShape 42"/>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80" name="Group 43"/>
              <p:cNvGrpSpPr>
                <a:grpSpLocks/>
              </p:cNvGrpSpPr>
              <p:nvPr/>
            </p:nvGrpSpPr>
            <p:grpSpPr bwMode="auto">
              <a:xfrm rot="2998640">
                <a:off x="3416" y="2092"/>
                <a:ext cx="167" cy="319"/>
                <a:chOff x="4320" y="5297"/>
                <a:chExt cx="566" cy="1157"/>
              </a:xfrm>
            </p:grpSpPr>
            <p:sp>
              <p:nvSpPr>
                <p:cNvPr id="59487" name="AutoShape 44"/>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88" name="AutoShape 45"/>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81" name="Group 46"/>
              <p:cNvGrpSpPr>
                <a:grpSpLocks/>
              </p:cNvGrpSpPr>
              <p:nvPr/>
            </p:nvGrpSpPr>
            <p:grpSpPr bwMode="auto">
              <a:xfrm rot="1779338">
                <a:off x="2703" y="2563"/>
                <a:ext cx="178" cy="340"/>
                <a:chOff x="4320" y="5297"/>
                <a:chExt cx="566" cy="1157"/>
              </a:xfrm>
            </p:grpSpPr>
            <p:sp>
              <p:nvSpPr>
                <p:cNvPr id="59485" name="AutoShape 47"/>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86" name="AutoShape 48"/>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82" name="Group 49"/>
              <p:cNvGrpSpPr>
                <a:grpSpLocks/>
              </p:cNvGrpSpPr>
              <p:nvPr/>
            </p:nvGrpSpPr>
            <p:grpSpPr bwMode="auto">
              <a:xfrm rot="-2621250">
                <a:off x="2964" y="2545"/>
                <a:ext cx="190" cy="326"/>
                <a:chOff x="4320" y="5297"/>
                <a:chExt cx="566" cy="1157"/>
              </a:xfrm>
            </p:grpSpPr>
            <p:sp>
              <p:nvSpPr>
                <p:cNvPr id="59483" name="AutoShape 50"/>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84" name="AutoShape 51"/>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grpSp>
      <p:pic>
        <p:nvPicPr>
          <p:cNvPr id="59396" name="Picture 6" descr="ribo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4343400"/>
            <a:ext cx="990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Picture 5" descr="deoxyribo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52600" y="22860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75" name="Straight Arrow Connector 174"/>
          <p:cNvCxnSpPr/>
          <p:nvPr/>
        </p:nvCxnSpPr>
        <p:spPr>
          <a:xfrm flipH="1">
            <a:off x="1524000" y="4495800"/>
            <a:ext cx="6858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79" name="Straight Arrow Connector 178"/>
          <p:cNvCxnSpPr/>
          <p:nvPr/>
        </p:nvCxnSpPr>
        <p:spPr>
          <a:xfrm flipV="1">
            <a:off x="2438400" y="28194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grpSp>
        <p:nvGrpSpPr>
          <p:cNvPr id="59400" name="Group 4"/>
          <p:cNvGrpSpPr>
            <a:grpSpLocks/>
          </p:cNvGrpSpPr>
          <p:nvPr/>
        </p:nvGrpSpPr>
        <p:grpSpPr bwMode="auto">
          <a:xfrm>
            <a:off x="990600" y="1219200"/>
            <a:ext cx="7361238" cy="4424363"/>
            <a:chOff x="562" y="350"/>
            <a:chExt cx="4637" cy="3170"/>
          </a:xfrm>
        </p:grpSpPr>
        <p:sp>
          <p:nvSpPr>
            <p:cNvPr id="59405" name="Oval 5"/>
            <p:cNvSpPr>
              <a:spLocks noChangeArrowheads="1"/>
            </p:cNvSpPr>
            <p:nvPr/>
          </p:nvSpPr>
          <p:spPr bwMode="auto">
            <a:xfrm>
              <a:off x="598" y="2549"/>
              <a:ext cx="2185" cy="971"/>
            </a:xfrm>
            <a:prstGeom prst="ellipse">
              <a:avLst/>
            </a:prstGeom>
            <a:solidFill>
              <a:srgbClr val="6880E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grpSp>
          <p:nvGrpSpPr>
            <p:cNvPr id="59406" name="Group 6"/>
            <p:cNvGrpSpPr>
              <a:grpSpLocks/>
            </p:cNvGrpSpPr>
            <p:nvPr/>
          </p:nvGrpSpPr>
          <p:grpSpPr bwMode="auto">
            <a:xfrm>
              <a:off x="562" y="350"/>
              <a:ext cx="4637" cy="3122"/>
              <a:chOff x="562" y="350"/>
              <a:chExt cx="4637" cy="3122"/>
            </a:xfrm>
          </p:grpSpPr>
          <p:sp>
            <p:nvSpPr>
              <p:cNvPr id="59407" name="Oval 7"/>
              <p:cNvSpPr>
                <a:spLocks noChangeArrowheads="1"/>
              </p:cNvSpPr>
              <p:nvPr/>
            </p:nvSpPr>
            <p:spPr bwMode="auto">
              <a:xfrm>
                <a:off x="1769" y="608"/>
                <a:ext cx="3430" cy="1850"/>
              </a:xfrm>
              <a:prstGeom prst="ellipse">
                <a:avLst/>
              </a:prstGeom>
              <a:solidFill>
                <a:srgbClr val="70BE9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08" name="Oval 8"/>
              <p:cNvSpPr>
                <a:spLocks noChangeArrowheads="1"/>
              </p:cNvSpPr>
              <p:nvPr/>
            </p:nvSpPr>
            <p:spPr bwMode="auto">
              <a:xfrm>
                <a:off x="2479" y="1655"/>
                <a:ext cx="1885" cy="761"/>
              </a:xfrm>
              <a:prstGeom prst="ellipse">
                <a:avLst/>
              </a:prstGeom>
              <a:solidFill>
                <a:srgbClr val="FFC26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09" name="Oval 9"/>
              <p:cNvSpPr>
                <a:spLocks noChangeArrowheads="1"/>
              </p:cNvSpPr>
              <p:nvPr/>
            </p:nvSpPr>
            <p:spPr bwMode="auto">
              <a:xfrm>
                <a:off x="562" y="1002"/>
                <a:ext cx="2834" cy="1202"/>
              </a:xfrm>
              <a:prstGeom prst="ellipse">
                <a:avLst/>
              </a:prstGeom>
              <a:solidFill>
                <a:srgbClr val="59AABD"/>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10" name="Oval 10"/>
              <p:cNvSpPr>
                <a:spLocks noChangeArrowheads="1"/>
              </p:cNvSpPr>
              <p:nvPr/>
            </p:nvSpPr>
            <p:spPr bwMode="auto">
              <a:xfrm>
                <a:off x="3981" y="1175"/>
                <a:ext cx="1152" cy="548"/>
              </a:xfrm>
              <a:prstGeom prst="ellipse">
                <a:avLst/>
              </a:prstGeom>
              <a:solidFill>
                <a:srgbClr val="FFCC00"/>
              </a:solidFill>
              <a:ln>
                <a:noFill/>
              </a:ln>
              <a:extLst>
                <a:ext uri="{91240B29-F687-4F45-9708-019B960494DF}">
                  <a14:hiddenLine xmlns:a14="http://schemas.microsoft.com/office/drawing/2010/main" w="6350">
                    <a:solidFill>
                      <a:srgbClr val="000000"/>
                    </a:solidFill>
                    <a:round/>
                    <a:headEnd/>
                    <a:tailEnd/>
                  </a14:hiddenLine>
                </a:ext>
              </a:extLst>
            </p:spPr>
            <p:txBody>
              <a:bodyPr lIns="0" tIns="36000" rIns="0" bIns="0"/>
              <a:lstStyle/>
              <a:p>
                <a:pPr algn="ctr">
                  <a:lnSpc>
                    <a:spcPct val="80000"/>
                  </a:lnSpc>
                </a:pPr>
                <a:r>
                  <a:rPr lang="ar-SA" b="1">
                    <a:solidFill>
                      <a:srgbClr val="000000"/>
                    </a:solidFill>
                    <a:latin typeface="Times New Roman" pitchFamily="18" charset="0"/>
                    <a:cs typeface="Arabic Transparent" pitchFamily="2" charset="0"/>
                  </a:rPr>
                  <a:t>النيوكليوتيدة</a:t>
                </a:r>
                <a:r>
                  <a:rPr lang="ar-SA" b="1">
                    <a:solidFill>
                      <a:srgbClr val="000000"/>
                    </a:solidFill>
                    <a:latin typeface="Times New Roman" pitchFamily="18" charset="0"/>
                    <a:cs typeface="Times New Roman" pitchFamily="18" charset="0"/>
                  </a:rPr>
                  <a:t> </a:t>
                </a:r>
                <a:r>
                  <a:rPr lang="en-US" b="1">
                    <a:solidFill>
                      <a:srgbClr val="000000"/>
                    </a:solidFill>
                    <a:latin typeface="Arial" pitchFamily="34" charset="0"/>
                    <a:cs typeface="Arabic Transparent" pitchFamily="2" charset="0"/>
                  </a:rPr>
                  <a:t>Nucleotide</a:t>
                </a:r>
                <a:endParaRPr lang="en-US">
                  <a:solidFill>
                    <a:srgbClr val="000000"/>
                  </a:solidFill>
                  <a:latin typeface="Arial" pitchFamily="34" charset="0"/>
                  <a:cs typeface="Arabic Transparent" pitchFamily="2" charset="0"/>
                </a:endParaRPr>
              </a:p>
            </p:txBody>
          </p:sp>
          <p:sp>
            <p:nvSpPr>
              <p:cNvPr id="59411" name="Oval 11"/>
              <p:cNvSpPr>
                <a:spLocks noChangeArrowheads="1"/>
              </p:cNvSpPr>
              <p:nvPr/>
            </p:nvSpPr>
            <p:spPr bwMode="auto">
              <a:xfrm>
                <a:off x="3013" y="692"/>
                <a:ext cx="1270" cy="419"/>
              </a:xfrm>
              <a:prstGeom prst="ellipse">
                <a:avLst/>
              </a:prstGeom>
              <a:solidFill>
                <a:srgbClr val="FFCC99"/>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lnSpc>
                    <a:spcPct val="88000"/>
                  </a:lnSpc>
                </a:pPr>
                <a:r>
                  <a:rPr lang="ar-SA" sz="1600" b="1">
                    <a:solidFill>
                      <a:srgbClr val="000000"/>
                    </a:solidFill>
                    <a:latin typeface="Times New Roman" pitchFamily="18" charset="0"/>
                    <a:cs typeface="Arabic Transparent" pitchFamily="2" charset="0"/>
                  </a:rPr>
                  <a:t>مجموعة فوسفات</a:t>
                </a:r>
                <a:r>
                  <a:rPr lang="ar-SA" sz="1600" b="1">
                    <a:solidFill>
                      <a:srgbClr val="000000"/>
                    </a:solidFill>
                    <a:latin typeface="Times New Roman" pitchFamily="18" charset="0"/>
                    <a:cs typeface="Times New Roman" pitchFamily="18" charset="0"/>
                  </a:rPr>
                  <a:t> </a:t>
                </a:r>
                <a:r>
                  <a:rPr lang="en-US" sz="1600" b="1">
                    <a:solidFill>
                      <a:srgbClr val="000000"/>
                    </a:solidFill>
                    <a:latin typeface="Arial" pitchFamily="34" charset="0"/>
                    <a:cs typeface="Arabic Transparent" pitchFamily="2" charset="0"/>
                  </a:rPr>
                  <a:t>PO</a:t>
                </a:r>
                <a:r>
                  <a:rPr lang="en-US" sz="1600" b="1" baseline="-25000">
                    <a:solidFill>
                      <a:srgbClr val="000000"/>
                    </a:solidFill>
                    <a:latin typeface="Arial" pitchFamily="34" charset="0"/>
                    <a:cs typeface="Arabic Transparent" pitchFamily="2" charset="0"/>
                  </a:rPr>
                  <a:t>4</a:t>
                </a:r>
                <a:endParaRPr lang="en-US" sz="1600">
                  <a:solidFill>
                    <a:srgbClr val="000000"/>
                  </a:solidFill>
                  <a:latin typeface="Arial" pitchFamily="34" charset="0"/>
                  <a:cs typeface="Arabic Transparent" pitchFamily="2" charset="0"/>
                </a:endParaRPr>
              </a:p>
            </p:txBody>
          </p:sp>
          <p:sp>
            <p:nvSpPr>
              <p:cNvPr id="59412" name="Oval 12"/>
              <p:cNvSpPr>
                <a:spLocks noChangeArrowheads="1"/>
              </p:cNvSpPr>
              <p:nvPr/>
            </p:nvSpPr>
            <p:spPr bwMode="auto">
              <a:xfrm>
                <a:off x="3335" y="1806"/>
                <a:ext cx="1169" cy="420"/>
              </a:xfrm>
              <a:prstGeom prst="ellipse">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lnSpc>
                    <a:spcPct val="80000"/>
                  </a:lnSpc>
                </a:pPr>
                <a:r>
                  <a:rPr lang="ar-SA" sz="1600" b="1">
                    <a:solidFill>
                      <a:srgbClr val="000000"/>
                    </a:solidFill>
                    <a:latin typeface="Times New Roman" pitchFamily="18" charset="0"/>
                    <a:cs typeface="Arabic Transparent" pitchFamily="2" charset="0"/>
                  </a:rPr>
                  <a:t>نيوكليوسيدة</a:t>
                </a:r>
                <a:r>
                  <a:rPr lang="ar-SA" sz="1600" b="1">
                    <a:solidFill>
                      <a:srgbClr val="000000"/>
                    </a:solidFill>
                    <a:latin typeface="Times New Roman" pitchFamily="18" charset="0"/>
                    <a:cs typeface="Times New Roman" pitchFamily="18" charset="0"/>
                  </a:rPr>
                  <a:t> </a:t>
                </a:r>
                <a:r>
                  <a:rPr lang="en-US" sz="1600" b="1">
                    <a:solidFill>
                      <a:srgbClr val="000000"/>
                    </a:solidFill>
                    <a:latin typeface="Arial" pitchFamily="34" charset="0"/>
                    <a:cs typeface="Arabic Transparent" pitchFamily="2" charset="0"/>
                  </a:rPr>
                  <a:t>Nucleoside</a:t>
                </a:r>
                <a:endParaRPr lang="en-US" sz="1600">
                  <a:solidFill>
                    <a:srgbClr val="000000"/>
                  </a:solidFill>
                  <a:latin typeface="Arial" pitchFamily="34" charset="0"/>
                  <a:cs typeface="Arabic Transparent" pitchFamily="2" charset="0"/>
                </a:endParaRPr>
              </a:p>
            </p:txBody>
          </p:sp>
          <p:grpSp>
            <p:nvGrpSpPr>
              <p:cNvPr id="59413" name="Group 13"/>
              <p:cNvGrpSpPr>
                <a:grpSpLocks/>
              </p:cNvGrpSpPr>
              <p:nvPr/>
            </p:nvGrpSpPr>
            <p:grpSpPr bwMode="auto">
              <a:xfrm>
                <a:off x="2472" y="350"/>
                <a:ext cx="793" cy="632"/>
                <a:chOff x="5954" y="2319"/>
                <a:chExt cx="1097" cy="961"/>
              </a:xfrm>
            </p:grpSpPr>
            <p:sp>
              <p:nvSpPr>
                <p:cNvPr id="59450" name="Oval 14"/>
                <p:cNvSpPr>
                  <a:spLocks noChangeArrowheads="1"/>
                </p:cNvSpPr>
                <p:nvPr/>
              </p:nvSpPr>
              <p:spPr bwMode="auto">
                <a:xfrm>
                  <a:off x="5954" y="2338"/>
                  <a:ext cx="1097" cy="859"/>
                </a:xfrm>
                <a:prstGeom prst="ellipse">
                  <a:avLst/>
                </a:prstGeom>
                <a:solidFill>
                  <a:srgbClr val="FFCC99"/>
                </a:solidFill>
                <a:ln>
                  <a:noFill/>
                </a:ln>
                <a:extLst>
                  <a:ext uri="{91240B29-F687-4F45-9708-019B960494DF}">
                    <a14:hiddenLine xmlns:a14="http://schemas.microsoft.com/office/drawing/2010/main" w="3175">
                      <a:solidFill>
                        <a:srgbClr val="000000"/>
                      </a:solidFill>
                      <a:round/>
                      <a:headEnd/>
                      <a:tailEnd/>
                    </a14:hiddenLine>
                  </a:ext>
                </a:extLst>
              </p:spPr>
              <p:txBody>
                <a:bodyPr/>
                <a:lstStyle/>
                <a:p>
                  <a:endParaRPr lang="en-US"/>
                </a:p>
              </p:txBody>
            </p:sp>
            <p:pic>
              <p:nvPicPr>
                <p:cNvPr id="59451" name="Picture 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16" y="2319"/>
                  <a:ext cx="948" cy="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59414" name="Oval 16"/>
              <p:cNvSpPr>
                <a:spLocks noChangeArrowheads="1"/>
              </p:cNvSpPr>
              <p:nvPr/>
            </p:nvSpPr>
            <p:spPr bwMode="auto">
              <a:xfrm>
                <a:off x="1506" y="2176"/>
                <a:ext cx="2584" cy="1150"/>
              </a:xfrm>
              <a:prstGeom prst="ellipse">
                <a:avLst/>
              </a:prstGeom>
              <a:solidFill>
                <a:srgbClr val="FF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15" name="Text Box 17"/>
              <p:cNvSpPr txBox="1">
                <a:spLocks noChangeArrowheads="1"/>
              </p:cNvSpPr>
              <p:nvPr/>
            </p:nvSpPr>
            <p:spPr bwMode="auto">
              <a:xfrm>
                <a:off x="1304" y="1775"/>
                <a:ext cx="1005" cy="301"/>
              </a:xfrm>
              <a:prstGeom prst="rect">
                <a:avLst/>
              </a:prstGeom>
              <a:solidFill>
                <a:srgbClr val="FFFF99"/>
              </a:solidFill>
              <a:ln>
                <a:noFill/>
              </a:ln>
              <a:extLst>
                <a:ext uri="{91240B29-F687-4F45-9708-019B960494DF}">
                  <a14:hiddenLine xmlns:a14="http://schemas.microsoft.com/office/drawing/2010/main" w="6350">
                    <a:solidFill>
                      <a:srgbClr val="000000"/>
                    </a:solidFill>
                    <a:miter lim="800000"/>
                    <a:headEnd/>
                    <a:tailEnd/>
                  </a14:hiddenLine>
                </a:ext>
              </a:extLst>
            </p:spPr>
            <p:txBody>
              <a:bodyPr lIns="18000" tIns="1080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600" b="1">
                    <a:solidFill>
                      <a:srgbClr val="000000"/>
                    </a:solidFill>
                    <a:latin typeface="Times New Roman" pitchFamily="18" charset="0"/>
                    <a:cs typeface="Times New Roman" pitchFamily="18" charset="0"/>
                  </a:rPr>
                  <a:t>سكر الرايبوز </a:t>
                </a:r>
                <a:r>
                  <a:rPr lang="en-US" sz="1600" b="1">
                    <a:solidFill>
                      <a:srgbClr val="000000"/>
                    </a:solidFill>
                    <a:latin typeface="Arial" pitchFamily="34" charset="0"/>
                    <a:cs typeface="Arabic Transparent" pitchFamily="2" charset="0"/>
                  </a:rPr>
                  <a:t>Ribose</a:t>
                </a:r>
                <a:endParaRPr lang="en-US" sz="1600">
                  <a:solidFill>
                    <a:srgbClr val="000000"/>
                  </a:solidFill>
                  <a:latin typeface="Arial" pitchFamily="34" charset="0"/>
                  <a:cs typeface="Arabic Transparent" pitchFamily="2" charset="0"/>
                </a:endParaRPr>
              </a:p>
            </p:txBody>
          </p:sp>
          <p:grpSp>
            <p:nvGrpSpPr>
              <p:cNvPr id="59416" name="Group 18"/>
              <p:cNvGrpSpPr>
                <a:grpSpLocks/>
              </p:cNvGrpSpPr>
              <p:nvPr/>
            </p:nvGrpSpPr>
            <p:grpSpPr bwMode="auto">
              <a:xfrm>
                <a:off x="2216" y="2206"/>
                <a:ext cx="1152" cy="456"/>
                <a:chOff x="7058" y="6880"/>
                <a:chExt cx="1594" cy="642"/>
              </a:xfrm>
            </p:grpSpPr>
            <p:sp>
              <p:nvSpPr>
                <p:cNvPr id="59448" name="Oval 19"/>
                <p:cNvSpPr>
                  <a:spLocks noChangeArrowheads="1"/>
                </p:cNvSpPr>
                <p:nvPr/>
              </p:nvSpPr>
              <p:spPr bwMode="auto">
                <a:xfrm>
                  <a:off x="7058" y="6880"/>
                  <a:ext cx="1594" cy="642"/>
                </a:xfrm>
                <a:prstGeom prst="ellipse">
                  <a:avLst/>
                </a:prstGeom>
                <a:solidFill>
                  <a:srgbClr val="FFCC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49" name="Rectangle 20"/>
                <p:cNvSpPr>
                  <a:spLocks noChangeArrowheads="1"/>
                </p:cNvSpPr>
                <p:nvPr/>
              </p:nvSpPr>
              <p:spPr bwMode="auto">
                <a:xfrm>
                  <a:off x="7170" y="7006"/>
                  <a:ext cx="1415" cy="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lstStyle/>
                <a:p>
                  <a:pPr algn="ctr">
                    <a:lnSpc>
                      <a:spcPct val="80000"/>
                    </a:lnSpc>
                  </a:pPr>
                  <a:r>
                    <a:rPr lang="ar-SA" sz="1400" b="1">
                      <a:solidFill>
                        <a:srgbClr val="000000"/>
                      </a:solidFill>
                      <a:latin typeface="Times New Roman" pitchFamily="18" charset="0"/>
                      <a:cs typeface="Arabic Transparent" pitchFamily="2" charset="0"/>
                    </a:rPr>
                    <a:t>قاعدة نيتروجينية</a:t>
                  </a:r>
                  <a:r>
                    <a:rPr lang="ar-SA" sz="1400" b="1">
                      <a:solidFill>
                        <a:srgbClr val="000000"/>
                      </a:solidFill>
                      <a:latin typeface="Times New Roman" pitchFamily="18" charset="0"/>
                      <a:cs typeface="Times New Roman" pitchFamily="18" charset="0"/>
                    </a:rPr>
                    <a:t> </a:t>
                  </a:r>
                  <a:r>
                    <a:rPr lang="en-US" sz="1400" b="1">
                      <a:solidFill>
                        <a:srgbClr val="000000"/>
                      </a:solidFill>
                      <a:latin typeface="Arial" pitchFamily="34" charset="0"/>
                      <a:cs typeface="Arabic Transparent" pitchFamily="2" charset="0"/>
                    </a:rPr>
                    <a:t>Nitrogen base</a:t>
                  </a:r>
                  <a:endParaRPr lang="en-US" sz="1400">
                    <a:solidFill>
                      <a:srgbClr val="000000"/>
                    </a:solidFill>
                    <a:latin typeface="Arial" pitchFamily="34" charset="0"/>
                    <a:cs typeface="Arabic Transparent" pitchFamily="2" charset="0"/>
                  </a:endParaRPr>
                </a:p>
              </p:txBody>
            </p:sp>
          </p:grpSp>
          <p:sp>
            <p:nvSpPr>
              <p:cNvPr id="59417" name="Oval 21"/>
              <p:cNvSpPr>
                <a:spLocks noChangeArrowheads="1"/>
              </p:cNvSpPr>
              <p:nvPr/>
            </p:nvSpPr>
            <p:spPr bwMode="auto">
              <a:xfrm>
                <a:off x="2215" y="1435"/>
                <a:ext cx="1135" cy="389"/>
              </a:xfrm>
              <a:prstGeom prst="ellipse">
                <a:avLst/>
              </a:prstGeom>
              <a:solidFill>
                <a:srgbClr val="FFFF99"/>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18" name="Rectangle 22"/>
              <p:cNvSpPr>
                <a:spLocks noChangeArrowheads="1"/>
              </p:cNvSpPr>
              <p:nvPr/>
            </p:nvSpPr>
            <p:spPr bwMode="auto">
              <a:xfrm>
                <a:off x="2291" y="1487"/>
                <a:ext cx="1002" cy="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6350">
                    <a:solidFill>
                      <a:srgbClr val="000000"/>
                    </a:solidFill>
                    <a:miter lim="800000"/>
                    <a:headEnd/>
                    <a:tailEnd/>
                  </a14:hiddenLine>
                </a:ext>
              </a:extLst>
            </p:spPr>
            <p:txBody>
              <a:bodyPr lIns="0" tIns="0" rIns="0" bIns="0"/>
              <a:lstStyle/>
              <a:p>
                <a:pPr algn="ctr">
                  <a:lnSpc>
                    <a:spcPct val="80000"/>
                  </a:lnSpc>
                </a:pPr>
                <a:r>
                  <a:rPr lang="ar-SA" sz="1600" b="1">
                    <a:solidFill>
                      <a:srgbClr val="000000"/>
                    </a:solidFill>
                    <a:latin typeface="Times New Roman" pitchFamily="18" charset="0"/>
                    <a:cs typeface="Arabic Transparent" pitchFamily="2" charset="0"/>
                  </a:rPr>
                  <a:t>سكر خماسي</a:t>
                </a:r>
                <a:r>
                  <a:rPr lang="ar-SA" sz="1600" b="1">
                    <a:solidFill>
                      <a:srgbClr val="000000"/>
                    </a:solidFill>
                    <a:latin typeface="Times New Roman" pitchFamily="18" charset="0"/>
                    <a:cs typeface="Times New Roman" pitchFamily="18" charset="0"/>
                  </a:rPr>
                  <a:t> </a:t>
                </a:r>
                <a:r>
                  <a:rPr lang="en-US" sz="1600" b="1">
                    <a:solidFill>
                      <a:srgbClr val="000000"/>
                    </a:solidFill>
                    <a:latin typeface="Arial" pitchFamily="34" charset="0"/>
                    <a:cs typeface="Arabic Transparent" pitchFamily="2" charset="0"/>
                  </a:rPr>
                  <a:t>Pentose Sugar</a:t>
                </a:r>
                <a:endParaRPr lang="en-US" sz="1600">
                  <a:solidFill>
                    <a:srgbClr val="000000"/>
                  </a:solidFill>
                  <a:latin typeface="Arial" pitchFamily="34" charset="0"/>
                  <a:cs typeface="Arabic Transparent" pitchFamily="2" charset="0"/>
                </a:endParaRPr>
              </a:p>
            </p:txBody>
          </p:sp>
          <p:sp>
            <p:nvSpPr>
              <p:cNvPr id="59419" name="Oval 23"/>
              <p:cNvSpPr>
                <a:spLocks noChangeArrowheads="1"/>
              </p:cNvSpPr>
              <p:nvPr/>
            </p:nvSpPr>
            <p:spPr bwMode="auto">
              <a:xfrm>
                <a:off x="3091" y="2543"/>
                <a:ext cx="1758" cy="836"/>
              </a:xfrm>
              <a:prstGeom prst="ellipse">
                <a:avLst/>
              </a:prstGeom>
              <a:solidFill>
                <a:srgbClr val="DF8BE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59420" name="Text Box 24"/>
              <p:cNvSpPr txBox="1">
                <a:spLocks noChangeArrowheads="1"/>
              </p:cNvSpPr>
              <p:nvPr/>
            </p:nvSpPr>
            <p:spPr bwMode="auto">
              <a:xfrm>
                <a:off x="1146" y="1167"/>
                <a:ext cx="1225" cy="323"/>
              </a:xfrm>
              <a:prstGeom prst="rect">
                <a:avLst/>
              </a:prstGeom>
              <a:solidFill>
                <a:srgbClr val="FFFF99"/>
              </a:solidFill>
              <a:ln>
                <a:noFill/>
              </a:ln>
              <a:extLst>
                <a:ext uri="{91240B29-F687-4F45-9708-019B960494DF}">
                  <a14:hiddenLine xmlns:a14="http://schemas.microsoft.com/office/drawing/2010/main" w="6350">
                    <a:solidFill>
                      <a:srgbClr val="000000"/>
                    </a:solidFill>
                    <a:miter lim="800000"/>
                    <a:headEnd/>
                    <a:tailEnd/>
                  </a14:hiddenLine>
                </a:ext>
              </a:extLst>
            </p:spPr>
            <p:txBody>
              <a:bodyPr lIns="0" tIns="10800" rIns="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400" b="1">
                    <a:solidFill>
                      <a:srgbClr val="000000"/>
                    </a:solidFill>
                    <a:latin typeface="Times New Roman" pitchFamily="18" charset="0"/>
                    <a:cs typeface="Arabic Transparent" pitchFamily="2" charset="0"/>
                  </a:rPr>
                  <a:t>سكر الديوكسى رايبوز</a:t>
                </a:r>
                <a:r>
                  <a:rPr lang="ar-SA" sz="1400" b="1">
                    <a:solidFill>
                      <a:srgbClr val="000000"/>
                    </a:solidFill>
                    <a:latin typeface="Times New Roman" pitchFamily="18" charset="0"/>
                    <a:cs typeface="Times New Roman" pitchFamily="18" charset="0"/>
                  </a:rPr>
                  <a:t> </a:t>
                </a:r>
                <a:r>
                  <a:rPr lang="en-US" sz="1400" b="1">
                    <a:solidFill>
                      <a:srgbClr val="000000"/>
                    </a:solidFill>
                    <a:latin typeface="Arial" pitchFamily="34" charset="0"/>
                    <a:cs typeface="Arabic Transparent" pitchFamily="2" charset="0"/>
                  </a:rPr>
                  <a:t>Deoxyribose</a:t>
                </a:r>
                <a:endParaRPr lang="en-US" sz="1400">
                  <a:solidFill>
                    <a:srgbClr val="000000"/>
                  </a:solidFill>
                  <a:latin typeface="Arial" pitchFamily="34" charset="0"/>
                  <a:cs typeface="Arabic Transparent" pitchFamily="2" charset="0"/>
                </a:endParaRPr>
              </a:p>
            </p:txBody>
          </p:sp>
          <p:sp>
            <p:nvSpPr>
              <p:cNvPr id="59421" name="AutoShape 25"/>
              <p:cNvSpPr>
                <a:spLocks noChangeArrowheads="1"/>
              </p:cNvSpPr>
              <p:nvPr/>
            </p:nvSpPr>
            <p:spPr bwMode="auto">
              <a:xfrm>
                <a:off x="3126" y="2750"/>
                <a:ext cx="712" cy="403"/>
              </a:xfrm>
              <a:prstGeom prst="roundRect">
                <a:avLst>
                  <a:gd name="adj" fmla="val 50000"/>
                </a:avLst>
              </a:prstGeom>
              <a:solidFill>
                <a:srgbClr val="CCFFCC"/>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10800"/>
              <a:lstStyle/>
              <a:p>
                <a:pPr algn="ctr"/>
                <a:r>
                  <a:rPr lang="ar-SA" sz="1200" b="1">
                    <a:solidFill>
                      <a:srgbClr val="000000"/>
                    </a:solidFill>
                    <a:latin typeface="Times New Roman" pitchFamily="18" charset="0"/>
                    <a:cs typeface="Arabic Transparent" pitchFamily="2" charset="0"/>
                  </a:rPr>
                  <a:t>البيورينات</a:t>
                </a:r>
                <a:r>
                  <a:rPr lang="ar-SA" sz="1200" b="1">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Purines</a:t>
                </a:r>
                <a:endParaRPr lang="en-US" sz="1200" b="1">
                  <a:solidFill>
                    <a:srgbClr val="000000"/>
                  </a:solidFill>
                  <a:latin typeface="Times New Roman" pitchFamily="18" charset="0"/>
                  <a:cs typeface="Arabic Transparent" pitchFamily="2" charset="0"/>
                </a:endParaRPr>
              </a:p>
              <a:p>
                <a:endParaRPr lang="en-US" sz="1200">
                  <a:solidFill>
                    <a:srgbClr val="000000"/>
                  </a:solidFill>
                  <a:latin typeface="Arial" pitchFamily="34" charset="0"/>
                  <a:cs typeface="Arabic Transparent" pitchFamily="2" charset="0"/>
                </a:endParaRPr>
              </a:p>
            </p:txBody>
          </p:sp>
          <p:sp>
            <p:nvSpPr>
              <p:cNvPr id="59422" name="Text Box 26"/>
              <p:cNvSpPr txBox="1">
                <a:spLocks noChangeArrowheads="1"/>
              </p:cNvSpPr>
              <p:nvPr/>
            </p:nvSpPr>
            <p:spPr bwMode="auto">
              <a:xfrm>
                <a:off x="902" y="1376"/>
                <a:ext cx="402" cy="165"/>
              </a:xfrm>
              <a:prstGeom prst="rect">
                <a:avLst/>
              </a:prstGeom>
              <a:solidFill>
                <a:srgbClr val="CCFFFF"/>
              </a:solidFill>
              <a:ln>
                <a:noFill/>
              </a:ln>
              <a:extLst>
                <a:ext uri="{91240B29-F687-4F45-9708-019B960494DF}">
                  <a14:hiddenLine xmlns:a14="http://schemas.microsoft.com/office/drawing/2010/main" w="6350">
                    <a:solidFill>
                      <a:srgbClr val="000000"/>
                    </a:solidFill>
                    <a:miter lim="800000"/>
                    <a:headEnd/>
                    <a:tailEnd/>
                  </a14:hiddenLine>
                </a:ext>
              </a:extLst>
            </p:spPr>
            <p:txBody>
              <a:bodyPr lIns="18000" tIns="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000000"/>
                    </a:solidFill>
                    <a:latin typeface="Arial" pitchFamily="34" charset="0"/>
                    <a:cs typeface="Arabic Transparent" pitchFamily="2" charset="0"/>
                  </a:rPr>
                  <a:t>DNA</a:t>
                </a:r>
                <a:endParaRPr lang="en-US" sz="1200" b="1">
                  <a:solidFill>
                    <a:srgbClr val="000000"/>
                  </a:solidFill>
                  <a:latin typeface="Times New Roman" pitchFamily="18" charset="0"/>
                  <a:cs typeface="Arabic Transparent" pitchFamily="2" charset="0"/>
                </a:endParaRPr>
              </a:p>
              <a:p>
                <a:pPr eaLnBrk="1" hangingPunct="1"/>
                <a:endParaRPr lang="en-US" sz="1200">
                  <a:solidFill>
                    <a:srgbClr val="000000"/>
                  </a:solidFill>
                  <a:latin typeface="Arial" pitchFamily="34" charset="0"/>
                  <a:cs typeface="Arabic Transparent" pitchFamily="2" charset="0"/>
                </a:endParaRPr>
              </a:p>
            </p:txBody>
          </p:sp>
          <p:sp>
            <p:nvSpPr>
              <p:cNvPr id="59423" name="Text Box 27"/>
              <p:cNvSpPr txBox="1">
                <a:spLocks noChangeArrowheads="1"/>
              </p:cNvSpPr>
              <p:nvPr/>
            </p:nvSpPr>
            <p:spPr bwMode="auto">
              <a:xfrm>
                <a:off x="969" y="1736"/>
                <a:ext cx="422" cy="163"/>
              </a:xfrm>
              <a:prstGeom prst="rect">
                <a:avLst/>
              </a:prstGeom>
              <a:solidFill>
                <a:srgbClr val="CCFFFF"/>
              </a:solidFill>
              <a:ln>
                <a:noFill/>
              </a:ln>
              <a:extLst>
                <a:ext uri="{91240B29-F687-4F45-9708-019B960494DF}">
                  <a14:hiddenLine xmlns:a14="http://schemas.microsoft.com/office/drawing/2010/main" w="6350">
                    <a:solidFill>
                      <a:srgbClr val="000000"/>
                    </a:solidFill>
                    <a:miter lim="800000"/>
                    <a:headEnd/>
                    <a:tailEnd/>
                  </a14:hiddenLine>
                </a:ext>
              </a:extLst>
            </p:spPr>
            <p:txBody>
              <a:bodyPr lIns="18000" tIns="0" rIns="18000" bIns="1080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en-US" sz="1200" b="1">
                    <a:solidFill>
                      <a:srgbClr val="000000"/>
                    </a:solidFill>
                    <a:latin typeface="Arial" pitchFamily="34" charset="0"/>
                    <a:cs typeface="Arabic Transparent" pitchFamily="2" charset="0"/>
                  </a:rPr>
                  <a:t>RNA</a:t>
                </a:r>
                <a:endParaRPr lang="en-US" sz="1200">
                  <a:solidFill>
                    <a:srgbClr val="000000"/>
                  </a:solidFill>
                  <a:latin typeface="Arial" pitchFamily="34" charset="0"/>
                  <a:cs typeface="Arabic Transparent" pitchFamily="2" charset="0"/>
                </a:endParaRPr>
              </a:p>
            </p:txBody>
          </p:sp>
          <p:sp>
            <p:nvSpPr>
              <p:cNvPr id="59424" name="Oval 28"/>
              <p:cNvSpPr>
                <a:spLocks noChangeArrowheads="1"/>
              </p:cNvSpPr>
              <p:nvPr/>
            </p:nvSpPr>
            <p:spPr bwMode="auto">
              <a:xfrm>
                <a:off x="3866" y="3030"/>
                <a:ext cx="825" cy="219"/>
              </a:xfrm>
              <a:prstGeom prst="ellipse">
                <a:avLst/>
              </a:prstGeom>
              <a:solidFill>
                <a:srgbClr val="EDD593"/>
              </a:solidFill>
              <a:ln>
                <a:noFill/>
              </a:ln>
              <a:extLst>
                <a:ext uri="{91240B29-F687-4F45-9708-019B960494DF}">
                  <a14:hiddenLine xmlns:a14="http://schemas.microsoft.com/office/drawing/2010/main" w="6350">
                    <a:solidFill>
                      <a:srgbClr val="000000"/>
                    </a:solidFill>
                    <a:round/>
                    <a:headEnd/>
                    <a:tailEnd/>
                  </a14:hiddenLine>
                </a:ext>
              </a:extLst>
            </p:spPr>
            <p:txBody>
              <a:bodyPr lIns="18000" tIns="10800" rIns="18000" bIns="10800"/>
              <a:lstStyle/>
              <a:p>
                <a:pPr algn="ctr"/>
                <a:r>
                  <a:rPr lang="ar-SA" sz="1200" b="1">
                    <a:solidFill>
                      <a:srgbClr val="000000"/>
                    </a:solidFill>
                    <a:latin typeface="Times New Roman" pitchFamily="18" charset="0"/>
                    <a:cs typeface="Arabic Transparent" pitchFamily="2" charset="0"/>
                  </a:rPr>
                  <a:t>الأدنين</a:t>
                </a:r>
                <a:r>
                  <a:rPr lang="ar-SA" sz="1200" b="1">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(A)</a:t>
                </a:r>
                <a:endParaRPr lang="en-US" sz="1200">
                  <a:solidFill>
                    <a:srgbClr val="000000"/>
                  </a:solidFill>
                  <a:latin typeface="Arial" pitchFamily="34" charset="0"/>
                  <a:cs typeface="Arabic Transparent" pitchFamily="2" charset="0"/>
                </a:endParaRPr>
              </a:p>
            </p:txBody>
          </p:sp>
          <p:sp>
            <p:nvSpPr>
              <p:cNvPr id="59425" name="Oval 29"/>
              <p:cNvSpPr>
                <a:spLocks noChangeArrowheads="1"/>
              </p:cNvSpPr>
              <p:nvPr/>
            </p:nvSpPr>
            <p:spPr bwMode="auto">
              <a:xfrm>
                <a:off x="3835" y="2664"/>
                <a:ext cx="890" cy="252"/>
              </a:xfrm>
              <a:prstGeom prst="ellipse">
                <a:avLst/>
              </a:prstGeom>
              <a:solidFill>
                <a:srgbClr val="EDD593"/>
              </a:solidFill>
              <a:ln>
                <a:noFill/>
              </a:ln>
              <a:extLst>
                <a:ext uri="{91240B29-F687-4F45-9708-019B960494DF}">
                  <a14:hiddenLine xmlns:a14="http://schemas.microsoft.com/office/drawing/2010/main" w="6350">
                    <a:solidFill>
                      <a:srgbClr val="000000"/>
                    </a:solidFill>
                    <a:round/>
                    <a:headEnd/>
                    <a:tailEnd/>
                  </a14:hiddenLine>
                </a:ext>
              </a:extLst>
            </p:spPr>
            <p:txBody>
              <a:bodyPr lIns="18000" tIns="10800" rIns="18000" bIns="10800"/>
              <a:lstStyle/>
              <a:p>
                <a:pPr algn="ctr"/>
                <a:r>
                  <a:rPr lang="ar-SA" sz="1200" b="1">
                    <a:solidFill>
                      <a:srgbClr val="000000"/>
                    </a:solidFill>
                    <a:latin typeface="Times New Roman" pitchFamily="18" charset="0"/>
                    <a:cs typeface="Arabic Transparent" pitchFamily="2" charset="0"/>
                  </a:rPr>
                  <a:t>الجوانين</a:t>
                </a:r>
                <a:r>
                  <a:rPr lang="ar-SA" sz="1200" b="1">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(G)</a:t>
                </a:r>
                <a:endParaRPr lang="en-US" sz="1200">
                  <a:solidFill>
                    <a:srgbClr val="000000"/>
                  </a:solidFill>
                  <a:latin typeface="Arial" pitchFamily="34" charset="0"/>
                  <a:cs typeface="Arabic Transparent" pitchFamily="2" charset="0"/>
                </a:endParaRPr>
              </a:p>
            </p:txBody>
          </p:sp>
          <p:sp>
            <p:nvSpPr>
              <p:cNvPr id="59426" name="AutoShape 30"/>
              <p:cNvSpPr>
                <a:spLocks noChangeArrowheads="1"/>
              </p:cNvSpPr>
              <p:nvPr/>
            </p:nvSpPr>
            <p:spPr bwMode="auto">
              <a:xfrm>
                <a:off x="1816" y="2822"/>
                <a:ext cx="942" cy="403"/>
              </a:xfrm>
              <a:prstGeom prst="roundRect">
                <a:avLst>
                  <a:gd name="adj" fmla="val 50000"/>
                </a:avLst>
              </a:prstGeom>
              <a:solidFill>
                <a:srgbClr val="CCFFCC"/>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r>
                  <a:rPr lang="ar-SA" sz="1400" b="1">
                    <a:solidFill>
                      <a:srgbClr val="000000"/>
                    </a:solidFill>
                    <a:latin typeface="Times New Roman" pitchFamily="18" charset="0"/>
                    <a:cs typeface="Arabic Transparent" pitchFamily="2" charset="0"/>
                  </a:rPr>
                  <a:t>البريميدينات</a:t>
                </a:r>
                <a:r>
                  <a:rPr lang="ar-SA" sz="1400" b="1">
                    <a:solidFill>
                      <a:srgbClr val="000000"/>
                    </a:solidFill>
                    <a:latin typeface="Times New Roman" pitchFamily="18" charset="0"/>
                    <a:cs typeface="Times New Roman" pitchFamily="18" charset="0"/>
                  </a:rPr>
                  <a:t> </a:t>
                </a:r>
                <a:r>
                  <a:rPr lang="en-US" sz="1400" b="1">
                    <a:solidFill>
                      <a:srgbClr val="000000"/>
                    </a:solidFill>
                    <a:latin typeface="Arial" pitchFamily="34" charset="0"/>
                    <a:cs typeface="Arabic Transparent" pitchFamily="2" charset="0"/>
                  </a:rPr>
                  <a:t>Pyrimidines</a:t>
                </a:r>
                <a:endParaRPr lang="en-US" sz="1400">
                  <a:solidFill>
                    <a:srgbClr val="000000"/>
                  </a:solidFill>
                  <a:latin typeface="Arial" pitchFamily="34" charset="0"/>
                  <a:cs typeface="Arabic Transparent" pitchFamily="2" charset="0"/>
                </a:endParaRPr>
              </a:p>
            </p:txBody>
          </p:sp>
          <p:sp>
            <p:nvSpPr>
              <p:cNvPr id="59427" name="Oval 31"/>
              <p:cNvSpPr>
                <a:spLocks noChangeArrowheads="1"/>
              </p:cNvSpPr>
              <p:nvPr/>
            </p:nvSpPr>
            <p:spPr bwMode="auto">
              <a:xfrm>
                <a:off x="974" y="2659"/>
                <a:ext cx="871" cy="217"/>
              </a:xfrm>
              <a:prstGeom prst="ellipse">
                <a:avLst/>
              </a:prstGeom>
              <a:solidFill>
                <a:srgbClr val="BEDEBE"/>
              </a:solidFill>
              <a:ln>
                <a:noFill/>
              </a:ln>
              <a:extLst>
                <a:ext uri="{91240B29-F687-4F45-9708-019B960494DF}">
                  <a14:hiddenLine xmlns:a14="http://schemas.microsoft.com/office/drawing/2010/main" w="6350">
                    <a:solidFill>
                      <a:srgbClr val="000000"/>
                    </a:solidFill>
                    <a:round/>
                    <a:headEnd/>
                    <a:tailEnd/>
                  </a14:hiddenLine>
                </a:ext>
              </a:extLst>
            </p:spPr>
            <p:txBody>
              <a:bodyPr lIns="0" tIns="0" rIns="0" bIns="0"/>
              <a:lstStyle/>
              <a:p>
                <a:pPr algn="ctr"/>
                <a:r>
                  <a:rPr lang="ar-SA" sz="1200" b="1">
                    <a:solidFill>
                      <a:srgbClr val="000000"/>
                    </a:solidFill>
                    <a:latin typeface="Times New Roman" pitchFamily="18" charset="0"/>
                    <a:cs typeface="Arabic Transparent" pitchFamily="2" charset="0"/>
                  </a:rPr>
                  <a:t>الثايمين</a:t>
                </a:r>
                <a:r>
                  <a:rPr lang="ar-SA" sz="1200" b="1">
                    <a:solidFill>
                      <a:srgbClr val="000000"/>
                    </a:solidFill>
                    <a:latin typeface="Times New Roman" pitchFamily="18" charset="0"/>
                    <a:cs typeface="Times New Roman" pitchFamily="18" charset="0"/>
                  </a:rPr>
                  <a:t> </a:t>
                </a:r>
                <a:r>
                  <a:rPr lang="en-US" sz="1200" b="1">
                    <a:solidFill>
                      <a:srgbClr val="000000"/>
                    </a:solidFill>
                    <a:latin typeface="Times New Roman" pitchFamily="18" charset="0"/>
                    <a:cs typeface="Arabic Transparent" pitchFamily="2" charset="0"/>
                  </a:rPr>
                  <a:t> </a:t>
                </a:r>
                <a:r>
                  <a:rPr lang="en-US" sz="1200" b="1">
                    <a:solidFill>
                      <a:srgbClr val="000000"/>
                    </a:solidFill>
                    <a:latin typeface="Arial" pitchFamily="34" charset="0"/>
                    <a:cs typeface="Arabic Transparent" pitchFamily="2" charset="0"/>
                  </a:rPr>
                  <a:t>(T)</a:t>
                </a:r>
                <a:endParaRPr lang="en-US" sz="1200">
                  <a:solidFill>
                    <a:srgbClr val="000000"/>
                  </a:solidFill>
                  <a:latin typeface="Arial" pitchFamily="34" charset="0"/>
                  <a:cs typeface="Arabic Transparent" pitchFamily="2" charset="0"/>
                </a:endParaRPr>
              </a:p>
            </p:txBody>
          </p:sp>
          <p:sp>
            <p:nvSpPr>
              <p:cNvPr id="59428" name="Oval 32"/>
              <p:cNvSpPr>
                <a:spLocks noChangeArrowheads="1"/>
              </p:cNvSpPr>
              <p:nvPr/>
            </p:nvSpPr>
            <p:spPr bwMode="auto">
              <a:xfrm>
                <a:off x="724" y="2931"/>
                <a:ext cx="918" cy="251"/>
              </a:xfrm>
              <a:prstGeom prst="ellipse">
                <a:avLst/>
              </a:prstGeom>
              <a:solidFill>
                <a:srgbClr val="BEDEBE"/>
              </a:solidFill>
              <a:ln>
                <a:noFill/>
              </a:ln>
              <a:extLst>
                <a:ext uri="{91240B29-F687-4F45-9708-019B960494DF}">
                  <a14:hiddenLine xmlns:a14="http://schemas.microsoft.com/office/drawing/2010/main" w="6350">
                    <a:solidFill>
                      <a:srgbClr val="000000"/>
                    </a:solidFill>
                    <a:round/>
                    <a:headEnd/>
                    <a:tailEnd/>
                  </a14:hiddenLine>
                </a:ext>
              </a:extLst>
            </p:spPr>
            <p:txBody>
              <a:bodyPr lIns="0" tIns="10800" rIns="0" bIns="10800"/>
              <a:lstStyle/>
              <a:p>
                <a:pPr algn="ctr"/>
                <a:r>
                  <a:rPr lang="ar-SA" sz="1200" b="1">
                    <a:solidFill>
                      <a:srgbClr val="000000"/>
                    </a:solidFill>
                    <a:latin typeface="Times New Roman" pitchFamily="18" charset="0"/>
                    <a:cs typeface="Arabic Transparent" pitchFamily="2" charset="0"/>
                  </a:rPr>
                  <a:t>اليوراسيل</a:t>
                </a:r>
                <a:r>
                  <a:rPr lang="ar-SA" sz="1200">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(U)</a:t>
                </a:r>
                <a:endParaRPr lang="en-US" sz="1200">
                  <a:solidFill>
                    <a:srgbClr val="000000"/>
                  </a:solidFill>
                  <a:latin typeface="Arial" pitchFamily="34" charset="0"/>
                  <a:cs typeface="Arabic Transparent" pitchFamily="2" charset="0"/>
                </a:endParaRPr>
              </a:p>
            </p:txBody>
          </p:sp>
          <p:sp>
            <p:nvSpPr>
              <p:cNvPr id="59429" name="Oval 33"/>
              <p:cNvSpPr>
                <a:spLocks noChangeArrowheads="1"/>
              </p:cNvSpPr>
              <p:nvPr/>
            </p:nvSpPr>
            <p:spPr bwMode="auto">
              <a:xfrm>
                <a:off x="1026" y="3221"/>
                <a:ext cx="1056" cy="251"/>
              </a:xfrm>
              <a:prstGeom prst="ellipse">
                <a:avLst/>
              </a:prstGeom>
              <a:solidFill>
                <a:srgbClr val="BEDEBE"/>
              </a:solidFill>
              <a:ln>
                <a:noFill/>
              </a:ln>
              <a:extLst>
                <a:ext uri="{91240B29-F687-4F45-9708-019B960494DF}">
                  <a14:hiddenLine xmlns:a14="http://schemas.microsoft.com/office/drawing/2010/main" w="6350">
                    <a:solidFill>
                      <a:srgbClr val="000000"/>
                    </a:solidFill>
                    <a:round/>
                    <a:headEnd/>
                    <a:tailEnd/>
                  </a14:hiddenLine>
                </a:ext>
              </a:extLst>
            </p:spPr>
            <p:txBody>
              <a:bodyPr lIns="0" tIns="10800" rIns="0" bIns="10800"/>
              <a:lstStyle/>
              <a:p>
                <a:pPr algn="ctr"/>
                <a:r>
                  <a:rPr lang="ar-SA" sz="1200" b="1">
                    <a:solidFill>
                      <a:srgbClr val="000000"/>
                    </a:solidFill>
                    <a:latin typeface="Times New Roman" pitchFamily="18" charset="0"/>
                    <a:cs typeface="Arabic Transparent" pitchFamily="2" charset="0"/>
                  </a:rPr>
                  <a:t>السايتوسين</a:t>
                </a:r>
                <a:r>
                  <a:rPr lang="ar-SA" sz="1200">
                    <a:solidFill>
                      <a:srgbClr val="000000"/>
                    </a:solidFill>
                    <a:latin typeface="Times New Roman" pitchFamily="18" charset="0"/>
                    <a:cs typeface="Times New Roman" pitchFamily="18" charset="0"/>
                  </a:rPr>
                  <a:t> </a:t>
                </a:r>
                <a:r>
                  <a:rPr lang="en-US" sz="1200" b="1">
                    <a:solidFill>
                      <a:srgbClr val="000000"/>
                    </a:solidFill>
                    <a:latin typeface="Arial" pitchFamily="34" charset="0"/>
                    <a:cs typeface="Arabic Transparent" pitchFamily="2" charset="0"/>
                  </a:rPr>
                  <a:t>(C)</a:t>
                </a:r>
                <a:endParaRPr lang="en-US" sz="1200">
                  <a:solidFill>
                    <a:srgbClr val="000000"/>
                  </a:solidFill>
                  <a:latin typeface="Arial" pitchFamily="34" charset="0"/>
                  <a:cs typeface="Arabic Transparent" pitchFamily="2" charset="0"/>
                </a:endParaRPr>
              </a:p>
            </p:txBody>
          </p:sp>
          <p:grpSp>
            <p:nvGrpSpPr>
              <p:cNvPr id="59430" name="Group 34"/>
              <p:cNvGrpSpPr>
                <a:grpSpLocks/>
              </p:cNvGrpSpPr>
              <p:nvPr/>
            </p:nvGrpSpPr>
            <p:grpSpPr bwMode="auto">
              <a:xfrm rot="7530549">
                <a:off x="4334" y="825"/>
                <a:ext cx="246" cy="478"/>
                <a:chOff x="4320" y="5297"/>
                <a:chExt cx="566" cy="1157"/>
              </a:xfrm>
            </p:grpSpPr>
            <p:sp>
              <p:nvSpPr>
                <p:cNvPr id="59446" name="AutoShape 35"/>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47" name="AutoShape 36"/>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31" name="Group 37"/>
              <p:cNvGrpSpPr>
                <a:grpSpLocks/>
              </p:cNvGrpSpPr>
              <p:nvPr/>
            </p:nvGrpSpPr>
            <p:grpSpPr bwMode="auto">
              <a:xfrm rot="2791987">
                <a:off x="4424" y="1625"/>
                <a:ext cx="247" cy="474"/>
                <a:chOff x="4320" y="5297"/>
                <a:chExt cx="566" cy="1157"/>
              </a:xfrm>
            </p:grpSpPr>
            <p:sp>
              <p:nvSpPr>
                <p:cNvPr id="59444" name="AutoShape 38"/>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45" name="AutoShape 39"/>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32" name="Group 40"/>
              <p:cNvGrpSpPr>
                <a:grpSpLocks/>
              </p:cNvGrpSpPr>
              <p:nvPr/>
            </p:nvGrpSpPr>
            <p:grpSpPr bwMode="auto">
              <a:xfrm rot="7530549">
                <a:off x="3363" y="1689"/>
                <a:ext cx="167" cy="319"/>
                <a:chOff x="4320" y="5297"/>
                <a:chExt cx="566" cy="1157"/>
              </a:xfrm>
            </p:grpSpPr>
            <p:sp>
              <p:nvSpPr>
                <p:cNvPr id="59442" name="AutoShape 41"/>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43" name="AutoShape 42"/>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33" name="Group 43"/>
              <p:cNvGrpSpPr>
                <a:grpSpLocks/>
              </p:cNvGrpSpPr>
              <p:nvPr/>
            </p:nvGrpSpPr>
            <p:grpSpPr bwMode="auto">
              <a:xfrm rot="2998640">
                <a:off x="3416" y="2092"/>
                <a:ext cx="167" cy="319"/>
                <a:chOff x="4320" y="5297"/>
                <a:chExt cx="566" cy="1157"/>
              </a:xfrm>
            </p:grpSpPr>
            <p:sp>
              <p:nvSpPr>
                <p:cNvPr id="59440" name="AutoShape 44"/>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41" name="AutoShape 45"/>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34" name="Group 46"/>
              <p:cNvGrpSpPr>
                <a:grpSpLocks/>
              </p:cNvGrpSpPr>
              <p:nvPr/>
            </p:nvGrpSpPr>
            <p:grpSpPr bwMode="auto">
              <a:xfrm rot="1779338">
                <a:off x="2703" y="2563"/>
                <a:ext cx="178" cy="340"/>
                <a:chOff x="4320" y="5297"/>
                <a:chExt cx="566" cy="1157"/>
              </a:xfrm>
            </p:grpSpPr>
            <p:sp>
              <p:nvSpPr>
                <p:cNvPr id="59438" name="AutoShape 47"/>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39" name="AutoShape 48"/>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59435" name="Group 49"/>
              <p:cNvGrpSpPr>
                <a:grpSpLocks/>
              </p:cNvGrpSpPr>
              <p:nvPr/>
            </p:nvGrpSpPr>
            <p:grpSpPr bwMode="auto">
              <a:xfrm rot="-2621250">
                <a:off x="2964" y="2545"/>
                <a:ext cx="190" cy="326"/>
                <a:chOff x="4320" y="5297"/>
                <a:chExt cx="566" cy="1157"/>
              </a:xfrm>
            </p:grpSpPr>
            <p:sp>
              <p:nvSpPr>
                <p:cNvPr id="59436" name="AutoShape 50"/>
                <p:cNvSpPr>
                  <a:spLocks noChangeArrowheads="1"/>
                </p:cNvSpPr>
                <p:nvPr/>
              </p:nvSpPr>
              <p:spPr bwMode="auto">
                <a:xfrm>
                  <a:off x="4320" y="5979"/>
                  <a:ext cx="566" cy="475"/>
                </a:xfrm>
                <a:prstGeom prst="downArrow">
                  <a:avLst>
                    <a:gd name="adj1" fmla="val 42074"/>
                    <a:gd name="adj2" fmla="val 81894"/>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59437" name="AutoShape 51"/>
                <p:cNvSpPr>
                  <a:spLocks noChangeArrowheads="1"/>
                </p:cNvSpPr>
                <p:nvPr/>
              </p:nvSpPr>
              <p:spPr bwMode="auto">
                <a:xfrm>
                  <a:off x="4449" y="5297"/>
                  <a:ext cx="308" cy="772"/>
                </a:xfrm>
                <a:prstGeom prst="triangle">
                  <a:avLst>
                    <a:gd name="adj" fmla="val 50000"/>
                  </a:avLst>
                </a:prstGeom>
                <a:solidFill>
                  <a:srgbClr val="00008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grpSp>
      <p:pic>
        <p:nvPicPr>
          <p:cNvPr id="59401" name="Picture 6" descr="ribo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84225" y="4343400"/>
            <a:ext cx="990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402" name="Picture 5" descr="deoxyribos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774825" y="2286000"/>
            <a:ext cx="1219200" cy="91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44" name="Straight Arrow Connector 343"/>
          <p:cNvCxnSpPr/>
          <p:nvPr/>
        </p:nvCxnSpPr>
        <p:spPr>
          <a:xfrm flipH="1">
            <a:off x="1546225" y="4495800"/>
            <a:ext cx="685800" cy="152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345" name="Straight Arrow Connector 344"/>
          <p:cNvCxnSpPr/>
          <p:nvPr/>
        </p:nvCxnSpPr>
        <p:spPr>
          <a:xfrm flipV="1">
            <a:off x="2460625" y="2819400"/>
            <a:ext cx="0" cy="5334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a:xfrm>
            <a:off x="228600" y="287338"/>
            <a:ext cx="8458200" cy="703262"/>
          </a:xfrm>
        </p:spPr>
        <p:txBody>
          <a:bodyPr/>
          <a:lstStyle/>
          <a:p>
            <a:pPr algn="r" eaLnBrk="1" hangingPunct="1"/>
            <a:r>
              <a:rPr lang="ar-SA" sz="2000" u="sng" smtClean="0">
                <a:solidFill>
                  <a:schemeClr val="tx1"/>
                </a:solidFill>
                <a:latin typeface="Arial Unicode MS" pitchFamily="34" charset="-128"/>
                <a:ea typeface="Arial Unicode MS" pitchFamily="34" charset="-128"/>
                <a:cs typeface="Arial Unicode MS" pitchFamily="34" charset="-128"/>
              </a:rPr>
              <a:t>هناك نوعان من الأحماض النووية:</a:t>
            </a:r>
            <a:r>
              <a:rPr lang="en-US" sz="2000" u="sng" smtClean="0">
                <a:solidFill>
                  <a:srgbClr val="C00000"/>
                </a:solidFill>
                <a:latin typeface="Arial Unicode MS" pitchFamily="34" charset="-128"/>
                <a:ea typeface="Arial Unicode MS" pitchFamily="34" charset="-128"/>
                <a:cs typeface="Arial Unicode MS" pitchFamily="34" charset="-128"/>
              </a:rPr>
              <a:t> </a:t>
            </a:r>
          </a:p>
        </p:txBody>
      </p:sp>
      <p:sp>
        <p:nvSpPr>
          <p:cNvPr id="60419" name="Rectangle 3"/>
          <p:cNvSpPr>
            <a:spLocks noGrp="1" noChangeArrowheads="1"/>
          </p:cNvSpPr>
          <p:nvPr>
            <p:ph idx="1"/>
          </p:nvPr>
        </p:nvSpPr>
        <p:spPr>
          <a:xfrm>
            <a:off x="381000" y="1219200"/>
            <a:ext cx="8458200" cy="5329238"/>
          </a:xfrm>
        </p:spPr>
        <p:txBody>
          <a:bodyPr/>
          <a:lstStyle/>
          <a:p>
            <a:pPr algn="r" eaLnBrk="1" hangingPunct="1">
              <a:lnSpc>
                <a:spcPct val="90000"/>
              </a:lnSpc>
              <a:buFont typeface="Wingdings 2" pitchFamily="18" charset="2"/>
              <a:buNone/>
            </a:pPr>
            <a:r>
              <a:rPr lang="en-US" sz="2000" u="sng" smtClean="0">
                <a:latin typeface="Arial Unicode MS" pitchFamily="34" charset="-128"/>
                <a:ea typeface="Arial Unicode MS" pitchFamily="34" charset="-128"/>
                <a:cs typeface="Arial Unicode MS" pitchFamily="34" charset="-128"/>
              </a:rPr>
              <a:t>Deoxyribonucleic) acid: (DNA)</a:t>
            </a:r>
            <a:r>
              <a:rPr lang="ar-SA" sz="2000" u="sng" smtClean="0">
                <a:latin typeface="Arial Unicode MS" pitchFamily="34" charset="-128"/>
                <a:ea typeface="Arial Unicode MS" pitchFamily="34" charset="-128"/>
                <a:cs typeface="Arial Unicode MS" pitchFamily="34" charset="-128"/>
              </a:rPr>
              <a:t> حامض الديوكسى رايبونيوكلييك </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من المكونات الأساسية للكروموزومات وهو يمثل المادة الوراثية لمعظم الكائنات الحية.</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المادة الموجهة لعمليات انتقال الصفات الوراثية من الآباء للذرية</a:t>
            </a:r>
          </a:p>
          <a:p>
            <a:pPr algn="r" eaLnBrk="1" hangingPunct="1">
              <a:lnSpc>
                <a:spcPct val="90000"/>
              </a:lnSpc>
              <a:buFont typeface="Wingdings 2" pitchFamily="18" charset="2"/>
              <a:buNone/>
            </a:pPr>
            <a:r>
              <a:rPr lang="en-US" sz="2000" u="sng" smtClean="0">
                <a:latin typeface="Arial Unicode MS" pitchFamily="34" charset="-128"/>
                <a:ea typeface="Arial Unicode MS" pitchFamily="34" charset="-128"/>
                <a:cs typeface="Arial Unicode MS" pitchFamily="34" charset="-128"/>
              </a:rPr>
              <a:t>(Ribonucleic acid) (RNA)</a:t>
            </a:r>
            <a:r>
              <a:rPr lang="ar-SA" sz="2000" u="sng" smtClean="0">
                <a:latin typeface="Arial Unicode MS" pitchFamily="34" charset="-128"/>
                <a:ea typeface="Arial Unicode MS" pitchFamily="34" charset="-128"/>
                <a:cs typeface="Arial Unicode MS" pitchFamily="34" charset="-128"/>
              </a:rPr>
              <a:t> حامض الرايبرنيوكلييك </a:t>
            </a:r>
          </a:p>
          <a:p>
            <a:pPr algn="r" eaLnBrk="1" hangingPunct="1">
              <a:lnSpc>
                <a:spcPct val="90000"/>
              </a:lnSpc>
              <a:buFont typeface="Wingdings 2" pitchFamily="18" charset="2"/>
              <a:buNone/>
            </a:pPr>
            <a:r>
              <a:rPr lang="ar-SA" sz="2000" smtClean="0">
                <a:latin typeface="Arial Unicode MS" pitchFamily="34" charset="-128"/>
                <a:ea typeface="Arial Unicode MS" pitchFamily="34" charset="-128"/>
                <a:cs typeface="Arial Unicode MS" pitchFamily="34" charset="-128"/>
              </a:rPr>
              <a:t>المادة الوراثية لبعض الفيروسات. ويوجد ثلاث أنواع من </a:t>
            </a:r>
            <a:r>
              <a:rPr lang="en-US" sz="2000" smtClean="0">
                <a:latin typeface="Arial Unicode MS" pitchFamily="34" charset="-128"/>
                <a:ea typeface="Arial Unicode MS" pitchFamily="34" charset="-128"/>
                <a:cs typeface="Arial Unicode MS" pitchFamily="34" charset="-128"/>
              </a:rPr>
              <a:t>RNA</a:t>
            </a:r>
            <a:r>
              <a:rPr lang="ar-SA" sz="2000" smtClean="0">
                <a:latin typeface="Arial Unicode MS" pitchFamily="34" charset="-128"/>
                <a:ea typeface="Arial Unicode MS" pitchFamily="34" charset="-128"/>
                <a:cs typeface="Arial Unicode MS" pitchFamily="34" charset="-128"/>
              </a:rPr>
              <a:t> جميعها تساعد في</a:t>
            </a:r>
            <a:endParaRPr lang="en-US" sz="2000" smtClean="0">
              <a:latin typeface="Times New Roman" pitchFamily="18" charset="0"/>
              <a:cs typeface="Times New Roman" pitchFamily="18" charset="0"/>
            </a:endParaRPr>
          </a:p>
          <a:p>
            <a:pPr algn="r" eaLnBrk="1" hangingPunct="1">
              <a:lnSpc>
                <a:spcPct val="90000"/>
              </a:lnSpc>
              <a:buFont typeface="Wingdings 2" pitchFamily="18" charset="2"/>
              <a:buNone/>
            </a:pPr>
            <a:r>
              <a:rPr lang="en-US" sz="2000" smtClean="0">
                <a:latin typeface="Times New Roman" pitchFamily="18" charset="0"/>
                <a:cs typeface="Times New Roman" pitchFamily="18" charset="0"/>
              </a:rPr>
              <a:t>t RNA</a:t>
            </a:r>
            <a:r>
              <a:rPr lang="ar-EG" sz="2000" smtClean="0">
                <a:latin typeface="Times New Roman" pitchFamily="18" charset="0"/>
                <a:cs typeface="Times New Roman" pitchFamily="18" charset="0"/>
              </a:rPr>
              <a:t>و    </a:t>
            </a:r>
            <a:r>
              <a:rPr lang="en-US" sz="2000" smtClean="0">
                <a:latin typeface="Times New Roman" pitchFamily="18" charset="0"/>
                <a:cs typeface="Times New Roman" pitchFamily="18" charset="0"/>
              </a:rPr>
              <a:t>    rRNA</a:t>
            </a:r>
            <a:r>
              <a:rPr lang="ar-EG" sz="2000" smtClean="0">
                <a:latin typeface="Times New Roman" pitchFamily="18" charset="0"/>
                <a:cs typeface="Times New Roman" pitchFamily="18" charset="0"/>
              </a:rPr>
              <a:t>        </a:t>
            </a:r>
            <a:r>
              <a:rPr lang="en-US" sz="2000" smtClean="0">
                <a:latin typeface="Times New Roman" pitchFamily="18" charset="0"/>
                <a:cs typeface="Times New Roman" pitchFamily="18" charset="0"/>
              </a:rPr>
              <a:t>mRNA</a:t>
            </a:r>
          </a:p>
          <a:p>
            <a:pPr algn="r" eaLnBrk="1" hangingPunct="1">
              <a:lnSpc>
                <a:spcPct val="90000"/>
              </a:lnSpc>
              <a:buFont typeface="Wingdings" pitchFamily="2" charset="2"/>
              <a:buBlip>
                <a:blip r:embed="rId2"/>
              </a:buBlip>
            </a:pPr>
            <a:endParaRPr lang="en-US" sz="2000" smtClean="0">
              <a:latin typeface="Times New Roman" pitchFamily="18" charset="0"/>
              <a:cs typeface="Times New Roman" pitchFamily="18" charset="0"/>
            </a:endParaRPr>
          </a:p>
          <a:p>
            <a:pPr algn="r" eaLnBrk="1" hangingPunct="1">
              <a:lnSpc>
                <a:spcPct val="90000"/>
              </a:lnSpc>
              <a:buFont typeface="Wingdings 3" pitchFamily="18" charset="2"/>
              <a:buNone/>
            </a:pPr>
            <a:r>
              <a:rPr lang="ar-EG" sz="2000" smtClean="0">
                <a:latin typeface="Times New Roman" pitchFamily="18" charset="0"/>
                <a:cs typeface="Times New Roman" pitchFamily="18" charset="0"/>
              </a:rPr>
              <a:t>والرسول      الريبوسومي          الناقل</a:t>
            </a:r>
            <a:endParaRPr lang="en-US" sz="2000" smtClean="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6" descr="rnas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0750" y="1214438"/>
            <a:ext cx="2968625"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3" name="Picture 4" descr="dnabas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14313" y="857250"/>
            <a:ext cx="2159000" cy="4357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44" name="Picture 4" descr="Single Stranded DNA"/>
          <p:cNvPicPr>
            <a:picLocks noChangeAspect="1" noChangeArrowheads="1"/>
          </p:cNvPicPr>
          <p:nvPr/>
        </p:nvPicPr>
        <p:blipFill>
          <a:blip r:embed="rId4" r:link="rId5">
            <a:extLst>
              <a:ext uri="{28A0092B-C50C-407E-A947-70E740481C1C}">
                <a14:useLocalDpi xmlns:a14="http://schemas.microsoft.com/office/drawing/2010/main" val="0"/>
              </a:ext>
            </a:extLst>
          </a:blip>
          <a:srcRect/>
          <a:stretch>
            <a:fillRect/>
          </a:stretch>
        </p:blipFill>
        <p:spPr bwMode="auto">
          <a:xfrm>
            <a:off x="2714625" y="1214438"/>
            <a:ext cx="3125788" cy="3643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4" descr="dnast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28875" y="785813"/>
            <a:ext cx="4699000" cy="2357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2467" name="Picture 5" descr="dnast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3643313"/>
            <a:ext cx="5322888" cy="20716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2468" name="Text Box 4"/>
          <p:cNvSpPr txBox="1">
            <a:spLocks noChangeArrowheads="1"/>
          </p:cNvSpPr>
          <p:nvPr/>
        </p:nvSpPr>
        <p:spPr bwMode="auto">
          <a:xfrm>
            <a:off x="2743200" y="304800"/>
            <a:ext cx="27432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spcBef>
                <a:spcPct val="50000"/>
              </a:spcBef>
            </a:pPr>
            <a:r>
              <a:rPr lang="ar-SA" sz="2000" b="1"/>
              <a:t>تزاوج القواعد النيتروجينية</a:t>
            </a:r>
            <a:endParaRPr lang="en-US" sz="2000" b="1"/>
          </a:p>
        </p:txBody>
      </p:sp>
      <p:sp>
        <p:nvSpPr>
          <p:cNvPr id="62469" name="TextBox 5"/>
          <p:cNvSpPr txBox="1">
            <a:spLocks noChangeArrowheads="1"/>
          </p:cNvSpPr>
          <p:nvPr/>
        </p:nvSpPr>
        <p:spPr bwMode="auto">
          <a:xfrm>
            <a:off x="4114800" y="297180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رابطة هيدروجينية ثنائية</a:t>
            </a:r>
            <a:endParaRPr lang="en-US" b="1"/>
          </a:p>
        </p:txBody>
      </p:sp>
      <p:sp>
        <p:nvSpPr>
          <p:cNvPr id="62470" name="TextBox 6"/>
          <p:cNvSpPr txBox="1">
            <a:spLocks noChangeArrowheads="1"/>
          </p:cNvSpPr>
          <p:nvPr/>
        </p:nvSpPr>
        <p:spPr bwMode="auto">
          <a:xfrm>
            <a:off x="5410200" y="5486400"/>
            <a:ext cx="22098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رابطة هيدروجينية ثلاثية</a:t>
            </a:r>
            <a:endParaRPr lang="en-US" b="1"/>
          </a:p>
        </p:txBody>
      </p:sp>
      <p:cxnSp>
        <p:nvCxnSpPr>
          <p:cNvPr id="9" name="Straight Arrow Connector 8"/>
          <p:cNvCxnSpPr/>
          <p:nvPr/>
        </p:nvCxnSpPr>
        <p:spPr>
          <a:xfrm flipV="1">
            <a:off x="4800600" y="1676400"/>
            <a:ext cx="76200" cy="13716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2" name="Straight Arrow Connector 11"/>
          <p:cNvCxnSpPr/>
          <p:nvPr/>
        </p:nvCxnSpPr>
        <p:spPr>
          <a:xfrm flipH="1" flipV="1">
            <a:off x="5029200" y="4038600"/>
            <a:ext cx="1600200" cy="152400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4"/>
          <p:cNvSpPr>
            <a:spLocks noChangeArrowheads="1"/>
          </p:cNvSpPr>
          <p:nvPr/>
        </p:nvSpPr>
        <p:spPr bwMode="auto">
          <a:xfrm>
            <a:off x="395288" y="361950"/>
            <a:ext cx="8367712" cy="5883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tabLst>
                <a:tab pos="7315200" algn="l"/>
              </a:tabLst>
            </a:pPr>
            <a:r>
              <a:rPr lang="ar-SA" sz="2000" b="1" u="sng">
                <a:latin typeface="Arial Unicode MS" pitchFamily="34" charset="-128"/>
                <a:ea typeface="Arial Unicode MS" pitchFamily="34" charset="-128"/>
                <a:cs typeface="Arial Unicode MS" pitchFamily="34" charset="-128"/>
              </a:rPr>
              <a:t>المركبات الخاصة ومركبات الطاقة:</a:t>
            </a:r>
          </a:p>
          <a:p>
            <a:pPr rtl="0">
              <a:tabLst>
                <a:tab pos="7315200" algn="l"/>
              </a:tabLst>
            </a:pPr>
            <a:endParaRPr lang="ar-SA" sz="2000" b="1" u="sng">
              <a:latin typeface="Arial Unicode MS" pitchFamily="34" charset="-128"/>
              <a:ea typeface="Arial Unicode MS" pitchFamily="34" charset="-128"/>
              <a:cs typeface="Arial Unicode MS" pitchFamily="34" charset="-128"/>
            </a:endParaRPr>
          </a:p>
          <a:p>
            <a:pPr rtl="0">
              <a:tabLst>
                <a:tab pos="7315200" algn="l"/>
              </a:tabLst>
            </a:pPr>
            <a:r>
              <a:rPr lang="ar-SA" sz="2000">
                <a:latin typeface="Arial Unicode MS" pitchFamily="34" charset="-128"/>
                <a:ea typeface="Arial Unicode MS" pitchFamily="34" charset="-128"/>
                <a:cs typeface="Arial Unicode MS" pitchFamily="34" charset="-128"/>
              </a:rPr>
              <a:t>هي مركبات كيميائية تلعب دورا خاصا في نشاط وأيض وحياة الخلية ومن هذه</a:t>
            </a:r>
            <a:endParaRPr lang="en-GB" sz="2000">
              <a:latin typeface="Arial Unicode MS" pitchFamily="34" charset="-128"/>
              <a:ea typeface="Arial Unicode MS" pitchFamily="34" charset="-128"/>
              <a:cs typeface="Arial Unicode MS" pitchFamily="34" charset="-128"/>
            </a:endParaRPr>
          </a:p>
          <a:p>
            <a:pPr rtl="0">
              <a:tabLst>
                <a:tab pos="7315200" algn="l"/>
              </a:tabLst>
            </a:pPr>
            <a:r>
              <a:rPr lang="en-GB" sz="2000">
                <a:latin typeface="Arial Unicode MS" pitchFamily="34" charset="-128"/>
                <a:ea typeface="Arial Unicode MS" pitchFamily="34" charset="-128"/>
                <a:cs typeface="Arial Unicode MS" pitchFamily="34" charset="-128"/>
              </a:rPr>
              <a:t>. Nucleoside phosphate</a:t>
            </a:r>
            <a:r>
              <a:rPr lang="ar-SA" sz="2000">
                <a:latin typeface="Arial Unicode MS" pitchFamily="34" charset="-128"/>
                <a:ea typeface="Arial Unicode MS" pitchFamily="34" charset="-128"/>
                <a:cs typeface="Arial Unicode MS" pitchFamily="34" charset="-128"/>
              </a:rPr>
              <a:t>المركبات فوسفات النيوكليوسايد</a:t>
            </a:r>
            <a:r>
              <a:rPr lang="ar-EG" sz="2000">
                <a:latin typeface="Arial Unicode MS" pitchFamily="34" charset="-128"/>
                <a:ea typeface="Arial Unicode MS" pitchFamily="34" charset="-128"/>
                <a:cs typeface="Arial Unicode MS" pitchFamily="34" charset="-128"/>
              </a:rPr>
              <a:t> </a:t>
            </a:r>
            <a:endParaRPr lang="en-GB" sz="2000">
              <a:latin typeface="Arial Unicode MS" pitchFamily="34" charset="-128"/>
              <a:ea typeface="Arial Unicode MS" pitchFamily="34" charset="-128"/>
              <a:cs typeface="Arial Unicode MS" pitchFamily="34" charset="-128"/>
            </a:endParaRPr>
          </a:p>
          <a:p>
            <a:pPr rtl="0">
              <a:tabLst>
                <a:tab pos="7315200" algn="l"/>
              </a:tabLst>
            </a:pPr>
            <a:r>
              <a:rPr lang="ar-SA" sz="2000">
                <a:latin typeface="Arial Unicode MS" pitchFamily="34" charset="-128"/>
                <a:ea typeface="Arial Unicode MS" pitchFamily="34" charset="-128"/>
                <a:cs typeface="Arial Unicode MS" pitchFamily="34" charset="-128"/>
              </a:rPr>
              <a:t>من القاعدة النيتروجنية والسكر الخماسي فقط</a:t>
            </a:r>
            <a:r>
              <a:rPr lang="en-US" sz="2000">
                <a:latin typeface="Arial Unicode MS" pitchFamily="34" charset="-128"/>
                <a:ea typeface="Arial Unicode MS" pitchFamily="34" charset="-128"/>
                <a:cs typeface="Arial Unicode MS" pitchFamily="34" charset="-128"/>
              </a:rPr>
              <a:t> Nucleoside</a:t>
            </a:r>
            <a:r>
              <a:rPr lang="ar-SA" sz="2000">
                <a:latin typeface="Arial Unicode MS" pitchFamily="34" charset="-128"/>
                <a:ea typeface="Arial Unicode MS" pitchFamily="34" charset="-128"/>
                <a:cs typeface="Arial Unicode MS" pitchFamily="34" charset="-128"/>
              </a:rPr>
              <a:t> تتكون</a:t>
            </a:r>
            <a:r>
              <a:rPr lang="ar-EG" sz="2000">
                <a:latin typeface="Arial Unicode MS" pitchFamily="34" charset="-128"/>
                <a:ea typeface="Arial Unicode MS" pitchFamily="34" charset="-128"/>
                <a:cs typeface="Arial Unicode MS" pitchFamily="34" charset="-128"/>
              </a:rPr>
              <a:t> </a:t>
            </a:r>
            <a:endParaRPr lang="en-GB" sz="2000">
              <a:latin typeface="Arial Unicode MS" pitchFamily="34" charset="-128"/>
              <a:ea typeface="Arial Unicode MS" pitchFamily="34" charset="-128"/>
              <a:cs typeface="Arial Unicode MS" pitchFamily="34" charset="-128"/>
            </a:endParaRPr>
          </a:p>
          <a:p>
            <a:pPr>
              <a:tabLst>
                <a:tab pos="7315200" algn="l"/>
              </a:tabLst>
            </a:pPr>
            <a:r>
              <a:rPr lang="ar-SA" sz="2000">
                <a:latin typeface="Arial Unicode MS" pitchFamily="34" charset="-128"/>
                <a:ea typeface="Arial Unicode MS" pitchFamily="34" charset="-128"/>
                <a:cs typeface="Arial Unicode MS" pitchFamily="34" charset="-128"/>
              </a:rPr>
              <a:t>وإذا أضيف لها مجموعة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أو أكثر من الفوسفات فإنها تسمى في هذه الحالة نيوكليوتيد</a:t>
            </a:r>
            <a:endParaRPr lang="en-GB" sz="2000">
              <a:latin typeface="Arial Unicode MS" pitchFamily="34" charset="-128"/>
              <a:ea typeface="Arial Unicode MS" pitchFamily="34" charset="-128"/>
              <a:cs typeface="Arial Unicode MS" pitchFamily="34" charset="-128"/>
            </a:endParaRPr>
          </a:p>
          <a:p>
            <a:pPr>
              <a:tabLst>
                <a:tab pos="7315200" algn="l"/>
              </a:tabLst>
            </a:pPr>
            <a:r>
              <a:rPr lang="en-GB" sz="2000">
                <a:latin typeface="Arial Unicode MS" pitchFamily="34" charset="-128"/>
                <a:ea typeface="Arial Unicode MS" pitchFamily="34" charset="-128"/>
                <a:cs typeface="Arial Unicode MS" pitchFamily="34" charset="-128"/>
              </a:rPr>
              <a:t>.Nucleotide</a:t>
            </a:r>
            <a:endParaRPr lang="en-US" sz="2000">
              <a:latin typeface="Arial Unicode MS" pitchFamily="34" charset="-128"/>
              <a:ea typeface="Arial Unicode MS" pitchFamily="34" charset="-128"/>
              <a:cs typeface="Arial Unicode MS" pitchFamily="34" charset="-128"/>
            </a:endParaRPr>
          </a:p>
          <a:p>
            <a:pPr rtl="0">
              <a:tabLst>
                <a:tab pos="7315200" algn="l"/>
              </a:tabLst>
            </a:pPr>
            <a:endParaRPr lang="ar-EG" sz="2000">
              <a:latin typeface="Arial" pitchFamily="34" charset="0"/>
            </a:endParaRPr>
          </a:p>
          <a:p>
            <a:pPr rtl="0">
              <a:tabLst>
                <a:tab pos="7315200" algn="l"/>
              </a:tabLst>
            </a:pPr>
            <a:endParaRPr lang="ar-EG" sz="2000">
              <a:latin typeface="Arial" pitchFamily="34" charset="0"/>
            </a:endParaRPr>
          </a:p>
          <a:p>
            <a:pPr rtl="0">
              <a:tabLst>
                <a:tab pos="7315200" algn="l"/>
              </a:tabLst>
            </a:pPr>
            <a:endParaRPr lang="ar-SA" sz="2000">
              <a:latin typeface="Arial" pitchFamily="34" charset="0"/>
            </a:endParaRPr>
          </a:p>
          <a:p>
            <a:pPr rtl="0">
              <a:tabLst>
                <a:tab pos="7315200" algn="l"/>
              </a:tabLst>
            </a:pPr>
            <a:r>
              <a:rPr lang="en-US" sz="2000">
                <a:latin typeface="Arial" pitchFamily="34" charset="0"/>
              </a:rPr>
              <a:t>: </a:t>
            </a:r>
            <a:r>
              <a:rPr lang="ar-SA" sz="2000">
                <a:latin typeface="Arial Unicode MS" pitchFamily="34" charset="-128"/>
                <a:ea typeface="Arial Unicode MS" pitchFamily="34" charset="-128"/>
                <a:cs typeface="Arial Unicode MS" pitchFamily="34" charset="-128"/>
              </a:rPr>
              <a:t>وتشمل مركبات الطاقة</a:t>
            </a:r>
            <a:endParaRPr lang="en-GB" sz="2000">
              <a:latin typeface="Arial Unicode MS" pitchFamily="34" charset="-128"/>
              <a:ea typeface="Arial Unicode MS" pitchFamily="34" charset="-128"/>
              <a:cs typeface="Arial Unicode MS" pitchFamily="34" charset="-128"/>
            </a:endParaRPr>
          </a:p>
          <a:p>
            <a:pPr rtl="0">
              <a:tabLst>
                <a:tab pos="7315200" algn="l"/>
              </a:tabLst>
            </a:pPr>
            <a:endParaRPr lang="ar-SA" sz="2000">
              <a:latin typeface="Arial Unicode MS" pitchFamily="34" charset="-128"/>
              <a:ea typeface="Arial Unicode MS" pitchFamily="34" charset="-128"/>
              <a:cs typeface="Arial Unicode MS" pitchFamily="34" charset="-128"/>
            </a:endParaRPr>
          </a:p>
          <a:p>
            <a:pPr rtl="0">
              <a:tabLst>
                <a:tab pos="7315200" algn="l"/>
              </a:tabLst>
            </a:pPr>
            <a:r>
              <a:rPr lang="en-GB" sz="2000">
                <a:latin typeface="Arial Unicode MS" pitchFamily="34" charset="-128"/>
                <a:ea typeface="Arial Unicode MS" pitchFamily="34" charset="-128"/>
                <a:cs typeface="Arial Unicode MS" pitchFamily="34" charset="-128"/>
              </a:rPr>
              <a:t>Adenosine triphosphate (ATP)               </a:t>
            </a:r>
            <a:r>
              <a:rPr lang="ar-SA" sz="2000">
                <a:latin typeface="Arial Unicode MS" pitchFamily="34" charset="-128"/>
                <a:ea typeface="Arial Unicode MS" pitchFamily="34" charset="-128"/>
                <a:cs typeface="Arial Unicode MS" pitchFamily="34" charset="-128"/>
              </a:rPr>
              <a:t>1- أدينوسين ثلاثي الفوسفات</a:t>
            </a:r>
            <a:endParaRPr lang="en-GB" sz="2000">
              <a:latin typeface="Arial Unicode MS" pitchFamily="34" charset="-128"/>
              <a:ea typeface="Arial Unicode MS" pitchFamily="34" charset="-128"/>
              <a:cs typeface="Arial Unicode MS" pitchFamily="34" charset="-128"/>
            </a:endParaRPr>
          </a:p>
          <a:p>
            <a:pPr rtl="0">
              <a:tabLst>
                <a:tab pos="7315200" algn="l"/>
              </a:tabLst>
            </a:pPr>
            <a:r>
              <a:rPr lang="en-GB" sz="2000">
                <a:latin typeface="Arial Unicode MS" pitchFamily="34" charset="-128"/>
                <a:ea typeface="Arial Unicode MS" pitchFamily="34" charset="-128"/>
                <a:cs typeface="Arial Unicode MS" pitchFamily="34" charset="-128"/>
              </a:rPr>
              <a:t>	</a:t>
            </a:r>
          </a:p>
          <a:p>
            <a:pPr rtl="0">
              <a:tabLst>
                <a:tab pos="7315200" algn="l"/>
              </a:tabLst>
            </a:pPr>
            <a:r>
              <a:rPr lang="en-GB" sz="2000">
                <a:latin typeface="Arial Unicode MS" pitchFamily="34" charset="-128"/>
                <a:ea typeface="Arial Unicode MS" pitchFamily="34" charset="-128"/>
                <a:cs typeface="Arial Unicode MS" pitchFamily="34" charset="-128"/>
              </a:rPr>
              <a:t>Adenosine diphosphate (ADP)               </a:t>
            </a:r>
            <a:r>
              <a:rPr lang="ar-SA" sz="2000">
                <a:latin typeface="Arial Unicode MS" pitchFamily="34" charset="-128"/>
                <a:ea typeface="Arial Unicode MS" pitchFamily="34" charset="-128"/>
                <a:cs typeface="Arial Unicode MS" pitchFamily="34" charset="-128"/>
              </a:rPr>
              <a:t>- أدينوسين ثنائي الفوسفات</a:t>
            </a:r>
            <a:r>
              <a:rPr lang="en-US" sz="2000">
                <a:latin typeface="Arial Unicode MS" pitchFamily="34" charset="-128"/>
                <a:ea typeface="Arial Unicode MS" pitchFamily="34" charset="-128"/>
                <a:cs typeface="Arial Unicode MS" pitchFamily="34" charset="-128"/>
              </a:rPr>
              <a:t> </a:t>
            </a:r>
            <a:r>
              <a:rPr lang="en-GB" sz="2000">
                <a:latin typeface="Arial Unicode MS" pitchFamily="34" charset="-128"/>
                <a:ea typeface="Arial Unicode MS" pitchFamily="34" charset="-128"/>
                <a:cs typeface="Arial Unicode MS" pitchFamily="34" charset="-128"/>
              </a:rPr>
              <a:t>2</a:t>
            </a:r>
          </a:p>
          <a:p>
            <a:pPr rtl="0">
              <a:tabLst>
                <a:tab pos="7315200" algn="l"/>
              </a:tabLst>
            </a:pPr>
            <a:endParaRPr lang="ar-SA" sz="2000">
              <a:latin typeface="Arial Unicode MS" pitchFamily="34" charset="-128"/>
              <a:ea typeface="Arial Unicode MS" pitchFamily="34" charset="-128"/>
              <a:cs typeface="Arial Unicode MS" pitchFamily="34" charset="-128"/>
            </a:endParaRPr>
          </a:p>
          <a:p>
            <a:pPr rtl="0">
              <a:tabLst>
                <a:tab pos="7315200" algn="l"/>
              </a:tabLst>
            </a:pPr>
            <a:r>
              <a:rPr lang="en-GB" sz="2000">
                <a:latin typeface="Arial Unicode MS" pitchFamily="34" charset="-128"/>
                <a:ea typeface="Arial Unicode MS" pitchFamily="34" charset="-128"/>
                <a:cs typeface="Arial Unicode MS" pitchFamily="34" charset="-128"/>
              </a:rPr>
              <a:t>Adenosine monophosphate (AMP)       </a:t>
            </a:r>
            <a:r>
              <a:rPr lang="ar-SA" sz="2000">
                <a:latin typeface="Arial Unicode MS" pitchFamily="34" charset="-128"/>
                <a:ea typeface="Arial Unicode MS" pitchFamily="34" charset="-128"/>
                <a:cs typeface="Arial Unicode MS" pitchFamily="34" charset="-128"/>
              </a:rPr>
              <a:t>- أدينوسين أحادي الفوسفات</a:t>
            </a:r>
            <a:r>
              <a:rPr lang="en-GB" sz="2000">
                <a:latin typeface="Arial Unicode MS" pitchFamily="34" charset="-128"/>
                <a:ea typeface="Arial Unicode MS" pitchFamily="34" charset="-128"/>
                <a:cs typeface="Arial Unicode MS" pitchFamily="34" charset="-128"/>
              </a:rPr>
              <a:t> 3</a:t>
            </a:r>
          </a:p>
          <a:p>
            <a:pPr rtl="0">
              <a:tabLst>
                <a:tab pos="7315200" algn="l"/>
              </a:tabLst>
            </a:pPr>
            <a:endParaRPr lang="ar-SA" sz="2000">
              <a:latin typeface="Arial Unicode MS" pitchFamily="34" charset="-128"/>
              <a:ea typeface="Arial Unicode MS" pitchFamily="34" charset="-128"/>
              <a:cs typeface="Arial Unicode MS" pitchFamily="34" charset="-128"/>
            </a:endParaRPr>
          </a:p>
          <a:p>
            <a:pPr rtl="0">
              <a:tabLst>
                <a:tab pos="7315200" algn="l"/>
              </a:tabLst>
            </a:pPr>
            <a:r>
              <a:rPr lang="ar-SA" sz="2000">
                <a:latin typeface="Arial Unicode MS" pitchFamily="34" charset="-128"/>
                <a:ea typeface="Arial Unicode MS" pitchFamily="34" charset="-128"/>
                <a:cs typeface="Arial Unicode MS" pitchFamily="34" charset="-128"/>
              </a:rPr>
              <a:t>ولها صورتين إما مؤكسدة أو مختزلة.</a:t>
            </a:r>
            <a:endParaRPr lang="en-US" sz="2000">
              <a:latin typeface="Arial Unicode MS" pitchFamily="34" charset="-128"/>
              <a:ea typeface="Arial Unicode MS" pitchFamily="34" charset="-128"/>
              <a:cs typeface="Arial Unicode MS" pitchFamily="34" charset="-128"/>
            </a:endParaRPr>
          </a:p>
        </p:txBody>
      </p:sp>
      <p:sp>
        <p:nvSpPr>
          <p:cNvPr id="63491" name="Text Box 4"/>
          <p:cNvSpPr txBox="1">
            <a:spLocks noChangeArrowheads="1"/>
          </p:cNvSpPr>
          <p:nvPr/>
        </p:nvSpPr>
        <p:spPr bwMode="auto">
          <a:xfrm>
            <a:off x="685800" y="2438400"/>
            <a:ext cx="8001000" cy="779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l" eaLnBrk="1" hangingPunct="1">
              <a:spcBef>
                <a:spcPct val="50000"/>
              </a:spcBef>
            </a:pPr>
            <a:r>
              <a:rPr lang="en-US" b="1"/>
              <a:t>Nucleoside (nitrogen base-pentose sugar)</a:t>
            </a:r>
          </a:p>
          <a:p>
            <a:pPr algn="l" eaLnBrk="1" hangingPunct="1">
              <a:spcBef>
                <a:spcPct val="50000"/>
              </a:spcBef>
            </a:pPr>
            <a:r>
              <a:rPr lang="en-US" b="1"/>
              <a:t>Nucleotide (nitrogen base-pentose sugar-phosphate group (S)</a:t>
            </a: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1"/>
          <p:cNvSpPr>
            <a:spLocks noChangeArrowheads="1"/>
          </p:cNvSpPr>
          <p:nvPr/>
        </p:nvSpPr>
        <p:spPr bwMode="auto">
          <a:xfrm>
            <a:off x="609600" y="228600"/>
            <a:ext cx="8077200" cy="361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algn="ctr" eaLnBrk="0" hangingPunct="0"/>
            <a:r>
              <a:rPr lang="ar-SA" sz="2400" b="1" u="sng">
                <a:latin typeface="Arial Unicode MS" pitchFamily="34" charset="-128"/>
                <a:ea typeface="Arial Unicode MS" pitchFamily="34" charset="-128"/>
                <a:cs typeface="Arial Unicode MS" pitchFamily="34" charset="-128"/>
              </a:rPr>
              <a:t>الخصائص العامة للخلايا</a:t>
            </a:r>
            <a:endParaRPr lang="en-US" sz="2400" b="1">
              <a:latin typeface="Arial Unicode MS" pitchFamily="34" charset="-128"/>
              <a:ea typeface="Arial Unicode MS" pitchFamily="34" charset="-128"/>
              <a:cs typeface="Arial Unicode MS" pitchFamily="34" charset="-128"/>
            </a:endParaRPr>
          </a:p>
          <a:p>
            <a:pPr rtl="0" eaLnBrk="0" hangingPunct="0"/>
            <a:endParaRPr lang="ar-EG"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latin typeface="Arial Unicode MS" pitchFamily="34" charset="-128"/>
                <a:ea typeface="Arial Unicode MS" pitchFamily="34" charset="-128"/>
                <a:cs typeface="Arial Unicode MS" pitchFamily="34" charset="-128"/>
              </a:rPr>
              <a:t>يختلف شكل الخلايا وتركيبها تبعا لموقعها في الجسم وما تقوم به من وظائف مختلفة , فبعضها شكله متغير مثل كرات الدم البيضاء , وبعضها له شكل ثابت كالخلايا الطلائية والعصبية .</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وتختلف الخلايا أيضا من ناحية احجامها فالخلايا الحمراء قطرها حوالي 7.5 ميكرون , بينما يتراوح قطر الخلايا في جسم  الإنسان 200 ميكرون إلي 15000 ميكرون. </a:t>
            </a:r>
          </a:p>
          <a:p>
            <a:pPr rtl="0" eaLnBrk="0" hangingPunct="0">
              <a:lnSpc>
                <a:spcPct val="150000"/>
              </a:lnSpc>
            </a:pPr>
            <a:r>
              <a:rPr lang="ar-SA" sz="2000">
                <a:latin typeface="Arial Unicode MS" pitchFamily="34" charset="-128"/>
                <a:ea typeface="Arial Unicode MS" pitchFamily="34" charset="-128"/>
                <a:cs typeface="Arial Unicode MS" pitchFamily="34" charset="-128"/>
              </a:rPr>
              <a:t>الصفات العامة للخلايا تشمل الحجم والشكل والعدد وفترة الحياة</a:t>
            </a:r>
            <a:r>
              <a:rPr lang="ar-SA" sz="1400"/>
              <a:t>.</a:t>
            </a:r>
            <a:r>
              <a:rPr lang="en-US" sz="900"/>
              <a:t> </a:t>
            </a:r>
            <a:endParaRPr lang="en-US"/>
          </a:p>
        </p:txBody>
      </p:sp>
      <p:sp>
        <p:nvSpPr>
          <p:cNvPr id="64515" name="Rectangle 2"/>
          <p:cNvSpPr>
            <a:spLocks noChangeArrowheads="1"/>
          </p:cNvSpPr>
          <p:nvPr/>
        </p:nvSpPr>
        <p:spPr bwMode="auto">
          <a:xfrm>
            <a:off x="4495800" y="3900488"/>
            <a:ext cx="42672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400" b="1" u="sng">
                <a:latin typeface="Arial Unicode MS" pitchFamily="34" charset="-128"/>
                <a:ea typeface="Arial Unicode MS" pitchFamily="34" charset="-128"/>
                <a:cs typeface="Arial Unicode MS" pitchFamily="34" charset="-128"/>
              </a:rPr>
              <a:t>حجم الخلايا</a:t>
            </a:r>
            <a:r>
              <a:rPr lang="ar-EG" sz="2400" b="1" u="sng">
                <a:latin typeface="Arial Unicode MS" pitchFamily="34" charset="-128"/>
                <a:ea typeface="Arial Unicode MS" pitchFamily="34" charset="-128"/>
                <a:cs typeface="Arial Unicode MS" pitchFamily="34" charset="-128"/>
              </a:rPr>
              <a:t> </a:t>
            </a:r>
            <a:r>
              <a:rPr lang="en-US" sz="2400" b="1" u="sng">
                <a:latin typeface="Arial Unicode MS" pitchFamily="34" charset="-128"/>
                <a:ea typeface="Arial Unicode MS" pitchFamily="34" charset="-128"/>
                <a:cs typeface="Arial Unicode MS" pitchFamily="34" charset="-128"/>
              </a:rPr>
              <a:t>:</a:t>
            </a:r>
            <a:r>
              <a:rPr lang="ar-EG" sz="2400" b="1" u="sng">
                <a:latin typeface="Arial Unicode MS" pitchFamily="34" charset="-128"/>
                <a:ea typeface="Arial Unicode MS" pitchFamily="34" charset="-128"/>
                <a:cs typeface="Arial Unicode MS" pitchFamily="34" charset="-128"/>
              </a:rPr>
              <a:t> </a:t>
            </a:r>
            <a:r>
              <a:rPr lang="en-US" sz="2400" b="1" u="sng">
                <a:latin typeface="Arial Unicode MS" pitchFamily="34" charset="-128"/>
                <a:ea typeface="Arial Unicode MS" pitchFamily="34" charset="-128"/>
                <a:cs typeface="Arial Unicode MS" pitchFamily="34" charset="-128"/>
              </a:rPr>
              <a:t>Cell size</a:t>
            </a:r>
            <a:r>
              <a:rPr lang="ar-EG" sz="2400" b="1" u="sng">
                <a:latin typeface="Arial Unicode MS" pitchFamily="34" charset="-128"/>
                <a:ea typeface="Arial Unicode MS" pitchFamily="34" charset="-128"/>
                <a:cs typeface="Arial Unicode MS" pitchFamily="34" charset="-128"/>
              </a:rPr>
              <a:t> </a:t>
            </a:r>
            <a:endParaRPr lang="ar-SA" sz="2400">
              <a:latin typeface="Arial Unicode MS" pitchFamily="34" charset="-128"/>
              <a:ea typeface="Arial Unicode MS" pitchFamily="34" charset="-128"/>
              <a:cs typeface="Arial Unicode MS" pitchFamily="34" charset="-128"/>
            </a:endParaRPr>
          </a:p>
        </p:txBody>
      </p:sp>
      <p:sp>
        <p:nvSpPr>
          <p:cNvPr id="64516" name="Rectangle 3"/>
          <p:cNvSpPr>
            <a:spLocks noChangeArrowheads="1"/>
          </p:cNvSpPr>
          <p:nvPr/>
        </p:nvSpPr>
        <p:spPr bwMode="auto">
          <a:xfrm>
            <a:off x="228600" y="4343400"/>
            <a:ext cx="86106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a:latin typeface="Arial Unicode MS" pitchFamily="34" charset="-128"/>
                <a:ea typeface="Arial Unicode MS" pitchFamily="34" charset="-128"/>
                <a:cs typeface="Arial Unicode MS" pitchFamily="34" charset="-128"/>
              </a:rPr>
              <a:t>في الكائنات وحيدة الخلية يكون حجم الخلية كبير وذلك لأنها تقوم بكل النشاطات الحيوية  , اما بالنسبة لخلية الحيوانات الراقية فلا توجد الخلايا مستقلة عن بعضها البعض ,حيث يتراوح قطرها بين 10 , 20 ميكرون كذلك نجد بويضة الثديات يصل قطرها إلي 100 ميكرون بينما يصل قطر البويضة في الطيور والزواحف بما تحوية من مح ومواد غذائية إلي عدة سنيتمرات. ايضا قد تكون الخلايا صغيرة جدا فخلايا الدم البيضاء يصل قطرها إلي 6 ميكرونات فقط , كما قد يصل قطر الخلية العصبية إلي عدة اقدام في بعض الحيوانات الكبيرة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0"/>
            <a:ext cx="8229600" cy="849313"/>
          </a:xfrm>
        </p:spPr>
        <p:txBody>
          <a:bodyPr/>
          <a:lstStyle/>
          <a:p>
            <a:pPr eaLnBrk="1" hangingPunct="1"/>
            <a:r>
              <a:rPr lang="ar-SA" sz="3200" smtClean="0">
                <a:solidFill>
                  <a:schemeClr val="tx1"/>
                </a:solidFill>
                <a:cs typeface="Arabic Transparent" pitchFamily="2" charset="0"/>
              </a:rPr>
              <a:t>ثانيا: جزئيات المركبات التي تدخل في تركيب الكائن الحي:</a:t>
            </a:r>
            <a:endParaRPr lang="en-US" sz="3200" smtClean="0">
              <a:solidFill>
                <a:schemeClr val="tx1"/>
              </a:solidFill>
              <a:cs typeface="Arabic Transparent" pitchFamily="2" charset="0"/>
            </a:endParaRPr>
          </a:p>
        </p:txBody>
      </p:sp>
      <p:sp>
        <p:nvSpPr>
          <p:cNvPr id="10243" name="Rectangle 3" descr="g7cl05"/>
          <p:cNvSpPr>
            <a:spLocks noChangeArrowheads="1"/>
          </p:cNvSpPr>
          <p:nvPr/>
        </p:nvSpPr>
        <p:spPr bwMode="auto">
          <a:xfrm>
            <a:off x="1016000" y="1008063"/>
            <a:ext cx="7696200" cy="5600700"/>
          </a:xfrm>
          <a:prstGeom prst="rect">
            <a:avLst/>
          </a:prstGeom>
          <a:ln>
            <a:headEnd/>
            <a:tailEnd/>
          </a:ln>
        </p:spPr>
        <p:style>
          <a:lnRef idx="2">
            <a:schemeClr val="accent2"/>
          </a:lnRef>
          <a:fillRef idx="1">
            <a:schemeClr val="lt1"/>
          </a:fillRef>
          <a:effectRef idx="0">
            <a:schemeClr val="accent2"/>
          </a:effectRef>
          <a:fontRef idx="minor">
            <a:schemeClr val="dk1"/>
          </a:fontRef>
        </p:style>
        <p:txBody>
          <a:bodyPr/>
          <a:lstStyle/>
          <a:p>
            <a:pPr>
              <a:defRPr/>
            </a:pPr>
            <a:endParaRPr lang="en-US"/>
          </a:p>
        </p:txBody>
      </p:sp>
      <p:sp>
        <p:nvSpPr>
          <p:cNvPr id="10244" name="AutoShape 4"/>
          <p:cNvSpPr>
            <a:spLocks noChangeArrowheads="1"/>
          </p:cNvSpPr>
          <p:nvPr/>
        </p:nvSpPr>
        <p:spPr bwMode="auto">
          <a:xfrm>
            <a:off x="1244600" y="5846763"/>
            <a:ext cx="6340475" cy="762000"/>
          </a:xfrm>
          <a:prstGeom prst="roundRect">
            <a:avLst>
              <a:gd name="adj" fmla="val 36005"/>
            </a:avLst>
          </a:prstGeom>
          <a:solidFill>
            <a:srgbClr val="E3E3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ctr">
              <a:spcAft>
                <a:spcPts val="600"/>
              </a:spcAft>
            </a:pPr>
            <a:r>
              <a:rPr lang="ar-SA" sz="1600" b="1">
                <a:latin typeface="Arial Unicode MS" pitchFamily="34" charset="-128"/>
                <a:ea typeface="Arial Unicode MS" pitchFamily="34" charset="-128"/>
                <a:cs typeface="Arial Unicode MS" pitchFamily="34" charset="-128"/>
              </a:rPr>
              <a:t>تصنيف الجزيئات التي تدخل في تركيب خلايا الكائنات الحية</a:t>
            </a:r>
          </a:p>
          <a:p>
            <a:pPr algn="ctr">
              <a:spcAft>
                <a:spcPts val="600"/>
              </a:spcAft>
            </a:pPr>
            <a:r>
              <a:rPr lang="en-US" b="1">
                <a:latin typeface="Arial Unicode MS" pitchFamily="34" charset="-128"/>
                <a:ea typeface="Arial Unicode MS" pitchFamily="34" charset="-128"/>
                <a:cs typeface="Arial Unicode MS" pitchFamily="34" charset="-128"/>
              </a:rPr>
              <a:t>Molecular constituents of cells</a:t>
            </a:r>
            <a:r>
              <a:rPr lang="ar-SA" sz="1600" b="1">
                <a:solidFill>
                  <a:srgbClr val="C00000"/>
                </a:solidFill>
                <a:latin typeface="Arial Unicode MS" pitchFamily="34" charset="-128"/>
                <a:ea typeface="Arial Unicode MS" pitchFamily="34" charset="-128"/>
                <a:cs typeface="Arial Unicode MS" pitchFamily="34" charset="-128"/>
              </a:rPr>
              <a:t>.</a:t>
            </a:r>
            <a:endParaRPr lang="en-US" sz="1600" b="1">
              <a:solidFill>
                <a:srgbClr val="C00000"/>
              </a:solidFill>
              <a:latin typeface="Arial Unicode MS" pitchFamily="34" charset="-128"/>
              <a:ea typeface="Arial Unicode MS" pitchFamily="34" charset="-128"/>
              <a:cs typeface="Arial Unicode MS" pitchFamily="34" charset="-128"/>
            </a:endParaRPr>
          </a:p>
        </p:txBody>
      </p:sp>
      <p:sp>
        <p:nvSpPr>
          <p:cNvPr id="10245" name="Oval 5"/>
          <p:cNvSpPr>
            <a:spLocks noChangeArrowheads="1"/>
          </p:cNvSpPr>
          <p:nvPr/>
        </p:nvSpPr>
        <p:spPr bwMode="auto">
          <a:xfrm>
            <a:off x="1258888" y="3709988"/>
            <a:ext cx="6272212" cy="2144712"/>
          </a:xfrm>
          <a:prstGeom prst="ellipse">
            <a:avLst/>
          </a:prstGeom>
          <a:solidFill>
            <a:srgbClr val="8888C6"/>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46" name="Oval 6"/>
          <p:cNvSpPr>
            <a:spLocks noChangeArrowheads="1"/>
          </p:cNvSpPr>
          <p:nvPr/>
        </p:nvSpPr>
        <p:spPr bwMode="auto">
          <a:xfrm>
            <a:off x="1241425" y="1366838"/>
            <a:ext cx="4338638" cy="2025650"/>
          </a:xfrm>
          <a:prstGeom prst="ellipse">
            <a:avLst/>
          </a:prstGeom>
          <a:solidFill>
            <a:srgbClr val="E1A983"/>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47" name="Oval 7"/>
          <p:cNvSpPr>
            <a:spLocks noChangeArrowheads="1"/>
          </p:cNvSpPr>
          <p:nvPr/>
        </p:nvSpPr>
        <p:spPr bwMode="auto">
          <a:xfrm>
            <a:off x="5691188" y="2570163"/>
            <a:ext cx="1801812" cy="968375"/>
          </a:xfrm>
          <a:prstGeom prst="ellipse">
            <a:avLst/>
          </a:prstGeom>
          <a:gradFill rotWithShape="1">
            <a:gsLst>
              <a:gs pos="0">
                <a:srgbClr val="FFDD99"/>
              </a:gs>
              <a:gs pos="100000">
                <a:srgbClr val="99CCFF"/>
              </a:gs>
            </a:gsLst>
            <a:lin ang="5400000" scaled="1"/>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ctr"/>
            <a:r>
              <a:rPr lang="ar-SA" sz="1600" b="1">
                <a:latin typeface="Times New Roman" pitchFamily="18" charset="0"/>
                <a:cs typeface="Times New Roman" pitchFamily="18" charset="0"/>
              </a:rPr>
              <a:t>الجزيئات</a:t>
            </a:r>
            <a:r>
              <a:rPr lang="ar-SA" sz="1600">
                <a:latin typeface="Times New Roman" pitchFamily="18" charset="0"/>
                <a:cs typeface="Times New Roman" pitchFamily="18" charset="0"/>
              </a:rPr>
              <a:t> </a:t>
            </a:r>
            <a:r>
              <a:rPr lang="en-US" sz="1600" b="1">
                <a:latin typeface="Arial" pitchFamily="34" charset="0"/>
                <a:cs typeface="Arabic Transparent" pitchFamily="2" charset="0"/>
              </a:rPr>
              <a:t>(Biological Molecules</a:t>
            </a:r>
            <a:r>
              <a:rPr lang="en-US" sz="1600" b="1">
                <a:solidFill>
                  <a:srgbClr val="660066"/>
                </a:solidFill>
                <a:latin typeface="Arial" pitchFamily="34" charset="0"/>
                <a:cs typeface="Arabic Transparent" pitchFamily="2" charset="0"/>
              </a:rPr>
              <a:t>)</a:t>
            </a:r>
            <a:endParaRPr lang="en-US" sz="1600">
              <a:solidFill>
                <a:srgbClr val="660066"/>
              </a:solidFill>
              <a:latin typeface="Arial" pitchFamily="34" charset="0"/>
              <a:cs typeface="Arabic Transparent" pitchFamily="2" charset="0"/>
            </a:endParaRPr>
          </a:p>
        </p:txBody>
      </p:sp>
      <p:sp>
        <p:nvSpPr>
          <p:cNvPr id="10248" name="AutoShape 8"/>
          <p:cNvSpPr>
            <a:spLocks noChangeArrowheads="1"/>
          </p:cNvSpPr>
          <p:nvPr/>
        </p:nvSpPr>
        <p:spPr bwMode="auto">
          <a:xfrm>
            <a:off x="2276475" y="1701800"/>
            <a:ext cx="1300163" cy="292100"/>
          </a:xfrm>
          <a:prstGeom prst="roundRect">
            <a:avLst>
              <a:gd name="adj" fmla="val 50000"/>
            </a:avLst>
          </a:prstGeom>
          <a:gradFill rotWithShape="1">
            <a:gsLst>
              <a:gs pos="0">
                <a:srgbClr val="CCFFFF"/>
              </a:gs>
              <a:gs pos="100000">
                <a:srgbClr val="99CCFF"/>
              </a:gs>
            </a:gsLst>
            <a:path path="shape">
              <a:fillToRect l="50000" t="50000" r="50000" b="50000"/>
            </a:path>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ctr"/>
            <a:r>
              <a:rPr lang="ar-SA" sz="1400" b="1">
                <a:latin typeface="Arial Unicode MS" pitchFamily="34" charset="-128"/>
                <a:ea typeface="Arial Unicode MS" pitchFamily="34" charset="-128"/>
                <a:cs typeface="Arial Unicode MS" pitchFamily="34" charset="-128"/>
              </a:rPr>
              <a:t>الماء</a:t>
            </a:r>
            <a:r>
              <a:rPr lang="ar-SA" sz="1400">
                <a:latin typeface="Arial Unicode MS" pitchFamily="34" charset="-128"/>
                <a:ea typeface="Arial Unicode MS" pitchFamily="34" charset="-128"/>
                <a:cs typeface="Arial Unicode MS" pitchFamily="34" charset="-128"/>
              </a:rPr>
              <a:t> </a:t>
            </a:r>
            <a:r>
              <a:rPr lang="en-US" sz="1400" b="1">
                <a:latin typeface="Arial Unicode MS" pitchFamily="34" charset="-128"/>
                <a:ea typeface="Arial Unicode MS" pitchFamily="34" charset="-128"/>
                <a:cs typeface="Arial Unicode MS" pitchFamily="34" charset="-128"/>
              </a:rPr>
              <a:t>(Water)</a:t>
            </a:r>
            <a:endParaRPr lang="en-US" sz="1400">
              <a:latin typeface="Arial Unicode MS" pitchFamily="34" charset="-128"/>
              <a:ea typeface="Arial Unicode MS" pitchFamily="34" charset="-128"/>
              <a:cs typeface="Arial Unicode MS" pitchFamily="34" charset="-128"/>
            </a:endParaRPr>
          </a:p>
        </p:txBody>
      </p:sp>
      <p:sp>
        <p:nvSpPr>
          <p:cNvPr id="10249" name="AutoShape 9"/>
          <p:cNvSpPr>
            <a:spLocks noChangeArrowheads="1"/>
          </p:cNvSpPr>
          <p:nvPr/>
        </p:nvSpPr>
        <p:spPr bwMode="auto">
          <a:xfrm>
            <a:off x="1331913" y="4676775"/>
            <a:ext cx="1793875" cy="433388"/>
          </a:xfrm>
          <a:prstGeom prst="flowChartDisplay">
            <a:avLst/>
          </a:prstGeom>
          <a:solidFill>
            <a:srgbClr val="CCFFCC"/>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ar-SA" sz="1200" b="1">
                <a:latin typeface="Times New Roman" pitchFamily="18" charset="0"/>
                <a:cs typeface="Times New Roman" pitchFamily="18" charset="0"/>
              </a:rPr>
              <a:t>الأحماض النووية</a:t>
            </a:r>
            <a:r>
              <a:rPr lang="ar-SA" sz="1200">
                <a:latin typeface="Times New Roman" pitchFamily="18" charset="0"/>
                <a:cs typeface="Times New Roman" pitchFamily="18" charset="0"/>
              </a:rPr>
              <a:t> </a:t>
            </a:r>
            <a:r>
              <a:rPr lang="en-US" sz="1200" b="1">
                <a:latin typeface="Arial" pitchFamily="34" charset="0"/>
                <a:cs typeface="Arabic Transparent" pitchFamily="2" charset="0"/>
              </a:rPr>
              <a:t>(Nucleic acids</a:t>
            </a:r>
            <a:r>
              <a:rPr lang="en-US" sz="1200" b="1">
                <a:solidFill>
                  <a:srgbClr val="660066"/>
                </a:solidFill>
                <a:latin typeface="Arial" pitchFamily="34" charset="0"/>
                <a:cs typeface="Arabic Transparent" pitchFamily="2" charset="0"/>
              </a:rPr>
              <a:t>)</a:t>
            </a:r>
            <a:endParaRPr lang="en-US" sz="1200">
              <a:solidFill>
                <a:srgbClr val="660066"/>
              </a:solidFill>
              <a:latin typeface="Arial" pitchFamily="34" charset="0"/>
              <a:cs typeface="Arabic Transparent" pitchFamily="2" charset="0"/>
            </a:endParaRPr>
          </a:p>
        </p:txBody>
      </p:sp>
      <p:sp>
        <p:nvSpPr>
          <p:cNvPr id="10250" name="AutoShape 10"/>
          <p:cNvSpPr>
            <a:spLocks noChangeArrowheads="1"/>
          </p:cNvSpPr>
          <p:nvPr/>
        </p:nvSpPr>
        <p:spPr bwMode="auto">
          <a:xfrm>
            <a:off x="3014663" y="5076825"/>
            <a:ext cx="1176337" cy="542925"/>
          </a:xfrm>
          <a:prstGeom prst="hexagon">
            <a:avLst>
              <a:gd name="adj" fmla="val 35780"/>
              <a:gd name="vf" fmla="val 115470"/>
            </a:avLst>
          </a:prstGeom>
          <a:solidFill>
            <a:srgbClr val="E2BC78"/>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ar-SA" sz="1200" b="1">
                <a:latin typeface="Times New Roman" pitchFamily="18" charset="0"/>
                <a:cs typeface="Times New Roman" pitchFamily="18" charset="0"/>
              </a:rPr>
              <a:t>البروتينات</a:t>
            </a:r>
            <a:r>
              <a:rPr lang="ar-SA" sz="1200">
                <a:latin typeface="Times New Roman" pitchFamily="18" charset="0"/>
                <a:cs typeface="Times New Roman" pitchFamily="18" charset="0"/>
              </a:rPr>
              <a:t> </a:t>
            </a:r>
            <a:r>
              <a:rPr lang="en-US" sz="1200" b="1">
                <a:latin typeface="Arial" pitchFamily="34" charset="0"/>
                <a:cs typeface="Arabic Transparent" pitchFamily="2" charset="0"/>
              </a:rPr>
              <a:t>(Proteins)</a:t>
            </a:r>
            <a:endParaRPr lang="en-US" sz="1200">
              <a:latin typeface="Arial" pitchFamily="34" charset="0"/>
              <a:cs typeface="Arabic Transparent" pitchFamily="2" charset="0"/>
            </a:endParaRPr>
          </a:p>
        </p:txBody>
      </p:sp>
      <p:sp>
        <p:nvSpPr>
          <p:cNvPr id="10251" name="Oval 11"/>
          <p:cNvSpPr>
            <a:spLocks noChangeArrowheads="1"/>
          </p:cNvSpPr>
          <p:nvPr/>
        </p:nvSpPr>
        <p:spPr bwMode="auto">
          <a:xfrm>
            <a:off x="4551363" y="5092700"/>
            <a:ext cx="946150" cy="557213"/>
          </a:xfrm>
          <a:prstGeom prst="ellipse">
            <a:avLst/>
          </a:prstGeom>
          <a:solidFill>
            <a:srgbClr val="FFFF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ctr"/>
            <a:r>
              <a:rPr lang="ar-SA" sz="1200" b="1">
                <a:latin typeface="Times New Roman" pitchFamily="18" charset="0"/>
                <a:cs typeface="Times New Roman" pitchFamily="18" charset="0"/>
              </a:rPr>
              <a:t>الدهون</a:t>
            </a:r>
            <a:r>
              <a:rPr lang="ar-SA" sz="1200">
                <a:latin typeface="Times New Roman" pitchFamily="18" charset="0"/>
                <a:cs typeface="Times New Roman" pitchFamily="18" charset="0"/>
              </a:rPr>
              <a:t> </a:t>
            </a:r>
            <a:r>
              <a:rPr lang="en-US" sz="1200" b="1">
                <a:latin typeface="Arial" pitchFamily="34" charset="0"/>
                <a:cs typeface="Arabic Transparent" pitchFamily="2" charset="0"/>
              </a:rPr>
              <a:t>(Lipids)</a:t>
            </a:r>
            <a:endParaRPr lang="en-US" sz="1200">
              <a:latin typeface="Arial" pitchFamily="34" charset="0"/>
              <a:cs typeface="Arabic Transparent" pitchFamily="2" charset="0"/>
            </a:endParaRPr>
          </a:p>
        </p:txBody>
      </p:sp>
      <p:sp>
        <p:nvSpPr>
          <p:cNvPr id="10252" name="AutoShape 12"/>
          <p:cNvSpPr>
            <a:spLocks noChangeArrowheads="1"/>
          </p:cNvSpPr>
          <p:nvPr/>
        </p:nvSpPr>
        <p:spPr bwMode="auto">
          <a:xfrm>
            <a:off x="2262188" y="2370138"/>
            <a:ext cx="1300162" cy="292100"/>
          </a:xfrm>
          <a:prstGeom prst="roundRect">
            <a:avLst>
              <a:gd name="adj" fmla="val 50000"/>
            </a:avLst>
          </a:prstGeom>
          <a:solidFill>
            <a:srgbClr val="3366F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ctr"/>
            <a:r>
              <a:rPr lang="ar-SA" sz="1400" b="1">
                <a:latin typeface="Times New Roman" pitchFamily="18" charset="0"/>
                <a:cs typeface="Times New Roman" pitchFamily="18" charset="0"/>
              </a:rPr>
              <a:t>القواعد </a:t>
            </a:r>
            <a:r>
              <a:rPr lang="en-US" sz="1400" b="1">
                <a:latin typeface="Arial" pitchFamily="34" charset="0"/>
                <a:cs typeface="Arabic Transparent" pitchFamily="2" charset="0"/>
              </a:rPr>
              <a:t>(Bases)</a:t>
            </a:r>
            <a:endParaRPr lang="en-US" sz="1400">
              <a:latin typeface="Arial" pitchFamily="34" charset="0"/>
              <a:cs typeface="Arabic Transparent" pitchFamily="2" charset="0"/>
            </a:endParaRPr>
          </a:p>
        </p:txBody>
      </p:sp>
      <p:sp>
        <p:nvSpPr>
          <p:cNvPr id="10253" name="AutoShape 13"/>
          <p:cNvSpPr>
            <a:spLocks noChangeArrowheads="1"/>
          </p:cNvSpPr>
          <p:nvPr/>
        </p:nvSpPr>
        <p:spPr bwMode="auto">
          <a:xfrm>
            <a:off x="5410200" y="4572000"/>
            <a:ext cx="2076450" cy="584200"/>
          </a:xfrm>
          <a:prstGeom prst="pentagon">
            <a:avLst/>
          </a:prstGeom>
          <a:solidFill>
            <a:srgbClr val="FFCC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ar-SA" sz="1200" b="1">
                <a:latin typeface="Times New Roman" pitchFamily="18" charset="0"/>
                <a:cs typeface="Times New Roman" pitchFamily="18" charset="0"/>
              </a:rPr>
              <a:t>السكرات</a:t>
            </a:r>
            <a:r>
              <a:rPr lang="ar-SA" sz="1200">
                <a:latin typeface="Times New Roman" pitchFamily="18" charset="0"/>
                <a:cs typeface="Times New Roman" pitchFamily="18" charset="0"/>
              </a:rPr>
              <a:t> </a:t>
            </a:r>
            <a:r>
              <a:rPr lang="en-US" sz="1200" b="1">
                <a:latin typeface="Arial" pitchFamily="34" charset="0"/>
                <a:cs typeface="Arabic Transparent" pitchFamily="2" charset="0"/>
              </a:rPr>
              <a:t>(Carbohydrates)</a:t>
            </a:r>
            <a:endParaRPr lang="en-US" sz="1200">
              <a:latin typeface="Arial" pitchFamily="34" charset="0"/>
              <a:cs typeface="Arabic Transparent" pitchFamily="2" charset="0"/>
            </a:endParaRPr>
          </a:p>
        </p:txBody>
      </p:sp>
      <p:sp>
        <p:nvSpPr>
          <p:cNvPr id="10254" name="AutoShape 14"/>
          <p:cNvSpPr>
            <a:spLocks noChangeArrowheads="1"/>
          </p:cNvSpPr>
          <p:nvPr/>
        </p:nvSpPr>
        <p:spPr bwMode="auto">
          <a:xfrm>
            <a:off x="3255963" y="3986213"/>
            <a:ext cx="2078037" cy="371475"/>
          </a:xfrm>
          <a:prstGeom prst="octagon">
            <a:avLst>
              <a:gd name="adj" fmla="val 26315"/>
            </a:avLst>
          </a:prstGeom>
          <a:solidFill>
            <a:srgbClr val="99CCFF"/>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p>
            <a:pPr algn="ctr"/>
            <a:r>
              <a:rPr lang="ar-SA" sz="1600" b="1">
                <a:latin typeface="Times New Roman" pitchFamily="18" charset="0"/>
                <a:cs typeface="Arabic Transparent" pitchFamily="2" charset="0"/>
              </a:rPr>
              <a:t>عضوية</a:t>
            </a:r>
            <a:r>
              <a:rPr lang="ar-SA" sz="1600">
                <a:latin typeface="Times New Roman" pitchFamily="18" charset="0"/>
                <a:cs typeface="Arabic Transparent" pitchFamily="2" charset="0"/>
              </a:rPr>
              <a:t> </a:t>
            </a:r>
            <a:r>
              <a:rPr lang="en-US" sz="1600" b="1">
                <a:latin typeface="Arial" pitchFamily="34" charset="0"/>
                <a:cs typeface="Arabic Transparent" pitchFamily="2" charset="0"/>
              </a:rPr>
              <a:t>(Organic)</a:t>
            </a:r>
            <a:endParaRPr lang="en-US" sz="1600">
              <a:latin typeface="Arial" pitchFamily="34" charset="0"/>
              <a:cs typeface="Arabic Transparent" pitchFamily="2" charset="0"/>
            </a:endParaRPr>
          </a:p>
        </p:txBody>
      </p:sp>
      <p:sp>
        <p:nvSpPr>
          <p:cNvPr id="10255" name="Text Box 15"/>
          <p:cNvSpPr txBox="1">
            <a:spLocks noChangeArrowheads="1"/>
          </p:cNvSpPr>
          <p:nvPr/>
        </p:nvSpPr>
        <p:spPr bwMode="auto">
          <a:xfrm>
            <a:off x="4032250" y="2141538"/>
            <a:ext cx="1003300" cy="504825"/>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1400" b="1">
                <a:latin typeface="Times New Roman" pitchFamily="18" charset="0"/>
                <a:cs typeface="Times New Roman" pitchFamily="18" charset="0"/>
              </a:rPr>
              <a:t>غير عضوية</a:t>
            </a:r>
            <a:r>
              <a:rPr lang="ar-SA" sz="1400">
                <a:latin typeface="Times New Roman" pitchFamily="18" charset="0"/>
                <a:cs typeface="Times New Roman" pitchFamily="18" charset="0"/>
              </a:rPr>
              <a:t> </a:t>
            </a:r>
            <a:r>
              <a:rPr lang="en-US" sz="1400" b="1">
                <a:latin typeface="Arial" pitchFamily="34" charset="0"/>
                <a:cs typeface="Arabic Transparent" pitchFamily="2" charset="0"/>
              </a:rPr>
              <a:t>(Inorganic</a:t>
            </a:r>
            <a:r>
              <a:rPr lang="en-US" sz="1400" b="1">
                <a:solidFill>
                  <a:srgbClr val="660066"/>
                </a:solidFill>
                <a:latin typeface="Arial" pitchFamily="34" charset="0"/>
                <a:cs typeface="Arabic Transparent" pitchFamily="2" charset="0"/>
              </a:rPr>
              <a:t>)</a:t>
            </a:r>
            <a:endParaRPr lang="en-US" sz="1400">
              <a:solidFill>
                <a:srgbClr val="660066"/>
              </a:solidFill>
              <a:latin typeface="Arial" pitchFamily="34" charset="0"/>
              <a:cs typeface="Arabic Transparent" pitchFamily="2" charset="0"/>
            </a:endParaRPr>
          </a:p>
        </p:txBody>
      </p:sp>
      <p:grpSp>
        <p:nvGrpSpPr>
          <p:cNvPr id="10256" name="Group 16"/>
          <p:cNvGrpSpPr>
            <a:grpSpLocks/>
          </p:cNvGrpSpPr>
          <p:nvPr/>
        </p:nvGrpSpPr>
        <p:grpSpPr bwMode="auto">
          <a:xfrm rot="6607042">
            <a:off x="5327650" y="2000250"/>
            <a:ext cx="444500" cy="1028700"/>
            <a:chOff x="4320" y="5297"/>
            <a:chExt cx="566" cy="1157"/>
          </a:xfrm>
        </p:grpSpPr>
        <p:sp>
          <p:nvSpPr>
            <p:cNvPr id="10278" name="AutoShape 17"/>
            <p:cNvSpPr>
              <a:spLocks noChangeArrowheads="1"/>
            </p:cNvSpPr>
            <p:nvPr/>
          </p:nvSpPr>
          <p:spPr bwMode="auto">
            <a:xfrm>
              <a:off x="4320" y="5979"/>
              <a:ext cx="566" cy="475"/>
            </a:xfrm>
            <a:prstGeom prst="downArrow">
              <a:avLst>
                <a:gd name="adj1" fmla="val 42074"/>
                <a:gd name="adj2" fmla="val 81894"/>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79" name="AutoShape 18"/>
            <p:cNvSpPr>
              <a:spLocks noChangeArrowheads="1"/>
            </p:cNvSpPr>
            <p:nvPr/>
          </p:nvSpPr>
          <p:spPr bwMode="auto">
            <a:xfrm>
              <a:off x="4449" y="5297"/>
              <a:ext cx="308" cy="772"/>
            </a:xfrm>
            <a:prstGeom prst="triangle">
              <a:avLst>
                <a:gd name="adj" fmla="val 50000"/>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10257" name="Group 19"/>
          <p:cNvGrpSpPr>
            <a:grpSpLocks/>
          </p:cNvGrpSpPr>
          <p:nvPr/>
        </p:nvGrpSpPr>
        <p:grpSpPr bwMode="auto">
          <a:xfrm rot="3116935">
            <a:off x="5486401" y="3176587"/>
            <a:ext cx="444500" cy="993775"/>
            <a:chOff x="4320" y="5297"/>
            <a:chExt cx="566" cy="1157"/>
          </a:xfrm>
        </p:grpSpPr>
        <p:sp>
          <p:nvSpPr>
            <p:cNvPr id="10276" name="AutoShape 20"/>
            <p:cNvSpPr>
              <a:spLocks noChangeArrowheads="1"/>
            </p:cNvSpPr>
            <p:nvPr/>
          </p:nvSpPr>
          <p:spPr bwMode="auto">
            <a:xfrm>
              <a:off x="4320" y="5979"/>
              <a:ext cx="566" cy="475"/>
            </a:xfrm>
            <a:prstGeom prst="downArrow">
              <a:avLst>
                <a:gd name="adj1" fmla="val 42074"/>
                <a:gd name="adj2" fmla="val 81894"/>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77" name="AutoShape 21"/>
            <p:cNvSpPr>
              <a:spLocks noChangeArrowheads="1"/>
            </p:cNvSpPr>
            <p:nvPr/>
          </p:nvSpPr>
          <p:spPr bwMode="auto">
            <a:xfrm>
              <a:off x="4449" y="5297"/>
              <a:ext cx="308" cy="772"/>
            </a:xfrm>
            <a:prstGeom prst="triangle">
              <a:avLst>
                <a:gd name="adj" fmla="val 50000"/>
              </a:avLst>
            </a:prstGeom>
            <a:solidFill>
              <a:srgbClr val="FF66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
        <p:nvSpPr>
          <p:cNvPr id="10258" name="Freeform 22"/>
          <p:cNvSpPr>
            <a:spLocks/>
          </p:cNvSpPr>
          <p:nvPr/>
        </p:nvSpPr>
        <p:spPr bwMode="auto">
          <a:xfrm rot="1542253" flipH="1">
            <a:off x="5265738" y="4295775"/>
            <a:ext cx="730250" cy="252413"/>
          </a:xfrm>
          <a:custGeom>
            <a:avLst/>
            <a:gdLst>
              <a:gd name="T0" fmla="*/ 2147483647 w 1340"/>
              <a:gd name="T1" fmla="*/ 2147483647 h 593"/>
              <a:gd name="T2" fmla="*/ 2147483647 w 1340"/>
              <a:gd name="T3" fmla="*/ 2147483647 h 593"/>
              <a:gd name="T4" fmla="*/ 2147483647 w 1340"/>
              <a:gd name="T5" fmla="*/ 2147483647 h 593"/>
              <a:gd name="T6" fmla="*/ 2147483647 w 1340"/>
              <a:gd name="T7" fmla="*/ 2147483647 h 593"/>
              <a:gd name="T8" fmla="*/ 2147483647 w 1340"/>
              <a:gd name="T9" fmla="*/ 2147483647 h 593"/>
              <a:gd name="T10" fmla="*/ 2147483647 w 1340"/>
              <a:gd name="T11" fmla="*/ 2147483647 h 593"/>
              <a:gd name="T12" fmla="*/ 2147483647 w 1340"/>
              <a:gd name="T13" fmla="*/ 2147483647 h 593"/>
              <a:gd name="T14" fmla="*/ 2147483647 w 1340"/>
              <a:gd name="T15" fmla="*/ 2147483647 h 593"/>
              <a:gd name="T16" fmla="*/ 2147483647 w 1340"/>
              <a:gd name="T17" fmla="*/ 2147483647 h 593"/>
              <a:gd name="T18" fmla="*/ 0 w 1340"/>
              <a:gd name="T19" fmla="*/ 2147483647 h 593"/>
              <a:gd name="T20" fmla="*/ 2147483647 w 1340"/>
              <a:gd name="T21" fmla="*/ 2147483647 h 593"/>
              <a:gd name="T22" fmla="*/ 2147483647 w 1340"/>
              <a:gd name="T23" fmla="*/ 2147483647 h 593"/>
              <a:gd name="T24" fmla="*/ 2147483647 w 1340"/>
              <a:gd name="T25" fmla="*/ 2147483647 h 593"/>
              <a:gd name="T26" fmla="*/ 2147483647 w 1340"/>
              <a:gd name="T27" fmla="*/ 2147483647 h 593"/>
              <a:gd name="T28" fmla="*/ 2147483647 w 1340"/>
              <a:gd name="T29" fmla="*/ 2147483647 h 593"/>
              <a:gd name="T30" fmla="*/ 2147483647 w 1340"/>
              <a:gd name="T31" fmla="*/ 2147483647 h 593"/>
              <a:gd name="T32" fmla="*/ 2147483647 w 1340"/>
              <a:gd name="T33" fmla="*/ 0 h 593"/>
              <a:gd name="T34" fmla="*/ 2147483647 w 1340"/>
              <a:gd name="T35" fmla="*/ 2147483647 h 593"/>
              <a:gd name="T36" fmla="*/ 2147483647 w 1340"/>
              <a:gd name="T37" fmla="*/ 2147483647 h 593"/>
              <a:gd name="T38" fmla="*/ 2147483647 w 1340"/>
              <a:gd name="T39" fmla="*/ 2147483647 h 593"/>
              <a:gd name="T40" fmla="*/ 2147483647 w 1340"/>
              <a:gd name="T41" fmla="*/ 2147483647 h 593"/>
              <a:gd name="T42" fmla="*/ 2147483647 w 1340"/>
              <a:gd name="T43" fmla="*/ 2147483647 h 593"/>
              <a:gd name="T44" fmla="*/ 2147483647 w 1340"/>
              <a:gd name="T45" fmla="*/ 2147483647 h 593"/>
              <a:gd name="T46" fmla="*/ 2147483647 w 1340"/>
              <a:gd name="T47" fmla="*/ 2147483647 h 593"/>
              <a:gd name="T48" fmla="*/ 2147483647 w 1340"/>
              <a:gd name="T49" fmla="*/ 2147483647 h 5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0"/>
              <a:gd name="T76" fmla="*/ 0 h 593"/>
              <a:gd name="T77" fmla="*/ 1340 w 1340"/>
              <a:gd name="T78" fmla="*/ 593 h 59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0" h="593">
                <a:moveTo>
                  <a:pt x="945" y="149"/>
                </a:moveTo>
                <a:lnTo>
                  <a:pt x="876" y="155"/>
                </a:lnTo>
                <a:lnTo>
                  <a:pt x="804" y="170"/>
                </a:lnTo>
                <a:lnTo>
                  <a:pt x="692" y="214"/>
                </a:lnTo>
                <a:lnTo>
                  <a:pt x="576" y="273"/>
                </a:lnTo>
                <a:lnTo>
                  <a:pt x="489" y="329"/>
                </a:lnTo>
                <a:lnTo>
                  <a:pt x="399" y="395"/>
                </a:lnTo>
                <a:lnTo>
                  <a:pt x="324" y="479"/>
                </a:lnTo>
                <a:lnTo>
                  <a:pt x="369" y="593"/>
                </a:lnTo>
                <a:lnTo>
                  <a:pt x="0" y="554"/>
                </a:lnTo>
                <a:lnTo>
                  <a:pt x="108" y="185"/>
                </a:lnTo>
                <a:lnTo>
                  <a:pt x="183" y="275"/>
                </a:lnTo>
                <a:lnTo>
                  <a:pt x="270" y="185"/>
                </a:lnTo>
                <a:lnTo>
                  <a:pt x="372" y="104"/>
                </a:lnTo>
                <a:lnTo>
                  <a:pt x="493" y="44"/>
                </a:lnTo>
                <a:lnTo>
                  <a:pt x="606" y="15"/>
                </a:lnTo>
                <a:lnTo>
                  <a:pt x="718" y="0"/>
                </a:lnTo>
                <a:lnTo>
                  <a:pt x="830" y="2"/>
                </a:lnTo>
                <a:lnTo>
                  <a:pt x="945" y="16"/>
                </a:lnTo>
                <a:lnTo>
                  <a:pt x="1062" y="44"/>
                </a:lnTo>
                <a:lnTo>
                  <a:pt x="1151" y="78"/>
                </a:lnTo>
                <a:lnTo>
                  <a:pt x="1340" y="172"/>
                </a:lnTo>
                <a:lnTo>
                  <a:pt x="1146" y="152"/>
                </a:lnTo>
                <a:lnTo>
                  <a:pt x="1029" y="146"/>
                </a:lnTo>
                <a:lnTo>
                  <a:pt x="945" y="149"/>
                </a:lnTo>
                <a:close/>
              </a:path>
            </a:pathLst>
          </a:custGeom>
          <a:gradFill rotWithShape="0">
            <a:gsLst>
              <a:gs pos="0">
                <a:srgbClr val="0000FF"/>
              </a:gs>
              <a:gs pos="100000">
                <a:srgbClr val="8D0B0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59" name="Freeform 23"/>
          <p:cNvSpPr>
            <a:spLocks/>
          </p:cNvSpPr>
          <p:nvPr/>
        </p:nvSpPr>
        <p:spPr bwMode="auto">
          <a:xfrm rot="3923366" flipH="1">
            <a:off x="4612481" y="4582319"/>
            <a:ext cx="720725" cy="255588"/>
          </a:xfrm>
          <a:custGeom>
            <a:avLst/>
            <a:gdLst>
              <a:gd name="T0" fmla="*/ 2147483647 w 1340"/>
              <a:gd name="T1" fmla="*/ 2147483647 h 593"/>
              <a:gd name="T2" fmla="*/ 2147483647 w 1340"/>
              <a:gd name="T3" fmla="*/ 2147483647 h 593"/>
              <a:gd name="T4" fmla="*/ 2147483647 w 1340"/>
              <a:gd name="T5" fmla="*/ 2147483647 h 593"/>
              <a:gd name="T6" fmla="*/ 2147483647 w 1340"/>
              <a:gd name="T7" fmla="*/ 2147483647 h 593"/>
              <a:gd name="T8" fmla="*/ 2147483647 w 1340"/>
              <a:gd name="T9" fmla="*/ 2147483647 h 593"/>
              <a:gd name="T10" fmla="*/ 2147483647 w 1340"/>
              <a:gd name="T11" fmla="*/ 2147483647 h 593"/>
              <a:gd name="T12" fmla="*/ 2147483647 w 1340"/>
              <a:gd name="T13" fmla="*/ 2147483647 h 593"/>
              <a:gd name="T14" fmla="*/ 2147483647 w 1340"/>
              <a:gd name="T15" fmla="*/ 2147483647 h 593"/>
              <a:gd name="T16" fmla="*/ 2147483647 w 1340"/>
              <a:gd name="T17" fmla="*/ 2147483647 h 593"/>
              <a:gd name="T18" fmla="*/ 0 w 1340"/>
              <a:gd name="T19" fmla="*/ 2147483647 h 593"/>
              <a:gd name="T20" fmla="*/ 2147483647 w 1340"/>
              <a:gd name="T21" fmla="*/ 2147483647 h 593"/>
              <a:gd name="T22" fmla="*/ 2147483647 w 1340"/>
              <a:gd name="T23" fmla="*/ 2147483647 h 593"/>
              <a:gd name="T24" fmla="*/ 2147483647 w 1340"/>
              <a:gd name="T25" fmla="*/ 2147483647 h 593"/>
              <a:gd name="T26" fmla="*/ 2147483647 w 1340"/>
              <a:gd name="T27" fmla="*/ 2147483647 h 593"/>
              <a:gd name="T28" fmla="*/ 2147483647 w 1340"/>
              <a:gd name="T29" fmla="*/ 2147483647 h 593"/>
              <a:gd name="T30" fmla="*/ 2147483647 w 1340"/>
              <a:gd name="T31" fmla="*/ 2147483647 h 593"/>
              <a:gd name="T32" fmla="*/ 2147483647 w 1340"/>
              <a:gd name="T33" fmla="*/ 0 h 593"/>
              <a:gd name="T34" fmla="*/ 2147483647 w 1340"/>
              <a:gd name="T35" fmla="*/ 2147483647 h 593"/>
              <a:gd name="T36" fmla="*/ 2147483647 w 1340"/>
              <a:gd name="T37" fmla="*/ 2147483647 h 593"/>
              <a:gd name="T38" fmla="*/ 2147483647 w 1340"/>
              <a:gd name="T39" fmla="*/ 2147483647 h 593"/>
              <a:gd name="T40" fmla="*/ 2147483647 w 1340"/>
              <a:gd name="T41" fmla="*/ 2147483647 h 593"/>
              <a:gd name="T42" fmla="*/ 2147483647 w 1340"/>
              <a:gd name="T43" fmla="*/ 2147483647 h 593"/>
              <a:gd name="T44" fmla="*/ 2147483647 w 1340"/>
              <a:gd name="T45" fmla="*/ 2147483647 h 593"/>
              <a:gd name="T46" fmla="*/ 2147483647 w 1340"/>
              <a:gd name="T47" fmla="*/ 2147483647 h 593"/>
              <a:gd name="T48" fmla="*/ 2147483647 w 1340"/>
              <a:gd name="T49" fmla="*/ 2147483647 h 5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0"/>
              <a:gd name="T76" fmla="*/ 0 h 593"/>
              <a:gd name="T77" fmla="*/ 1340 w 1340"/>
              <a:gd name="T78" fmla="*/ 593 h 59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0" h="593">
                <a:moveTo>
                  <a:pt x="945" y="149"/>
                </a:moveTo>
                <a:lnTo>
                  <a:pt x="876" y="155"/>
                </a:lnTo>
                <a:lnTo>
                  <a:pt x="804" y="170"/>
                </a:lnTo>
                <a:lnTo>
                  <a:pt x="692" y="214"/>
                </a:lnTo>
                <a:lnTo>
                  <a:pt x="576" y="273"/>
                </a:lnTo>
                <a:lnTo>
                  <a:pt x="489" y="329"/>
                </a:lnTo>
                <a:lnTo>
                  <a:pt x="399" y="395"/>
                </a:lnTo>
                <a:lnTo>
                  <a:pt x="324" y="479"/>
                </a:lnTo>
                <a:lnTo>
                  <a:pt x="369" y="593"/>
                </a:lnTo>
                <a:lnTo>
                  <a:pt x="0" y="554"/>
                </a:lnTo>
                <a:lnTo>
                  <a:pt x="108" y="185"/>
                </a:lnTo>
                <a:lnTo>
                  <a:pt x="183" y="275"/>
                </a:lnTo>
                <a:lnTo>
                  <a:pt x="270" y="185"/>
                </a:lnTo>
                <a:lnTo>
                  <a:pt x="372" y="104"/>
                </a:lnTo>
                <a:lnTo>
                  <a:pt x="493" y="44"/>
                </a:lnTo>
                <a:lnTo>
                  <a:pt x="606" y="15"/>
                </a:lnTo>
                <a:lnTo>
                  <a:pt x="718" y="0"/>
                </a:lnTo>
                <a:lnTo>
                  <a:pt x="830" y="2"/>
                </a:lnTo>
                <a:lnTo>
                  <a:pt x="945" y="16"/>
                </a:lnTo>
                <a:lnTo>
                  <a:pt x="1062" y="44"/>
                </a:lnTo>
                <a:lnTo>
                  <a:pt x="1151" y="78"/>
                </a:lnTo>
                <a:lnTo>
                  <a:pt x="1340" y="172"/>
                </a:lnTo>
                <a:lnTo>
                  <a:pt x="1146" y="152"/>
                </a:lnTo>
                <a:lnTo>
                  <a:pt x="1029" y="146"/>
                </a:lnTo>
                <a:lnTo>
                  <a:pt x="945" y="149"/>
                </a:lnTo>
                <a:close/>
              </a:path>
            </a:pathLst>
          </a:custGeom>
          <a:gradFill rotWithShape="0">
            <a:gsLst>
              <a:gs pos="0">
                <a:srgbClr val="0000FF"/>
              </a:gs>
              <a:gs pos="100000">
                <a:srgbClr val="8D0B0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60" name="Freeform 24"/>
          <p:cNvSpPr>
            <a:spLocks/>
          </p:cNvSpPr>
          <p:nvPr/>
        </p:nvSpPr>
        <p:spPr bwMode="auto">
          <a:xfrm rot="-1607560">
            <a:off x="2603500" y="4271963"/>
            <a:ext cx="730250" cy="252412"/>
          </a:xfrm>
          <a:custGeom>
            <a:avLst/>
            <a:gdLst>
              <a:gd name="T0" fmla="*/ 2147483647 w 1340"/>
              <a:gd name="T1" fmla="*/ 2147483647 h 593"/>
              <a:gd name="T2" fmla="*/ 2147483647 w 1340"/>
              <a:gd name="T3" fmla="*/ 2147483647 h 593"/>
              <a:gd name="T4" fmla="*/ 2147483647 w 1340"/>
              <a:gd name="T5" fmla="*/ 2147483647 h 593"/>
              <a:gd name="T6" fmla="*/ 2147483647 w 1340"/>
              <a:gd name="T7" fmla="*/ 2147483647 h 593"/>
              <a:gd name="T8" fmla="*/ 2147483647 w 1340"/>
              <a:gd name="T9" fmla="*/ 2147483647 h 593"/>
              <a:gd name="T10" fmla="*/ 2147483647 w 1340"/>
              <a:gd name="T11" fmla="*/ 2147483647 h 593"/>
              <a:gd name="T12" fmla="*/ 2147483647 w 1340"/>
              <a:gd name="T13" fmla="*/ 2147483647 h 593"/>
              <a:gd name="T14" fmla="*/ 2147483647 w 1340"/>
              <a:gd name="T15" fmla="*/ 2147483647 h 593"/>
              <a:gd name="T16" fmla="*/ 2147483647 w 1340"/>
              <a:gd name="T17" fmla="*/ 2147483647 h 593"/>
              <a:gd name="T18" fmla="*/ 0 w 1340"/>
              <a:gd name="T19" fmla="*/ 2147483647 h 593"/>
              <a:gd name="T20" fmla="*/ 2147483647 w 1340"/>
              <a:gd name="T21" fmla="*/ 2147483647 h 593"/>
              <a:gd name="T22" fmla="*/ 2147483647 w 1340"/>
              <a:gd name="T23" fmla="*/ 2147483647 h 593"/>
              <a:gd name="T24" fmla="*/ 2147483647 w 1340"/>
              <a:gd name="T25" fmla="*/ 2147483647 h 593"/>
              <a:gd name="T26" fmla="*/ 2147483647 w 1340"/>
              <a:gd name="T27" fmla="*/ 2147483647 h 593"/>
              <a:gd name="T28" fmla="*/ 2147483647 w 1340"/>
              <a:gd name="T29" fmla="*/ 2147483647 h 593"/>
              <a:gd name="T30" fmla="*/ 2147483647 w 1340"/>
              <a:gd name="T31" fmla="*/ 2147483647 h 593"/>
              <a:gd name="T32" fmla="*/ 2147483647 w 1340"/>
              <a:gd name="T33" fmla="*/ 0 h 593"/>
              <a:gd name="T34" fmla="*/ 2147483647 w 1340"/>
              <a:gd name="T35" fmla="*/ 2147483647 h 593"/>
              <a:gd name="T36" fmla="*/ 2147483647 w 1340"/>
              <a:gd name="T37" fmla="*/ 2147483647 h 593"/>
              <a:gd name="T38" fmla="*/ 2147483647 w 1340"/>
              <a:gd name="T39" fmla="*/ 2147483647 h 593"/>
              <a:gd name="T40" fmla="*/ 2147483647 w 1340"/>
              <a:gd name="T41" fmla="*/ 2147483647 h 593"/>
              <a:gd name="T42" fmla="*/ 2147483647 w 1340"/>
              <a:gd name="T43" fmla="*/ 2147483647 h 593"/>
              <a:gd name="T44" fmla="*/ 2147483647 w 1340"/>
              <a:gd name="T45" fmla="*/ 2147483647 h 593"/>
              <a:gd name="T46" fmla="*/ 2147483647 w 1340"/>
              <a:gd name="T47" fmla="*/ 2147483647 h 593"/>
              <a:gd name="T48" fmla="*/ 2147483647 w 1340"/>
              <a:gd name="T49" fmla="*/ 2147483647 h 5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0"/>
              <a:gd name="T76" fmla="*/ 0 h 593"/>
              <a:gd name="T77" fmla="*/ 1340 w 1340"/>
              <a:gd name="T78" fmla="*/ 593 h 59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0" h="593">
                <a:moveTo>
                  <a:pt x="945" y="149"/>
                </a:moveTo>
                <a:lnTo>
                  <a:pt x="876" y="155"/>
                </a:lnTo>
                <a:lnTo>
                  <a:pt x="804" y="170"/>
                </a:lnTo>
                <a:lnTo>
                  <a:pt x="692" y="214"/>
                </a:lnTo>
                <a:lnTo>
                  <a:pt x="576" y="273"/>
                </a:lnTo>
                <a:lnTo>
                  <a:pt x="489" y="329"/>
                </a:lnTo>
                <a:lnTo>
                  <a:pt x="399" y="395"/>
                </a:lnTo>
                <a:lnTo>
                  <a:pt x="324" y="479"/>
                </a:lnTo>
                <a:lnTo>
                  <a:pt x="369" y="593"/>
                </a:lnTo>
                <a:lnTo>
                  <a:pt x="0" y="554"/>
                </a:lnTo>
                <a:lnTo>
                  <a:pt x="108" y="185"/>
                </a:lnTo>
                <a:lnTo>
                  <a:pt x="183" y="275"/>
                </a:lnTo>
                <a:lnTo>
                  <a:pt x="270" y="185"/>
                </a:lnTo>
                <a:lnTo>
                  <a:pt x="372" y="104"/>
                </a:lnTo>
                <a:lnTo>
                  <a:pt x="493" y="44"/>
                </a:lnTo>
                <a:lnTo>
                  <a:pt x="606" y="15"/>
                </a:lnTo>
                <a:lnTo>
                  <a:pt x="718" y="0"/>
                </a:lnTo>
                <a:lnTo>
                  <a:pt x="830" y="2"/>
                </a:lnTo>
                <a:lnTo>
                  <a:pt x="945" y="16"/>
                </a:lnTo>
                <a:lnTo>
                  <a:pt x="1062" y="44"/>
                </a:lnTo>
                <a:lnTo>
                  <a:pt x="1151" y="78"/>
                </a:lnTo>
                <a:lnTo>
                  <a:pt x="1340" y="172"/>
                </a:lnTo>
                <a:lnTo>
                  <a:pt x="1146" y="152"/>
                </a:lnTo>
                <a:lnTo>
                  <a:pt x="1029" y="146"/>
                </a:lnTo>
                <a:lnTo>
                  <a:pt x="945" y="149"/>
                </a:lnTo>
                <a:close/>
              </a:path>
            </a:pathLst>
          </a:custGeom>
          <a:gradFill rotWithShape="0">
            <a:gsLst>
              <a:gs pos="0">
                <a:srgbClr val="0000FF"/>
              </a:gs>
              <a:gs pos="100000">
                <a:srgbClr val="8D0B0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61" name="Freeform 25"/>
          <p:cNvSpPr>
            <a:spLocks/>
          </p:cNvSpPr>
          <p:nvPr/>
        </p:nvSpPr>
        <p:spPr bwMode="auto">
          <a:xfrm rot="-3305372">
            <a:off x="3371850" y="4559300"/>
            <a:ext cx="719138" cy="255588"/>
          </a:xfrm>
          <a:custGeom>
            <a:avLst/>
            <a:gdLst>
              <a:gd name="T0" fmla="*/ 2147483647 w 1340"/>
              <a:gd name="T1" fmla="*/ 2147483647 h 593"/>
              <a:gd name="T2" fmla="*/ 2147483647 w 1340"/>
              <a:gd name="T3" fmla="*/ 2147483647 h 593"/>
              <a:gd name="T4" fmla="*/ 2147483647 w 1340"/>
              <a:gd name="T5" fmla="*/ 2147483647 h 593"/>
              <a:gd name="T6" fmla="*/ 2147483647 w 1340"/>
              <a:gd name="T7" fmla="*/ 2147483647 h 593"/>
              <a:gd name="T8" fmla="*/ 2147483647 w 1340"/>
              <a:gd name="T9" fmla="*/ 2147483647 h 593"/>
              <a:gd name="T10" fmla="*/ 2147483647 w 1340"/>
              <a:gd name="T11" fmla="*/ 2147483647 h 593"/>
              <a:gd name="T12" fmla="*/ 2147483647 w 1340"/>
              <a:gd name="T13" fmla="*/ 2147483647 h 593"/>
              <a:gd name="T14" fmla="*/ 2147483647 w 1340"/>
              <a:gd name="T15" fmla="*/ 2147483647 h 593"/>
              <a:gd name="T16" fmla="*/ 2147483647 w 1340"/>
              <a:gd name="T17" fmla="*/ 2147483647 h 593"/>
              <a:gd name="T18" fmla="*/ 0 w 1340"/>
              <a:gd name="T19" fmla="*/ 2147483647 h 593"/>
              <a:gd name="T20" fmla="*/ 2147483647 w 1340"/>
              <a:gd name="T21" fmla="*/ 2147483647 h 593"/>
              <a:gd name="T22" fmla="*/ 2147483647 w 1340"/>
              <a:gd name="T23" fmla="*/ 2147483647 h 593"/>
              <a:gd name="T24" fmla="*/ 2147483647 w 1340"/>
              <a:gd name="T25" fmla="*/ 2147483647 h 593"/>
              <a:gd name="T26" fmla="*/ 2147483647 w 1340"/>
              <a:gd name="T27" fmla="*/ 2147483647 h 593"/>
              <a:gd name="T28" fmla="*/ 2147483647 w 1340"/>
              <a:gd name="T29" fmla="*/ 2147483647 h 593"/>
              <a:gd name="T30" fmla="*/ 2147483647 w 1340"/>
              <a:gd name="T31" fmla="*/ 2147483647 h 593"/>
              <a:gd name="T32" fmla="*/ 2147483647 w 1340"/>
              <a:gd name="T33" fmla="*/ 0 h 593"/>
              <a:gd name="T34" fmla="*/ 2147483647 w 1340"/>
              <a:gd name="T35" fmla="*/ 2147483647 h 593"/>
              <a:gd name="T36" fmla="*/ 2147483647 w 1340"/>
              <a:gd name="T37" fmla="*/ 2147483647 h 593"/>
              <a:gd name="T38" fmla="*/ 2147483647 w 1340"/>
              <a:gd name="T39" fmla="*/ 2147483647 h 593"/>
              <a:gd name="T40" fmla="*/ 2147483647 w 1340"/>
              <a:gd name="T41" fmla="*/ 2147483647 h 593"/>
              <a:gd name="T42" fmla="*/ 2147483647 w 1340"/>
              <a:gd name="T43" fmla="*/ 2147483647 h 593"/>
              <a:gd name="T44" fmla="*/ 2147483647 w 1340"/>
              <a:gd name="T45" fmla="*/ 2147483647 h 593"/>
              <a:gd name="T46" fmla="*/ 2147483647 w 1340"/>
              <a:gd name="T47" fmla="*/ 2147483647 h 593"/>
              <a:gd name="T48" fmla="*/ 2147483647 w 1340"/>
              <a:gd name="T49" fmla="*/ 2147483647 h 59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340"/>
              <a:gd name="T76" fmla="*/ 0 h 593"/>
              <a:gd name="T77" fmla="*/ 1340 w 1340"/>
              <a:gd name="T78" fmla="*/ 593 h 59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340" h="593">
                <a:moveTo>
                  <a:pt x="945" y="149"/>
                </a:moveTo>
                <a:lnTo>
                  <a:pt x="876" y="155"/>
                </a:lnTo>
                <a:lnTo>
                  <a:pt x="804" y="170"/>
                </a:lnTo>
                <a:lnTo>
                  <a:pt x="692" y="214"/>
                </a:lnTo>
                <a:lnTo>
                  <a:pt x="576" y="273"/>
                </a:lnTo>
                <a:lnTo>
                  <a:pt x="489" y="329"/>
                </a:lnTo>
                <a:lnTo>
                  <a:pt x="399" y="395"/>
                </a:lnTo>
                <a:lnTo>
                  <a:pt x="324" y="479"/>
                </a:lnTo>
                <a:lnTo>
                  <a:pt x="369" y="593"/>
                </a:lnTo>
                <a:lnTo>
                  <a:pt x="0" y="554"/>
                </a:lnTo>
                <a:lnTo>
                  <a:pt x="108" y="185"/>
                </a:lnTo>
                <a:lnTo>
                  <a:pt x="183" y="275"/>
                </a:lnTo>
                <a:lnTo>
                  <a:pt x="270" y="185"/>
                </a:lnTo>
                <a:lnTo>
                  <a:pt x="372" y="104"/>
                </a:lnTo>
                <a:lnTo>
                  <a:pt x="493" y="44"/>
                </a:lnTo>
                <a:lnTo>
                  <a:pt x="606" y="15"/>
                </a:lnTo>
                <a:lnTo>
                  <a:pt x="718" y="0"/>
                </a:lnTo>
                <a:lnTo>
                  <a:pt x="830" y="2"/>
                </a:lnTo>
                <a:lnTo>
                  <a:pt x="945" y="16"/>
                </a:lnTo>
                <a:lnTo>
                  <a:pt x="1062" y="44"/>
                </a:lnTo>
                <a:lnTo>
                  <a:pt x="1151" y="78"/>
                </a:lnTo>
                <a:lnTo>
                  <a:pt x="1340" y="172"/>
                </a:lnTo>
                <a:lnTo>
                  <a:pt x="1146" y="152"/>
                </a:lnTo>
                <a:lnTo>
                  <a:pt x="1029" y="146"/>
                </a:lnTo>
                <a:lnTo>
                  <a:pt x="945" y="149"/>
                </a:lnTo>
                <a:close/>
              </a:path>
            </a:pathLst>
          </a:custGeom>
          <a:gradFill rotWithShape="0">
            <a:gsLst>
              <a:gs pos="0">
                <a:srgbClr val="0000FF"/>
              </a:gs>
              <a:gs pos="100000">
                <a:srgbClr val="8D0B01"/>
              </a:gs>
            </a:gsLst>
            <a:lin ang="0" scaled="1"/>
          </a:gra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a:p>
        </p:txBody>
      </p:sp>
      <p:sp>
        <p:nvSpPr>
          <p:cNvPr id="10262" name="AutoShape 26"/>
          <p:cNvSpPr>
            <a:spLocks noChangeArrowheads="1"/>
          </p:cNvSpPr>
          <p:nvPr/>
        </p:nvSpPr>
        <p:spPr bwMode="auto">
          <a:xfrm>
            <a:off x="2268538" y="2035175"/>
            <a:ext cx="1300162" cy="293688"/>
          </a:xfrm>
          <a:prstGeom prst="roundRect">
            <a:avLst>
              <a:gd name="adj" fmla="val 50000"/>
            </a:avLst>
          </a:prstGeom>
          <a:solidFill>
            <a:srgbClr val="FF6600"/>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ctr"/>
            <a:r>
              <a:rPr lang="ar-SA" sz="1400" b="1">
                <a:latin typeface="Times New Roman" pitchFamily="18" charset="0"/>
                <a:cs typeface="Times New Roman" pitchFamily="18" charset="0"/>
              </a:rPr>
              <a:t>الأحماض </a:t>
            </a:r>
            <a:r>
              <a:rPr lang="en-US" sz="1400" b="1">
                <a:latin typeface="Arial" pitchFamily="34" charset="0"/>
                <a:cs typeface="Arabic Transparent" pitchFamily="2" charset="0"/>
              </a:rPr>
              <a:t>(Acids)</a:t>
            </a:r>
            <a:endParaRPr lang="en-US" sz="1400">
              <a:latin typeface="Arial" pitchFamily="34" charset="0"/>
              <a:cs typeface="Arabic Transparent" pitchFamily="2" charset="0"/>
            </a:endParaRPr>
          </a:p>
        </p:txBody>
      </p:sp>
      <p:sp>
        <p:nvSpPr>
          <p:cNvPr id="10263" name="AutoShape 27"/>
          <p:cNvSpPr>
            <a:spLocks noChangeArrowheads="1"/>
          </p:cNvSpPr>
          <p:nvPr/>
        </p:nvSpPr>
        <p:spPr bwMode="auto">
          <a:xfrm>
            <a:off x="2274888" y="2697163"/>
            <a:ext cx="1300162" cy="312737"/>
          </a:xfrm>
          <a:prstGeom prst="roundRect">
            <a:avLst>
              <a:gd name="adj" fmla="val 50000"/>
            </a:avLst>
          </a:prstGeom>
          <a:solidFill>
            <a:srgbClr val="FDEB8F"/>
          </a:soli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p>
            <a:pPr algn="ctr"/>
            <a:r>
              <a:rPr lang="ar-SA" sz="1400" b="1">
                <a:latin typeface="Times New Roman" pitchFamily="18" charset="0"/>
                <a:cs typeface="Times New Roman" pitchFamily="18" charset="0"/>
              </a:rPr>
              <a:t>الأملاح</a:t>
            </a:r>
            <a:r>
              <a:rPr lang="ar-SA" sz="1400">
                <a:latin typeface="Times New Roman" pitchFamily="18" charset="0"/>
                <a:cs typeface="Times New Roman" pitchFamily="18" charset="0"/>
              </a:rPr>
              <a:t> </a:t>
            </a:r>
            <a:r>
              <a:rPr lang="en-US" sz="1400" b="1">
                <a:latin typeface="Arial" pitchFamily="34" charset="0"/>
                <a:cs typeface="Arabic Transparent" pitchFamily="2" charset="0"/>
              </a:rPr>
              <a:t>(Salts)</a:t>
            </a:r>
            <a:endParaRPr lang="en-US" sz="1400">
              <a:latin typeface="Arial" pitchFamily="34" charset="0"/>
              <a:cs typeface="Arabic Transparent" pitchFamily="2" charset="0"/>
            </a:endParaRPr>
          </a:p>
        </p:txBody>
      </p:sp>
      <p:grpSp>
        <p:nvGrpSpPr>
          <p:cNvPr id="10264" name="Group 28"/>
          <p:cNvGrpSpPr>
            <a:grpSpLocks/>
          </p:cNvGrpSpPr>
          <p:nvPr/>
        </p:nvGrpSpPr>
        <p:grpSpPr bwMode="auto">
          <a:xfrm rot="7109304">
            <a:off x="3733006" y="1778794"/>
            <a:ext cx="150813" cy="536575"/>
            <a:chOff x="4320" y="5297"/>
            <a:chExt cx="566" cy="1157"/>
          </a:xfrm>
        </p:grpSpPr>
        <p:sp>
          <p:nvSpPr>
            <p:cNvPr id="10274" name="AutoShape 29"/>
            <p:cNvSpPr>
              <a:spLocks noChangeArrowheads="1"/>
            </p:cNvSpPr>
            <p:nvPr/>
          </p:nvSpPr>
          <p:spPr bwMode="auto">
            <a:xfrm>
              <a:off x="4320" y="5979"/>
              <a:ext cx="566" cy="475"/>
            </a:xfrm>
            <a:prstGeom prst="downArrow">
              <a:avLst>
                <a:gd name="adj1" fmla="val 42074"/>
                <a:gd name="adj2" fmla="val 81894"/>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75" name="AutoShape 30"/>
            <p:cNvSpPr>
              <a:spLocks noChangeArrowheads="1"/>
            </p:cNvSpPr>
            <p:nvPr/>
          </p:nvSpPr>
          <p:spPr bwMode="auto">
            <a:xfrm>
              <a:off x="4449" y="5297"/>
              <a:ext cx="308" cy="772"/>
            </a:xfrm>
            <a:prstGeom prst="triangle">
              <a:avLst>
                <a:gd name="adj" fmla="val 50000"/>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10265" name="Group 31"/>
          <p:cNvGrpSpPr>
            <a:grpSpLocks/>
          </p:cNvGrpSpPr>
          <p:nvPr/>
        </p:nvGrpSpPr>
        <p:grpSpPr bwMode="auto">
          <a:xfrm rot="5821302">
            <a:off x="3722688" y="1990725"/>
            <a:ext cx="152400" cy="527050"/>
            <a:chOff x="4320" y="5297"/>
            <a:chExt cx="566" cy="1157"/>
          </a:xfrm>
        </p:grpSpPr>
        <p:sp>
          <p:nvSpPr>
            <p:cNvPr id="10272" name="AutoShape 32"/>
            <p:cNvSpPr>
              <a:spLocks noChangeArrowheads="1"/>
            </p:cNvSpPr>
            <p:nvPr/>
          </p:nvSpPr>
          <p:spPr bwMode="auto">
            <a:xfrm>
              <a:off x="4320" y="5979"/>
              <a:ext cx="566" cy="475"/>
            </a:xfrm>
            <a:prstGeom prst="downArrow">
              <a:avLst>
                <a:gd name="adj1" fmla="val 42074"/>
                <a:gd name="adj2" fmla="val 81894"/>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73" name="AutoShape 33"/>
            <p:cNvSpPr>
              <a:spLocks noChangeArrowheads="1"/>
            </p:cNvSpPr>
            <p:nvPr/>
          </p:nvSpPr>
          <p:spPr bwMode="auto">
            <a:xfrm>
              <a:off x="4449" y="5297"/>
              <a:ext cx="308" cy="772"/>
            </a:xfrm>
            <a:prstGeom prst="triangle">
              <a:avLst>
                <a:gd name="adj" fmla="val 50000"/>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10266" name="Group 34"/>
          <p:cNvGrpSpPr>
            <a:grpSpLocks/>
          </p:cNvGrpSpPr>
          <p:nvPr/>
        </p:nvGrpSpPr>
        <p:grpSpPr bwMode="auto">
          <a:xfrm rot="4888449">
            <a:off x="3724275" y="2239963"/>
            <a:ext cx="152400" cy="495300"/>
            <a:chOff x="4320" y="5297"/>
            <a:chExt cx="566" cy="1157"/>
          </a:xfrm>
        </p:grpSpPr>
        <p:sp>
          <p:nvSpPr>
            <p:cNvPr id="10270" name="AutoShape 35"/>
            <p:cNvSpPr>
              <a:spLocks noChangeArrowheads="1"/>
            </p:cNvSpPr>
            <p:nvPr/>
          </p:nvSpPr>
          <p:spPr bwMode="auto">
            <a:xfrm>
              <a:off x="4320" y="5979"/>
              <a:ext cx="566" cy="475"/>
            </a:xfrm>
            <a:prstGeom prst="downArrow">
              <a:avLst>
                <a:gd name="adj1" fmla="val 42074"/>
                <a:gd name="adj2" fmla="val 81894"/>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71" name="AutoShape 36"/>
            <p:cNvSpPr>
              <a:spLocks noChangeArrowheads="1"/>
            </p:cNvSpPr>
            <p:nvPr/>
          </p:nvSpPr>
          <p:spPr bwMode="auto">
            <a:xfrm>
              <a:off x="4449" y="5297"/>
              <a:ext cx="308" cy="772"/>
            </a:xfrm>
            <a:prstGeom prst="triangle">
              <a:avLst>
                <a:gd name="adj" fmla="val 50000"/>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grpSp>
        <p:nvGrpSpPr>
          <p:cNvPr id="10267" name="Group 37"/>
          <p:cNvGrpSpPr>
            <a:grpSpLocks/>
          </p:cNvGrpSpPr>
          <p:nvPr/>
        </p:nvGrpSpPr>
        <p:grpSpPr bwMode="auto">
          <a:xfrm rot="3671930">
            <a:off x="3740150" y="2481263"/>
            <a:ext cx="150813" cy="534987"/>
            <a:chOff x="4320" y="5297"/>
            <a:chExt cx="566" cy="1157"/>
          </a:xfrm>
        </p:grpSpPr>
        <p:sp>
          <p:nvSpPr>
            <p:cNvPr id="10268" name="AutoShape 38"/>
            <p:cNvSpPr>
              <a:spLocks noChangeArrowheads="1"/>
            </p:cNvSpPr>
            <p:nvPr/>
          </p:nvSpPr>
          <p:spPr bwMode="auto">
            <a:xfrm>
              <a:off x="4320" y="5979"/>
              <a:ext cx="566" cy="475"/>
            </a:xfrm>
            <a:prstGeom prst="downArrow">
              <a:avLst>
                <a:gd name="adj1" fmla="val 42074"/>
                <a:gd name="adj2" fmla="val 81894"/>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sp>
          <p:nvSpPr>
            <p:cNvPr id="10269" name="AutoShape 39"/>
            <p:cNvSpPr>
              <a:spLocks noChangeArrowheads="1"/>
            </p:cNvSpPr>
            <p:nvPr/>
          </p:nvSpPr>
          <p:spPr bwMode="auto">
            <a:xfrm>
              <a:off x="4449" y="5297"/>
              <a:ext cx="308" cy="772"/>
            </a:xfrm>
            <a:prstGeom prst="triangle">
              <a:avLst>
                <a:gd name="adj" fmla="val 50000"/>
              </a:avLst>
            </a:prstGeom>
            <a:solidFill>
              <a:srgbClr val="00800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a:p>
          </p:txBody>
        </p:sp>
      </p:grpSp>
    </p:spTree>
  </p:cSld>
  <p:clrMapOvr>
    <a:masterClrMapping/>
  </p:clrMapOvr>
  <p:transition/>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1"/>
          <p:cNvSpPr>
            <a:spLocks noChangeArrowheads="1"/>
          </p:cNvSpPr>
          <p:nvPr/>
        </p:nvSpPr>
        <p:spPr bwMode="auto">
          <a:xfrm>
            <a:off x="685800" y="127000"/>
            <a:ext cx="8077200" cy="2554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b="1" u="sng">
                <a:latin typeface="Arial Unicode MS" pitchFamily="34" charset="-128"/>
                <a:ea typeface="Arial Unicode MS" pitchFamily="34" charset="-128"/>
                <a:cs typeface="Arial Unicode MS" pitchFamily="34" charset="-128"/>
              </a:rPr>
              <a:t>قانون ثبات حجم الخلايا</a:t>
            </a:r>
            <a:r>
              <a:rPr lang="ar-SA" sz="2000" b="1" u="sng">
                <a:latin typeface="Arial Unicode MS" pitchFamily="34" charset="-128"/>
                <a:ea typeface="Arial Unicode MS" pitchFamily="34" charset="-128"/>
                <a:cs typeface="Arial Unicode MS" pitchFamily="34" charset="-128"/>
              </a:rPr>
              <a:t> </a:t>
            </a:r>
            <a:r>
              <a:rPr lang="en-US" sz="2000" b="1" u="sng">
                <a:latin typeface="Arial Unicode MS" pitchFamily="34" charset="-128"/>
                <a:ea typeface="Arial Unicode MS" pitchFamily="34" charset="-128"/>
                <a:cs typeface="Arial Unicode MS" pitchFamily="34" charset="-128"/>
              </a:rPr>
              <a:t> Low of Constant Cel Volume</a:t>
            </a:r>
            <a:r>
              <a:rPr lang="ar-SA" sz="2000" b="1" u="sng">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a:p>
            <a:pPr rtl="0" eaLnBrk="0" hangingPunct="0"/>
            <a:endParaRPr lang="ar-EG"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latin typeface="Arial Unicode MS" pitchFamily="34" charset="-128"/>
                <a:ea typeface="Arial Unicode MS" pitchFamily="34" charset="-128"/>
                <a:cs typeface="Arial Unicode MS" pitchFamily="34" charset="-128"/>
              </a:rPr>
              <a:t>خلايا الأنسجة المتناظرة في الكائنات المختلفة لها أحجام ثابتة ما دامت تقوم باداء نفس الوظائف . مثال ذلك أن الخلايا الكبدية للثور والحصان والفأر لها نفس الحجم تقريبا والاختلاف يرجع إلي الاختلاف في عدد وليس في أحجام الخلايا وهذا ما يعرف بقانون درايتش . </a:t>
            </a:r>
          </a:p>
        </p:txBody>
      </p:sp>
      <p:sp>
        <p:nvSpPr>
          <p:cNvPr id="65539" name="Rectangle 2"/>
          <p:cNvSpPr>
            <a:spLocks noChangeArrowheads="1"/>
          </p:cNvSpPr>
          <p:nvPr/>
        </p:nvSpPr>
        <p:spPr bwMode="auto">
          <a:xfrm>
            <a:off x="609600" y="2838450"/>
            <a:ext cx="8229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000" b="1" u="sng">
                <a:latin typeface="Arial Unicode MS" pitchFamily="34" charset="-128"/>
                <a:ea typeface="Arial Unicode MS" pitchFamily="34" charset="-128"/>
                <a:cs typeface="Arial Unicode MS" pitchFamily="34" charset="-128"/>
              </a:rPr>
              <a:t>العوامل المؤ ثرة علي حجم الخلايا :</a:t>
            </a:r>
            <a:endParaRPr lang="en-US" sz="2000">
              <a:latin typeface="Arial Unicode MS" pitchFamily="34" charset="-128"/>
              <a:ea typeface="Arial Unicode MS" pitchFamily="34" charset="-128"/>
              <a:cs typeface="Arial Unicode MS" pitchFamily="34" charset="-128"/>
            </a:endParaRPr>
          </a:p>
          <a:p>
            <a:pPr rtl="0" eaLnBrk="0" hangingPunct="0"/>
            <a:r>
              <a:rPr lang="ar-SA" sz="2000">
                <a:latin typeface="Arial Unicode MS" pitchFamily="34" charset="-128"/>
                <a:ea typeface="Arial Unicode MS" pitchFamily="34" charset="-128"/>
                <a:cs typeface="Arial Unicode MS" pitchFamily="34" charset="-128"/>
              </a:rPr>
              <a:t>هنالك ثلاثة عوامل تؤثر علي حجم أي نوع من الخلايا وهي :</a:t>
            </a:r>
            <a:endParaRPr lang="en-US" sz="2000">
              <a:latin typeface="Arial Unicode MS" pitchFamily="34" charset="-128"/>
              <a:ea typeface="Arial Unicode MS" pitchFamily="34" charset="-128"/>
              <a:cs typeface="Arial Unicode MS" pitchFamily="34" charset="-128"/>
            </a:endParaRPr>
          </a:p>
          <a:p>
            <a:pPr rtl="0" eaLnBrk="0" hangingPunct="0"/>
            <a:r>
              <a:rPr lang="ar-SA" sz="2000">
                <a:latin typeface="Arial Unicode MS" pitchFamily="34" charset="-128"/>
                <a:ea typeface="Arial Unicode MS" pitchFamily="34" charset="-128"/>
                <a:cs typeface="Arial Unicode MS" pitchFamily="34" charset="-128"/>
              </a:rPr>
              <a:t>1- نسبة حجم النواة إلي حجم السيتوبلازم ويطلق عليها النسبة النووية السيتوبلازمية أو العامل النووي        فلكل نوع من الخلايا نسبة ثابتة بين حجم نواتة وحجم سيتوبلازمه </a:t>
            </a:r>
            <a:r>
              <a:rPr lang="en-US" sz="2000">
                <a:latin typeface="Arial Unicode MS" pitchFamily="34" charset="-128"/>
                <a:ea typeface="Arial Unicode MS" pitchFamily="34" charset="-128"/>
                <a:cs typeface="Arial Unicode MS" pitchFamily="34" charset="-128"/>
              </a:rPr>
              <a:t>Cytoplasmic index (ND) </a:t>
            </a:r>
          </a:p>
          <a:p>
            <a:pPr rtl="0" eaLnBrk="0" hangingPunct="0"/>
            <a:r>
              <a:rPr lang="ar-SA" sz="2000">
                <a:latin typeface="Arial Unicode MS" pitchFamily="34" charset="-128"/>
                <a:ea typeface="Arial Unicode MS" pitchFamily="34" charset="-128"/>
                <a:cs typeface="Arial Unicode MS" pitchFamily="34" charset="-128"/>
              </a:rPr>
              <a:t>ويعبر عنها بالمعادلة التالية :</a:t>
            </a:r>
            <a:endParaRPr lang="en-US" sz="2000">
              <a:latin typeface="Arial Unicode MS" pitchFamily="34" charset="-128"/>
              <a:ea typeface="Arial Unicode MS" pitchFamily="34" charset="-128"/>
              <a:cs typeface="Arial Unicode MS" pitchFamily="34" charset="-128"/>
            </a:endParaRPr>
          </a:p>
          <a:p>
            <a:pPr rtl="0" eaLnBrk="0" hangingPunct="0"/>
            <a:r>
              <a:rPr lang="ar-SA" sz="2000" b="1">
                <a:latin typeface="Arial Unicode MS" pitchFamily="34" charset="-128"/>
                <a:ea typeface="Arial Unicode MS" pitchFamily="34" charset="-128"/>
                <a:cs typeface="Arial Unicode MS" pitchFamily="34" charset="-128"/>
              </a:rPr>
              <a:t> </a:t>
            </a:r>
            <a:endParaRPr lang="ar-EG" sz="2000" b="1">
              <a:latin typeface="Arial Unicode MS" pitchFamily="34" charset="-128"/>
              <a:ea typeface="Arial Unicode MS" pitchFamily="34" charset="-128"/>
              <a:cs typeface="Arial Unicode MS" pitchFamily="34" charset="-128"/>
            </a:endParaRPr>
          </a:p>
          <a:p>
            <a:r>
              <a:rPr lang="ar-SA" sz="2000" b="1" u="sng"/>
              <a:t> </a:t>
            </a:r>
            <a:r>
              <a:rPr lang="ar-EG" sz="2000" b="1" u="sng"/>
              <a:t>       </a:t>
            </a:r>
            <a:r>
              <a:rPr lang="ar-SA" sz="2000" b="1" u="sng"/>
              <a:t>ح </a:t>
            </a:r>
            <a:r>
              <a:rPr lang="ar-SA" sz="2000" b="1" baseline="-25000"/>
              <a:t>ن</a:t>
            </a:r>
            <a:r>
              <a:rPr lang="ar-SA" sz="2000" b="1"/>
              <a:t>_</a:t>
            </a:r>
            <a:r>
              <a:rPr lang="ar-SA" sz="2000" b="1" u="sng"/>
              <a:t>_  </a:t>
            </a:r>
            <a:r>
              <a:rPr lang="ar-SA" sz="2000"/>
              <a:t>     </a:t>
            </a:r>
            <a:r>
              <a:rPr lang="ar-SA" sz="2000" b="1"/>
              <a:t>حيث ح </a:t>
            </a:r>
            <a:r>
              <a:rPr lang="ar-SA" sz="2000" b="1" baseline="-25000"/>
              <a:t>ن</a:t>
            </a:r>
            <a:r>
              <a:rPr lang="ar-SA" sz="2000" b="1"/>
              <a:t> هو حجم النواة وح </a:t>
            </a:r>
            <a:r>
              <a:rPr lang="ar-SA" sz="2000" b="1" baseline="-25000"/>
              <a:t>خ</a:t>
            </a:r>
            <a:r>
              <a:rPr lang="ar-SA" sz="2000" b="1"/>
              <a:t> هو الحجم الكلي للخلية</a:t>
            </a:r>
            <a:endParaRPr lang="en-US" sz="2000"/>
          </a:p>
          <a:p>
            <a:r>
              <a:rPr lang="ar-SA" sz="2000" b="1"/>
              <a:t>  ح </a:t>
            </a:r>
            <a:r>
              <a:rPr lang="ar-SA" sz="2000" b="1" baseline="-25000"/>
              <a:t>خ</a:t>
            </a:r>
            <a:r>
              <a:rPr lang="ar-SA" sz="2000" b="1"/>
              <a:t> </a:t>
            </a:r>
            <a:r>
              <a:rPr lang="ar-EG" sz="2000" b="1"/>
              <a:t> _ ح</a:t>
            </a:r>
            <a:r>
              <a:rPr lang="ar-SA" sz="2000" b="1"/>
              <a:t> </a:t>
            </a:r>
            <a:r>
              <a:rPr lang="ar-SA" sz="2000" b="1" baseline="-25000"/>
              <a:t>ن     </a:t>
            </a:r>
            <a:r>
              <a:rPr lang="ar-SA" sz="2000" b="1">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1"/>
          <p:cNvSpPr>
            <a:spLocks noChangeArrowheads="1"/>
          </p:cNvSpPr>
          <p:nvPr/>
        </p:nvSpPr>
        <p:spPr bwMode="auto">
          <a:xfrm>
            <a:off x="685800" y="381000"/>
            <a:ext cx="822960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SA" sz="2000">
                <a:latin typeface="Arial Unicode MS" pitchFamily="34" charset="-128"/>
                <a:ea typeface="Arial Unicode MS" pitchFamily="34" charset="-128"/>
                <a:cs typeface="Arial Unicode MS" pitchFamily="34" charset="-128"/>
              </a:rPr>
              <a:t>وتعتبر هذة النسبة مؤشرا لنشاط الخلية , فكلما زاد نشاطها زادت هذة النسبة ,  فنسبة حجم النواة إلي حجم السيتوبلازم في الخلية الكبدية عالية يصل إلي 1:1 تقريبا بينما تكون هذة النسبة في الخلية الدهنية التي تعتبر عديمة النشاط تقريبا حوالي 1:20 ذلك لان النواة هي المهيمنة والموجهة لنشاط السيتوبلازم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latin typeface="Arial Unicode MS" pitchFamily="34" charset="-128"/>
                <a:ea typeface="Arial Unicode MS" pitchFamily="34" charset="-128"/>
                <a:cs typeface="Arial Unicode MS" pitchFamily="34" charset="-128"/>
              </a:rPr>
              <a:t>تبقي هذة النسبة ثابتة في ظروف الخلية العادية  , وقد تختلف نتيجة للظروف المختلفة مما يؤدي إلي انفسام النواة لاستعادة النسبة مرة أخري . قد تستعاد النسبة بأن تصبح الخلية ذات نواتين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latin typeface="Arial Unicode MS" pitchFamily="34" charset="-128"/>
                <a:ea typeface="Arial Unicode MS" pitchFamily="34" charset="-128"/>
                <a:cs typeface="Arial Unicode MS" pitchFamily="34" charset="-128"/>
              </a:rPr>
              <a:t>2- نسبة مساحة سطح الخلية إلي حجمها أو ( س/ح) فكلما كانت الخلية صغيرة الحجم فكلما كانت هذة النسبة كبيرة . فالخلية المكعبة التي طول ضلعها 1 تكون النسبة 6:1 . فصغر حجم الخلايا يزيد من مساحة سطحها بالنسبة للحجم مما يزيد من تبادل المواد نظرا لاحتياجها إلي الإمداد المستمر من الطاقة للقيام بالعمليات الحيوية علي المستوي المطلوب .</a:t>
            </a:r>
          </a:p>
        </p:txBody>
      </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1"/>
          <p:cNvSpPr>
            <a:spLocks noChangeArrowheads="1"/>
          </p:cNvSpPr>
          <p:nvPr/>
        </p:nvSpPr>
        <p:spPr bwMode="auto">
          <a:xfrm>
            <a:off x="685800" y="381000"/>
            <a:ext cx="82296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000">
                <a:latin typeface="Arial Unicode MS" pitchFamily="34" charset="-128"/>
                <a:ea typeface="Arial Unicode MS" pitchFamily="34" charset="-128"/>
                <a:cs typeface="Arial Unicode MS" pitchFamily="34" charset="-128"/>
              </a:rPr>
              <a:t>3- سرعة التفاعلات الكيميائية بالخلية . كلما صغرت الخلية أو كلما صغر الكائن كلما زادت التفاعلات الكيميائية  مثل البكتيريا والنمل والذباب إذا قرنت بكائنات أخري مثل الإنسان . يؤثر عمر الخلية ووظائفها علي حجمها.</a:t>
            </a:r>
          </a:p>
        </p:txBody>
      </p:sp>
      <p:sp>
        <p:nvSpPr>
          <p:cNvPr id="67587" name="Rectangle 2"/>
          <p:cNvSpPr>
            <a:spLocks noChangeArrowheads="1"/>
          </p:cNvSpPr>
          <p:nvPr/>
        </p:nvSpPr>
        <p:spPr bwMode="auto">
          <a:xfrm>
            <a:off x="838200" y="1035050"/>
            <a:ext cx="8001000" cy="3138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endParaRPr lang="ar-EG" sz="2400" b="1" u="sng">
              <a:latin typeface="Arial Unicode MS" pitchFamily="34" charset="-128"/>
              <a:ea typeface="Arial Unicode MS" pitchFamily="34" charset="-128"/>
              <a:cs typeface="Arial Unicode MS" pitchFamily="34" charset="-128"/>
            </a:endParaRPr>
          </a:p>
          <a:p>
            <a:pPr eaLnBrk="0" hangingPunct="0"/>
            <a:r>
              <a:rPr lang="ar-SA" sz="2400" b="1" u="sng">
                <a:latin typeface="Arial Unicode MS" pitchFamily="34" charset="-128"/>
                <a:ea typeface="Arial Unicode MS" pitchFamily="34" charset="-128"/>
                <a:cs typeface="Arial Unicode MS" pitchFamily="34" charset="-128"/>
              </a:rPr>
              <a:t>شكل الخلية</a:t>
            </a:r>
            <a:r>
              <a:rPr lang="ar-EG" sz="2400" b="1" u="sng">
                <a:latin typeface="Arial Unicode MS" pitchFamily="34" charset="-128"/>
                <a:ea typeface="Arial Unicode MS" pitchFamily="34" charset="-128"/>
                <a:cs typeface="Arial Unicode MS" pitchFamily="34" charset="-128"/>
              </a:rPr>
              <a:t> : </a:t>
            </a:r>
            <a:r>
              <a:rPr lang="en-US" sz="2400" b="1" u="sng">
                <a:latin typeface="Arial Unicode MS" pitchFamily="34" charset="-128"/>
                <a:ea typeface="Arial Unicode MS" pitchFamily="34" charset="-128"/>
                <a:cs typeface="Arial Unicode MS" pitchFamily="34" charset="-128"/>
              </a:rPr>
              <a:t> Cell Shape</a:t>
            </a:r>
            <a:r>
              <a:rPr lang="ar-SA" sz="2400" b="1" u="sng">
                <a:latin typeface="Arial Unicode MS" pitchFamily="34" charset="-128"/>
                <a:ea typeface="Arial Unicode MS" pitchFamily="34" charset="-128"/>
                <a:cs typeface="Arial Unicode MS" pitchFamily="34" charset="-128"/>
              </a:rPr>
              <a:t> </a:t>
            </a:r>
            <a:endParaRPr lang="en-US" sz="2400">
              <a:latin typeface="Arial Unicode MS" pitchFamily="34" charset="-128"/>
              <a:ea typeface="Arial Unicode MS" pitchFamily="34" charset="-128"/>
              <a:cs typeface="Arial Unicode MS" pitchFamily="34" charset="-128"/>
            </a:endParaRPr>
          </a:p>
          <a:p>
            <a:pPr rtl="0" eaLnBrk="0" hangingPunct="0">
              <a:lnSpc>
                <a:spcPct val="150000"/>
              </a:lnSpc>
            </a:pPr>
            <a:r>
              <a:rPr lang="ar-EG" sz="2000">
                <a:latin typeface="Arial Unicode MS" pitchFamily="34" charset="-128"/>
                <a:ea typeface="Arial Unicode MS" pitchFamily="34" charset="-128"/>
                <a:cs typeface="Arial Unicode MS" pitchFamily="34" charset="-128"/>
              </a:rPr>
              <a:t>يتحدد شكل الخلية بصورة رئيسية بالعوامل الداخلية كالوظيفة , والعمر واللزوجة السيتوبلازمية والتركيب وكذلك بالمميزات الطبيعية للغشاء المحيط بها. كما يتحدد بالعوامل الخارجية كالضغط المستخدم أو الشد . يتأثر شكل النواة أيضا بالعمر والوظيفة ومميزات الغشاء النووي والضغوط الخارجية للسيتوبلازم المحيط بها ومحتوياته غير الحية </a:t>
            </a:r>
            <a:r>
              <a:rPr lang="ar-EG" sz="1400"/>
              <a:t>.</a:t>
            </a:r>
            <a:endParaRPr lang="ar-EG"/>
          </a:p>
        </p:txBody>
      </p:sp>
      <p:sp>
        <p:nvSpPr>
          <p:cNvPr id="67588" name="Rectangle 3"/>
          <p:cNvSpPr>
            <a:spLocks noChangeArrowheads="1"/>
          </p:cNvSpPr>
          <p:nvPr/>
        </p:nvSpPr>
        <p:spPr bwMode="auto">
          <a:xfrm>
            <a:off x="381000" y="4038600"/>
            <a:ext cx="86106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EG" sz="2000">
                <a:latin typeface="Arial Unicode MS" pitchFamily="34" charset="-128"/>
                <a:ea typeface="Arial Unicode MS" pitchFamily="34" charset="-128"/>
                <a:cs typeface="Arial Unicode MS" pitchFamily="34" charset="-128"/>
              </a:rPr>
              <a:t>تتخذ الخلايا عموما شكل كروي ما دامت غير متأثرة بعوامل داخلية أو خارجية . قد يتغير شكل الخلايا في حالات معينة كما يلي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EG" sz="2000">
                <a:latin typeface="Arial Unicode MS" pitchFamily="34" charset="-128"/>
                <a:ea typeface="Arial Unicode MS" pitchFamily="34" charset="-128"/>
                <a:cs typeface="Arial Unicode MS" pitchFamily="34" charset="-128"/>
              </a:rPr>
              <a:t>1- عند ما تتزاحم الخلايا تتخذ أشكالا مختلفة حسب إتجاه الضغط عليها فإذا كان الضغط من جميع  </a:t>
            </a: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الإتجاهات أصبحت الخلايا متعددة الجوانب </a:t>
            </a:r>
            <a:r>
              <a:rPr lang="ar-SA" sz="2000">
                <a:latin typeface="Arial Unicode MS" pitchFamily="34" charset="-128"/>
                <a:ea typeface="Arial Unicode MS" pitchFamily="34" charset="-128"/>
                <a:cs typeface="Arial Unicode MS" pitchFamily="34" charset="-128"/>
              </a:rPr>
              <a:t>تكون الخلية مسطحة ( إذا كان الضغط من أعلى إلي اسفل ) وإذا كان الضغط عليها من الجانبين تكون الخلية عمودية.</a:t>
            </a:r>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1"/>
          <p:cNvSpPr>
            <a:spLocks noChangeArrowheads="1"/>
          </p:cNvSpPr>
          <p:nvPr/>
        </p:nvSpPr>
        <p:spPr bwMode="auto">
          <a:xfrm>
            <a:off x="838200" y="457200"/>
            <a:ext cx="8077200" cy="419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SA" sz="2000">
                <a:latin typeface="Arial Unicode MS" pitchFamily="34" charset="-128"/>
                <a:ea typeface="Arial Unicode MS" pitchFamily="34" charset="-128"/>
                <a:cs typeface="Arial Unicode MS" pitchFamily="34" charset="-128"/>
              </a:rPr>
              <a:t>2-  عندما تتعرض الخلايا للشد أثناء نموها وتميزهافإنها تستطيل في إتجاه الشد كما يحدث في الخلايا العضلية وفي بطانة الأوعية الدموية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latin typeface="Arial Unicode MS" pitchFamily="34" charset="-128"/>
                <a:ea typeface="Arial Unicode MS" pitchFamily="34" charset="-128"/>
                <a:cs typeface="Arial Unicode MS" pitchFamily="34" charset="-128"/>
              </a:rPr>
              <a:t>3- تتحور الخلايا  فتتخذ أشكالا تتناسب مع وظائفها , فكرية الدم الحمراء مقعرة السطحين , والليفة العضلية تصبح طويلة جدا بينما تتفرع الخلية العصبية والخلية الصبغية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latin typeface="Arial Unicode MS" pitchFamily="34" charset="-128"/>
                <a:ea typeface="Arial Unicode MS" pitchFamily="34" charset="-128"/>
                <a:cs typeface="Arial Unicode MS" pitchFamily="34" charset="-128"/>
              </a:rPr>
              <a:t>4- يتحكم التوتر السطحي للغشاء الخلوي ودرجة لزوجة السيتوبلازم في شكل بعض الخلايا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latin typeface="Arial Unicode MS" pitchFamily="34" charset="-128"/>
                <a:ea typeface="Arial Unicode MS" pitchFamily="34" charset="-128"/>
                <a:cs typeface="Arial Unicode MS" pitchFamily="34" charset="-128"/>
              </a:rPr>
              <a:t>5- تؤثر كمية الهيكل الخلوي وطريقة توزيع مكوناتة في السيتوبلازم علي شكل معظم الخلايا .</a:t>
            </a:r>
          </a:p>
        </p:txBody>
      </p:sp>
    </p:spTree>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913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72100" y="285750"/>
            <a:ext cx="3543300" cy="2171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5" name="il_fi" descr="types-of-white-blood-cell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285750"/>
            <a:ext cx="43815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636" name="il_fi" descr="stemcell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3200400"/>
            <a:ext cx="8686800" cy="2686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37" name="TextBox 5"/>
          <p:cNvSpPr txBox="1">
            <a:spLocks noChangeArrowheads="1"/>
          </p:cNvSpPr>
          <p:nvPr/>
        </p:nvSpPr>
        <p:spPr bwMode="auto">
          <a:xfrm>
            <a:off x="6096000" y="2571750"/>
            <a:ext cx="2393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EG" sz="2000" b="1">
                <a:latin typeface="Arial Unicode MS" pitchFamily="34" charset="-128"/>
                <a:ea typeface="Arial Unicode MS" pitchFamily="34" charset="-128"/>
                <a:cs typeface="Arial Unicode MS" pitchFamily="34" charset="-128"/>
              </a:rPr>
              <a:t>خلية عصبية</a:t>
            </a:r>
            <a:endParaRPr lang="en-US" sz="2000" b="1">
              <a:latin typeface="Arial Unicode MS" pitchFamily="34" charset="-128"/>
              <a:ea typeface="Arial Unicode MS" pitchFamily="34" charset="-128"/>
              <a:cs typeface="Arial Unicode MS" pitchFamily="34" charset="-128"/>
            </a:endParaRPr>
          </a:p>
        </p:txBody>
      </p:sp>
      <p:sp>
        <p:nvSpPr>
          <p:cNvPr id="69638" name="TextBox 6"/>
          <p:cNvSpPr txBox="1">
            <a:spLocks noChangeArrowheads="1"/>
          </p:cNvSpPr>
          <p:nvPr/>
        </p:nvSpPr>
        <p:spPr bwMode="auto">
          <a:xfrm>
            <a:off x="1066800" y="2647950"/>
            <a:ext cx="30035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خلايا كرويات دم بيضاء</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4" descr="m11%20muscl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381000"/>
            <a:ext cx="8763000" cy="548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0659" name="Rectangle 1"/>
          <p:cNvSpPr>
            <a:spLocks noChangeArrowheads="1"/>
          </p:cNvSpPr>
          <p:nvPr/>
        </p:nvSpPr>
        <p:spPr bwMode="auto">
          <a:xfrm>
            <a:off x="2819400" y="6019800"/>
            <a:ext cx="3200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000" b="1">
                <a:solidFill>
                  <a:srgbClr val="000000"/>
                </a:solidFill>
                <a:latin typeface="Arial Unicode MS" pitchFamily="34" charset="-128"/>
                <a:ea typeface="Arial Unicode MS" pitchFamily="34" charset="-128"/>
                <a:cs typeface="Arial Unicode MS" pitchFamily="34" charset="-128"/>
              </a:rPr>
              <a:t>الأنواع  المختلفة للخلايا العضلية</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1"/>
          <p:cNvSpPr>
            <a:spLocks noChangeArrowheads="1"/>
          </p:cNvSpPr>
          <p:nvPr/>
        </p:nvSpPr>
        <p:spPr bwMode="auto">
          <a:xfrm>
            <a:off x="228600" y="228600"/>
            <a:ext cx="8534400" cy="3786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بالرغم من إختلاف أشكال الخلايا إلا أنها تنحصر في مجموعتين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1- خلايا ذات شكل متباين ( خلايا اميبية ) . مثال خلايا الدم البيضاء والألياف العضلية والخلايا الميلانية</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2- خلايا لها اشكال ثابتة. الخلايا العصبية وكريات الدم الحمراء .</a:t>
            </a:r>
          </a:p>
          <a:p>
            <a:pPr rtl="0"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اما بالنسبة للنوى عموما تتخذ شكل كروي أوبيضاوي لأنها لا تتعرض إلي الجهد والشد . قد يتغير شكل النواة حسب وظيفتها ضمن السيتوبلازم  فقد تصبح مفصصة أوكلوية الشكل لتزيد من مساحة سطحها لتساعد في نقل المواد بينها وبين السيتوبلازم كما في كريات الدم البيضاء والخلايا الدهنية علي التوالي </a:t>
            </a:r>
            <a:endParaRPr lang="ar-SA" sz="2000">
              <a:latin typeface="Arial Unicode MS" pitchFamily="34" charset="-128"/>
              <a:ea typeface="Arial Unicode MS" pitchFamily="34" charset="-128"/>
              <a:cs typeface="Arial Unicode MS" pitchFamily="34" charset="-128"/>
            </a:endParaRPr>
          </a:p>
        </p:txBody>
      </p:sp>
      <p:sp>
        <p:nvSpPr>
          <p:cNvPr id="71683" name="Rectangle 2"/>
          <p:cNvSpPr>
            <a:spLocks noChangeArrowheads="1"/>
          </p:cNvSpPr>
          <p:nvPr/>
        </p:nvSpPr>
        <p:spPr bwMode="auto">
          <a:xfrm>
            <a:off x="381000" y="3810000"/>
            <a:ext cx="8382000" cy="2770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400" b="1" u="sng">
                <a:solidFill>
                  <a:srgbClr val="000000"/>
                </a:solidFill>
                <a:latin typeface="Arial Unicode MS" pitchFamily="34" charset="-128"/>
                <a:ea typeface="Arial Unicode MS" pitchFamily="34" charset="-128"/>
                <a:cs typeface="Arial Unicode MS" pitchFamily="34" charset="-128"/>
              </a:rPr>
              <a:t>عدد الخلايا</a:t>
            </a:r>
            <a:r>
              <a:rPr lang="ar-EG" sz="2400" b="1" u="sng">
                <a:solidFill>
                  <a:srgbClr val="000000"/>
                </a:solidFill>
                <a:latin typeface="Arial Unicode MS" pitchFamily="34" charset="-128"/>
                <a:ea typeface="Arial Unicode MS" pitchFamily="34" charset="-128"/>
                <a:cs typeface="Arial Unicode MS" pitchFamily="34" charset="-128"/>
              </a:rPr>
              <a:t> </a:t>
            </a:r>
            <a:r>
              <a:rPr lang="en-US" sz="2400" b="1" u="sng">
                <a:solidFill>
                  <a:srgbClr val="000000"/>
                </a:solidFill>
                <a:latin typeface="Arial Unicode MS" pitchFamily="34" charset="-128"/>
                <a:ea typeface="Arial Unicode MS" pitchFamily="34" charset="-128"/>
                <a:cs typeface="Arial Unicode MS" pitchFamily="34" charset="-128"/>
              </a:rPr>
              <a:t>Cell N umber </a:t>
            </a:r>
            <a:endParaRPr lang="en-US" sz="24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يختلف عدد الخلايا من كائن لآخر علي حسب نوع الإنقسام ومعدلة والوقت المحدد له  فقد تستمر بعض الخلايا في الإنقسام حتى قرب موت الكائن الحي بينما البعض الآخر يتوقف فية الإنقسام بمحرد تكوينه مثل الخلايا العصبية والعضلية فالنمو الذي يحدث في هذة الخلايا عباره عن زيادة في الحجم وليس في العدد . لذلك إذا تدمرت خلية عصبية لا يمكن تعويضها .</a:t>
            </a:r>
            <a:endParaRPr lang="ar-SA"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1"/>
          <p:cNvSpPr>
            <a:spLocks noChangeArrowheads="1"/>
          </p:cNvSpPr>
          <p:nvPr/>
        </p:nvSpPr>
        <p:spPr bwMode="auto">
          <a:xfrm>
            <a:off x="304800" y="658813"/>
            <a:ext cx="8534400" cy="5172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lnSpc>
                <a:spcPct val="150000"/>
              </a:lnSpc>
            </a:pPr>
            <a:r>
              <a:rPr lang="ar-SA" sz="2000" b="1" u="sng">
                <a:solidFill>
                  <a:srgbClr val="000000"/>
                </a:solidFill>
                <a:latin typeface="Arial Unicode MS" pitchFamily="34" charset="-128"/>
                <a:ea typeface="Arial Unicode MS" pitchFamily="34" charset="-128"/>
                <a:cs typeface="Arial Unicode MS" pitchFamily="34" charset="-128"/>
              </a:rPr>
              <a:t>1-  النظام الخلوي دائم التجدد</a:t>
            </a:r>
            <a:r>
              <a:rPr lang="ar-SA" sz="2000" u="sng">
                <a:solidFill>
                  <a:srgbClr val="000000"/>
                </a:solidFill>
                <a:latin typeface="Arial Unicode MS" pitchFamily="34" charset="-128"/>
                <a:ea typeface="Arial Unicode MS" pitchFamily="34" charset="-128"/>
                <a:cs typeface="Arial Unicode MS" pitchFamily="34" charset="-128"/>
              </a:rPr>
              <a:t> </a:t>
            </a:r>
            <a:r>
              <a:rPr lang="en-US" sz="2000" b="1" u="sng">
                <a:solidFill>
                  <a:srgbClr val="000000"/>
                </a:solidFill>
                <a:latin typeface="Arial Unicode MS" pitchFamily="34" charset="-128"/>
                <a:ea typeface="Arial Unicode MS" pitchFamily="34" charset="-128"/>
                <a:cs typeface="Arial Unicode MS" pitchFamily="34" charset="-128"/>
              </a:rPr>
              <a:t>Continuous Renewal Cell System</a:t>
            </a:r>
            <a:r>
              <a:rPr lang="ar-SA" sz="2000" u="sng">
                <a:solidFill>
                  <a:srgbClr val="000000"/>
                </a:solidFill>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يشمل الأنسجة التي تتجدد خلاياها  بصفة دائمة حيث تموت الخلايا القديمة وتحل محلها خلايا جديدة فيبقي عدد الخلايا ثابت في هذة النظم.</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ويقدر علماء الأحياء أن 1- 20% من خلايا جسم الانسان تموت كل يوم ولكي يبقي وزن  جسم الإنسان ثابتا لا بد ان تعوض بخلايا جديدة حيت تتم عملية الموت و التجديد والإنقسام سريعة , مثال بشرة الجلد والقرنية والمراكز المكونة لخلايا الدم والخلايا المبطنة للقناة الهضمية وخلايا التكاثر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en-US" sz="2000" b="1" u="sng">
                <a:solidFill>
                  <a:srgbClr val="000000"/>
                </a:solidFill>
                <a:latin typeface="Arial Unicode MS" pitchFamily="34" charset="-128"/>
                <a:ea typeface="Arial Unicode MS" pitchFamily="34" charset="-128"/>
                <a:cs typeface="Arial Unicode MS" pitchFamily="34" charset="-128"/>
              </a:rPr>
              <a:t>Limited Renewal Cell System </a:t>
            </a:r>
            <a:r>
              <a:rPr lang="ar-SA" sz="2000" b="1" u="sng">
                <a:solidFill>
                  <a:srgbClr val="000000"/>
                </a:solidFill>
                <a:latin typeface="Arial Unicode MS" pitchFamily="34" charset="-128"/>
                <a:ea typeface="Arial Unicode MS" pitchFamily="34" charset="-128"/>
                <a:cs typeface="Arial Unicode MS" pitchFamily="34" charset="-128"/>
              </a:rPr>
              <a:t>2- النظام الخلوي محدود التجديد</a:t>
            </a:r>
            <a:r>
              <a:rPr lang="ar-SA" sz="2000">
                <a:solidFill>
                  <a:srgbClr val="000000"/>
                </a:solidFill>
                <a:latin typeface="Arial Unicode MS" pitchFamily="34" charset="-128"/>
                <a:ea typeface="Arial Unicode MS" pitchFamily="34" charset="-128"/>
                <a:cs typeface="Arial Unicode MS" pitchFamily="34" charset="-128"/>
              </a:rPr>
              <a:t>    </a:t>
            </a:r>
            <a:endParaRPr lang="en-US" sz="2000">
              <a:latin typeface="Arial Unicode MS" pitchFamily="34" charset="-128"/>
              <a:ea typeface="Arial Unicode MS" pitchFamily="34" charset="-128"/>
              <a:cs typeface="Arial Unicode MS" pitchFamily="34" charset="-128"/>
            </a:endParaRPr>
          </a:p>
          <a:p>
            <a:pPr rtl="0" eaLnBrk="0" hangingPunct="0">
              <a:lnSpc>
                <a:spcPct val="150000"/>
              </a:lnSpc>
            </a:pPr>
            <a:r>
              <a:rPr lang="ar-SA" sz="2000">
                <a:solidFill>
                  <a:srgbClr val="000000"/>
                </a:solidFill>
                <a:latin typeface="Arial Unicode MS" pitchFamily="34" charset="-128"/>
                <a:ea typeface="Arial Unicode MS" pitchFamily="34" charset="-128"/>
                <a:cs typeface="Arial Unicode MS" pitchFamily="34" charset="-128"/>
              </a:rPr>
              <a:t>هنالك أعضاء من الجسم ذات معدل تجديد أو تعويض بسيط مثل خلايا الكبد والكلي والتي يعتقد أن معدل عمرها حوالي 18 شهرا إلا ان فقد جزء من هذة  الأعضاء يؤدي إلي الأسراع في معدل الأنقسام لإعادة هذا العضو مرة أخر ى إلي معدله الطبيعي </a:t>
            </a:r>
            <a:r>
              <a:rPr lang="ar-SA" sz="1400">
                <a:solidFill>
                  <a:srgbClr val="000000"/>
                </a:solidFill>
                <a:latin typeface="Calibri" pitchFamily="34" charset="0"/>
              </a:rPr>
              <a:t>.</a:t>
            </a:r>
            <a:endParaRPr lang="ar-SA"/>
          </a:p>
        </p:txBody>
      </p:sp>
    </p:spTree>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1"/>
          <p:cNvSpPr>
            <a:spLocks noChangeArrowheads="1"/>
          </p:cNvSpPr>
          <p:nvPr/>
        </p:nvSpPr>
        <p:spPr bwMode="auto">
          <a:xfrm>
            <a:off x="609600" y="74613"/>
            <a:ext cx="8305800" cy="276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SA" sz="2400" b="1" u="sng">
                <a:solidFill>
                  <a:srgbClr val="000000"/>
                </a:solidFill>
                <a:latin typeface="Arial Unicode MS" pitchFamily="34" charset="-128"/>
                <a:ea typeface="Arial Unicode MS" pitchFamily="34" charset="-128"/>
                <a:cs typeface="Arial Unicode MS" pitchFamily="34" charset="-128"/>
              </a:rPr>
              <a:t>3- النظام الخلوي الثابت</a:t>
            </a:r>
            <a:r>
              <a:rPr lang="ar-SA" sz="2400">
                <a:solidFill>
                  <a:srgbClr val="000000"/>
                </a:solidFill>
                <a:latin typeface="Arial Unicode MS" pitchFamily="34" charset="-128"/>
                <a:ea typeface="Arial Unicode MS" pitchFamily="34" charset="-128"/>
                <a:cs typeface="Arial Unicode MS" pitchFamily="34" charset="-128"/>
              </a:rPr>
              <a:t> </a:t>
            </a:r>
            <a:r>
              <a:rPr lang="en-US" sz="2400" b="1" u="sng">
                <a:solidFill>
                  <a:srgbClr val="000000"/>
                </a:solidFill>
              </a:rPr>
              <a:t>FixedCell System</a:t>
            </a:r>
            <a:r>
              <a:rPr lang="ar-SA" sz="2400">
                <a:solidFill>
                  <a:srgbClr val="000000"/>
                </a:solidFill>
                <a:latin typeface="Calibri" pitchFamily="34" charset="0"/>
              </a:rPr>
              <a:t> </a:t>
            </a:r>
            <a:r>
              <a:rPr lang="en-US" sz="2400">
                <a:solidFill>
                  <a:srgbClr val="000000"/>
                </a:solidFill>
              </a:rPr>
              <a:t> </a:t>
            </a:r>
            <a:endParaRPr lang="en-US" sz="2400"/>
          </a:p>
          <a:p>
            <a:pPr rtl="0" eaLnBrk="0" hangingPunct="0">
              <a:lnSpc>
                <a:spcPct val="150000"/>
              </a:lnSpc>
            </a:pPr>
            <a:endParaRPr lang="ar-EG" sz="2000">
              <a:solidFill>
                <a:srgbClr val="000000"/>
              </a:solidFill>
              <a:latin typeface="Arial Unicode MS" pitchFamily="34" charset="-128"/>
              <a:ea typeface="Arial Unicode MS" pitchFamily="34" charset="-128"/>
              <a:cs typeface="Arial Unicode MS" pitchFamily="34" charset="-128"/>
            </a:endParaRPr>
          </a:p>
          <a:p>
            <a:pPr rtl="0" eaLnBrk="0" hangingPunct="0">
              <a:lnSpc>
                <a:spcPct val="150000"/>
              </a:lnSpc>
            </a:pPr>
            <a:r>
              <a:rPr lang="ar-EG" sz="2000">
                <a:solidFill>
                  <a:srgbClr val="000000"/>
                </a:solidFill>
                <a:latin typeface="Arial Unicode MS" pitchFamily="34" charset="-128"/>
                <a:ea typeface="Arial Unicode MS" pitchFamily="34" charset="-128"/>
                <a:cs typeface="Arial Unicode MS" pitchFamily="34" charset="-128"/>
              </a:rPr>
              <a:t>لا تتجدد خلايا هذا النظام بعد تكوينها كالنسيج العصبي والنسيج</a:t>
            </a:r>
            <a:r>
              <a:rPr lang="ar-SA" sz="2000">
                <a:solidFill>
                  <a:srgbClr val="000000"/>
                </a:solidFill>
                <a:latin typeface="Arial Unicode MS" pitchFamily="34" charset="-128"/>
                <a:ea typeface="Arial Unicode MS" pitchFamily="34" charset="-128"/>
                <a:cs typeface="Arial Unicode MS" pitchFamily="34" charset="-128"/>
              </a:rPr>
              <a:t> </a:t>
            </a:r>
            <a:r>
              <a:rPr lang="ar-EG" sz="2000">
                <a:solidFill>
                  <a:srgbClr val="000000"/>
                </a:solidFill>
                <a:latin typeface="Arial Unicode MS" pitchFamily="34" charset="-128"/>
                <a:ea typeface="Arial Unicode MS" pitchFamily="34" charset="-128"/>
                <a:cs typeface="Arial Unicode MS" pitchFamily="34" charset="-128"/>
              </a:rPr>
              <a:t>العضلي الهيك</a:t>
            </a:r>
            <a:r>
              <a:rPr lang="ar-SA" sz="2000">
                <a:solidFill>
                  <a:srgbClr val="000000"/>
                </a:solidFill>
                <a:latin typeface="Arial Unicode MS" pitchFamily="34" charset="-128"/>
                <a:ea typeface="Arial Unicode MS" pitchFamily="34" charset="-128"/>
                <a:cs typeface="Arial Unicode MS" pitchFamily="34" charset="-128"/>
              </a:rPr>
              <a:t>ل</a:t>
            </a:r>
            <a:r>
              <a:rPr lang="ar-EG" sz="2000">
                <a:solidFill>
                  <a:srgbClr val="000000"/>
                </a:solidFill>
                <a:latin typeface="Arial Unicode MS" pitchFamily="34" charset="-128"/>
                <a:ea typeface="Arial Unicode MS" pitchFamily="34" charset="-128"/>
                <a:cs typeface="Arial Unicode MS" pitchFamily="34" charset="-128"/>
              </a:rPr>
              <a:t>ي . فلا يمكن تعويضها إذا تلفت أحدي هذة الخلايا , لكن يمكن تعويض خلايا العضلات التالفة في حدود ضيقه مثل التئام جرح أو عضلات ممزقة , اما إزدياد حجم العضلات بالتمرينات الرياضية يرجع إلي الأزدياد في حجم الخلايا وليس في عددها </a:t>
            </a:r>
            <a:r>
              <a:rPr lang="ar-EG" sz="1400" b="1">
                <a:solidFill>
                  <a:srgbClr val="000000"/>
                </a:solidFill>
                <a:latin typeface="Calibri" pitchFamily="34" charset="0"/>
              </a:rPr>
              <a:t>.</a:t>
            </a:r>
            <a:endParaRPr lang="ar-EG" b="1"/>
          </a:p>
        </p:txBody>
      </p:sp>
    </p:spTree>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1"/>
          <p:cNvSpPr>
            <a:spLocks noChangeArrowheads="1"/>
          </p:cNvSpPr>
          <p:nvPr/>
        </p:nvSpPr>
        <p:spPr bwMode="auto">
          <a:xfrm>
            <a:off x="3222625" y="609600"/>
            <a:ext cx="2163763"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IQ" altLang="ko-KR" sz="2800" b="1">
                <a:latin typeface="Arial Unicode MS" pitchFamily="34" charset="-128"/>
                <a:ea typeface="Arial Unicode MS" pitchFamily="34" charset="-128"/>
                <a:cs typeface="Arial Unicode MS" pitchFamily="34" charset="-128"/>
              </a:rPr>
              <a:t>الخلية الحيوانية</a:t>
            </a:r>
            <a:endParaRPr lang="en-US" altLang="ko-KR" sz="2800">
              <a:latin typeface="Arial Unicode MS" pitchFamily="34" charset="-128"/>
              <a:ea typeface="Arial Unicode MS" pitchFamily="34" charset="-128"/>
              <a:cs typeface="Arial Unicode MS" pitchFamily="34" charset="-128"/>
            </a:endParaRPr>
          </a:p>
        </p:txBody>
      </p:sp>
      <p:sp>
        <p:nvSpPr>
          <p:cNvPr id="74755" name="Rectangle 2"/>
          <p:cNvSpPr>
            <a:spLocks noChangeArrowheads="1"/>
          </p:cNvSpPr>
          <p:nvPr/>
        </p:nvSpPr>
        <p:spPr bwMode="auto">
          <a:xfrm>
            <a:off x="4419600" y="1447800"/>
            <a:ext cx="45720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473075" algn="l"/>
              </a:tabLst>
            </a:pPr>
            <a:r>
              <a:rPr lang="ar-EG" altLang="ko-KR" sz="2000" b="1">
                <a:latin typeface="Arial Unicode MS" pitchFamily="34" charset="-128"/>
                <a:ea typeface="Arial Unicode MS" pitchFamily="34" charset="-128"/>
                <a:cs typeface="Arial Unicode MS" pitchFamily="34" charset="-128"/>
              </a:rPr>
              <a:t>1</a:t>
            </a:r>
            <a:r>
              <a:rPr lang="ar-IQ" altLang="ko-KR" sz="2000" b="1">
                <a:latin typeface="Arial Unicode MS" pitchFamily="34" charset="-128"/>
                <a:ea typeface="Arial Unicode MS" pitchFamily="34" charset="-128"/>
                <a:cs typeface="Arial Unicode MS" pitchFamily="34" charset="-128"/>
              </a:rPr>
              <a:t>.أشكال الخلايا الحيوانية وأحجامها :</a:t>
            </a:r>
            <a:endParaRPr lang="en-US" altLang="ko-KR" sz="2000" b="1">
              <a:latin typeface="Arial Unicode MS" pitchFamily="34" charset="-128"/>
              <a:ea typeface="Arial Unicode MS" pitchFamily="34" charset="-128"/>
              <a:cs typeface="Arial Unicode MS" pitchFamily="34" charset="-128"/>
            </a:endParaRPr>
          </a:p>
          <a:p>
            <a:pPr algn="just">
              <a:tabLst>
                <a:tab pos="473075" algn="l"/>
              </a:tabLst>
            </a:pPr>
            <a:r>
              <a:rPr lang="ar-IQ" altLang="ko-KR" sz="2000">
                <a:latin typeface="Arial Unicode MS" pitchFamily="34" charset="-128"/>
                <a:ea typeface="Arial Unicode MS" pitchFamily="34" charset="-128"/>
                <a:cs typeface="Arial Unicode MS" pitchFamily="34" charset="-128"/>
              </a:rPr>
              <a:t>   تختلف أشكال وأحجام الخلايا تبعا لوظيفتها فهناك خلايا قرصية الشكل ككريات الدم الحمر</a:t>
            </a:r>
            <a:r>
              <a:rPr lang="ar-SA" altLang="ko-KR" sz="2000">
                <a:latin typeface="Arial Unicode MS" pitchFamily="34" charset="-128"/>
                <a:ea typeface="Arial Unicode MS" pitchFamily="34" charset="-128"/>
                <a:cs typeface="Arial Unicode MS" pitchFamily="34" charset="-128"/>
              </a:rPr>
              <a:t>اء</a:t>
            </a:r>
            <a:r>
              <a:rPr lang="ar-IQ" altLang="ko-KR" sz="2000">
                <a:latin typeface="Arial Unicode MS" pitchFamily="34" charset="-128"/>
                <a:ea typeface="Arial Unicode MS" pitchFamily="34" charset="-128"/>
                <a:cs typeface="Arial Unicode MS" pitchFamily="34" charset="-128"/>
              </a:rPr>
              <a:t> او مغزلية الشكل كالخلايا العضلية أو متفرعة الشكل كالخلايا العصبية أو بيضوية أو نجمية أو متغيرة الشكل.</a:t>
            </a:r>
            <a:endParaRPr lang="en-US" altLang="ko-KR" sz="2000">
              <a:latin typeface="Arial Unicode MS" pitchFamily="34" charset="-128"/>
              <a:ea typeface="Arial Unicode MS" pitchFamily="34" charset="-128"/>
              <a:cs typeface="Arial Unicode MS" pitchFamily="34" charset="-128"/>
            </a:endParaRPr>
          </a:p>
          <a:p>
            <a:pPr algn="just">
              <a:tabLst>
                <a:tab pos="473075" algn="l"/>
              </a:tabLst>
            </a:pPr>
            <a:r>
              <a:rPr lang="ar-IQ" altLang="ko-KR" sz="2000">
                <a:latin typeface="Arial Unicode MS" pitchFamily="34" charset="-128"/>
                <a:ea typeface="Arial Unicode MS" pitchFamily="34" charset="-128"/>
                <a:cs typeface="Arial Unicode MS" pitchFamily="34" charset="-128"/>
              </a:rPr>
              <a:t>    كما تختلف الخلايا في احجامها من خلايا كبيرة الحجم وترى بالعين المجردة مثل خلية بيضة الدجاجة الى خلايا متناهية في الصغر لايمكن رؤيتها إلا بالمجهر مثل  الخلية البكتيرية .</a:t>
            </a:r>
            <a:endParaRPr lang="en-US" altLang="ko-KR" sz="2000">
              <a:latin typeface="Arial Unicode MS" pitchFamily="34" charset="-128"/>
              <a:ea typeface="Arial Unicode MS" pitchFamily="34" charset="-128"/>
              <a:cs typeface="Arial Unicode MS" pitchFamily="34" charset="-128"/>
            </a:endParaRPr>
          </a:p>
        </p:txBody>
      </p:sp>
      <p:pic>
        <p:nvPicPr>
          <p:cNvPr id="5" name="Picture 7" descr="63949875uj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 y="1143000"/>
            <a:ext cx="3311525" cy="5111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8"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ext Box 6"/>
          <p:cNvSpPr txBox="1">
            <a:spLocks noChangeArrowheads="1"/>
          </p:cNvSpPr>
          <p:nvPr/>
        </p:nvSpPr>
        <p:spPr bwMode="auto">
          <a:xfrm>
            <a:off x="1524000" y="381000"/>
            <a:ext cx="57912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pPr>
            <a:r>
              <a:rPr lang="ar-EG" sz="2400" b="1" u="sng">
                <a:latin typeface="Times New Roman" pitchFamily="18" charset="0"/>
                <a:cs typeface="Times New Roman" pitchFamily="18" charset="0"/>
              </a:rPr>
              <a:t> </a:t>
            </a:r>
            <a:r>
              <a:rPr lang="ar-EG" sz="2400" b="1" u="sng">
                <a:latin typeface="Arial Unicode MS" pitchFamily="34" charset="-128"/>
                <a:ea typeface="Arial Unicode MS" pitchFamily="34" charset="-128"/>
                <a:cs typeface="Arial Unicode MS" pitchFamily="34" charset="-128"/>
              </a:rPr>
              <a:t>الجزيئات العضوية </a:t>
            </a:r>
            <a:r>
              <a:rPr lang="en-US" sz="2400" b="1" u="sng">
                <a:latin typeface="Arial Unicode MS" pitchFamily="34" charset="-128"/>
                <a:ea typeface="Arial Unicode MS" pitchFamily="34" charset="-128"/>
                <a:cs typeface="Arial Unicode MS" pitchFamily="34" charset="-128"/>
              </a:rPr>
              <a:t> </a:t>
            </a:r>
            <a:r>
              <a:rPr lang="en-US" sz="2400" b="1" u="sng">
                <a:latin typeface="Times New Roman" pitchFamily="18" charset="0"/>
                <a:cs typeface="Times New Roman" pitchFamily="18" charset="0"/>
              </a:rPr>
              <a:t>Biological molecules</a:t>
            </a:r>
          </a:p>
        </p:txBody>
      </p:sp>
      <p:sp>
        <p:nvSpPr>
          <p:cNvPr id="11267" name="AutoShape 7"/>
          <p:cNvSpPr>
            <a:spLocks noChangeArrowheads="1"/>
          </p:cNvSpPr>
          <p:nvPr/>
        </p:nvSpPr>
        <p:spPr bwMode="auto">
          <a:xfrm>
            <a:off x="914400" y="1219200"/>
            <a:ext cx="2057400" cy="11430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US" b="1" dirty="0">
                <a:latin typeface="Arial" pitchFamily="34" charset="0"/>
              </a:rPr>
              <a:t>Proteins</a:t>
            </a:r>
            <a:endParaRPr lang="ar-EG" b="1" dirty="0">
              <a:latin typeface="Arial" pitchFamily="34" charset="0"/>
            </a:endParaRPr>
          </a:p>
          <a:p>
            <a:pPr algn="ctr">
              <a:defRPr/>
            </a:pPr>
            <a:r>
              <a:rPr lang="ar-EG" sz="2000" dirty="0">
                <a:latin typeface="Arial Unicode MS" pitchFamily="34" charset="-128"/>
                <a:ea typeface="Arial Unicode MS" pitchFamily="34" charset="-128"/>
                <a:cs typeface="Arial Unicode MS" pitchFamily="34" charset="-128"/>
              </a:rPr>
              <a:t> البروتينات</a:t>
            </a:r>
            <a:endParaRPr lang="en-US" sz="2000" dirty="0">
              <a:latin typeface="Arial Unicode MS" pitchFamily="34" charset="-128"/>
              <a:ea typeface="Arial Unicode MS" pitchFamily="34" charset="-128"/>
              <a:cs typeface="Arial Unicode MS" pitchFamily="34" charset="-128"/>
            </a:endParaRPr>
          </a:p>
        </p:txBody>
      </p:sp>
      <p:sp>
        <p:nvSpPr>
          <p:cNvPr id="11268" name="AutoShape 8"/>
          <p:cNvSpPr>
            <a:spLocks noChangeArrowheads="1"/>
          </p:cNvSpPr>
          <p:nvPr/>
        </p:nvSpPr>
        <p:spPr bwMode="auto">
          <a:xfrm>
            <a:off x="4724400" y="1219200"/>
            <a:ext cx="1828800" cy="11430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US" b="1" dirty="0">
                <a:latin typeface="Arial" pitchFamily="34" charset="0"/>
              </a:rPr>
              <a:t>Lipids</a:t>
            </a:r>
            <a:endParaRPr lang="ar-EG" b="1" dirty="0">
              <a:latin typeface="Arial" pitchFamily="34" charset="0"/>
            </a:endParaRPr>
          </a:p>
          <a:p>
            <a:pPr algn="ctr">
              <a:defRPr/>
            </a:pPr>
            <a:r>
              <a:rPr lang="ar-EG" sz="2000" b="1" dirty="0">
                <a:latin typeface="Arial Unicode MS" pitchFamily="34" charset="-128"/>
                <a:ea typeface="Arial Unicode MS" pitchFamily="34" charset="-128"/>
                <a:cs typeface="Arial Unicode MS" pitchFamily="34" charset="-128"/>
              </a:rPr>
              <a:t>الليبيدات</a:t>
            </a:r>
            <a:endParaRPr lang="en-US" sz="2000" b="1" dirty="0">
              <a:latin typeface="Arial Unicode MS" pitchFamily="34" charset="-128"/>
              <a:ea typeface="Arial Unicode MS" pitchFamily="34" charset="-128"/>
              <a:cs typeface="Arial Unicode MS" pitchFamily="34" charset="-128"/>
            </a:endParaRPr>
          </a:p>
        </p:txBody>
      </p:sp>
      <p:sp>
        <p:nvSpPr>
          <p:cNvPr id="11269" name="AutoShape 9"/>
          <p:cNvSpPr>
            <a:spLocks noChangeArrowheads="1"/>
          </p:cNvSpPr>
          <p:nvPr/>
        </p:nvSpPr>
        <p:spPr bwMode="auto">
          <a:xfrm>
            <a:off x="2971800" y="1219200"/>
            <a:ext cx="1752600" cy="11430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US" b="1" dirty="0">
                <a:latin typeface="Arial" pitchFamily="34" charset="0"/>
              </a:rPr>
              <a:t>Carbohydrates</a:t>
            </a:r>
            <a:endParaRPr lang="ar-EG" b="1" dirty="0">
              <a:latin typeface="Arial" pitchFamily="34" charset="0"/>
            </a:endParaRPr>
          </a:p>
          <a:p>
            <a:pPr algn="ctr">
              <a:defRPr/>
            </a:pPr>
            <a:r>
              <a:rPr lang="ar-EG" sz="2000" dirty="0">
                <a:latin typeface="Arial Unicode MS" pitchFamily="34" charset="-128"/>
                <a:ea typeface="Arial Unicode MS" pitchFamily="34" charset="-128"/>
                <a:cs typeface="Arial Unicode MS" pitchFamily="34" charset="-128"/>
              </a:rPr>
              <a:t>الكربوهيدرات</a:t>
            </a:r>
          </a:p>
          <a:p>
            <a:pPr algn="ctr">
              <a:defRPr/>
            </a:pPr>
            <a:endParaRPr lang="en-US" dirty="0">
              <a:latin typeface="Arial" pitchFamily="34" charset="0"/>
            </a:endParaRPr>
          </a:p>
        </p:txBody>
      </p:sp>
      <p:sp>
        <p:nvSpPr>
          <p:cNvPr id="11270" name="AutoShape 10"/>
          <p:cNvSpPr>
            <a:spLocks noChangeArrowheads="1"/>
          </p:cNvSpPr>
          <p:nvPr/>
        </p:nvSpPr>
        <p:spPr bwMode="auto">
          <a:xfrm>
            <a:off x="6553200" y="1219200"/>
            <a:ext cx="1752600" cy="11430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US" b="1" dirty="0">
                <a:latin typeface="Arial" pitchFamily="34" charset="0"/>
              </a:rPr>
              <a:t>Nucleic acids</a:t>
            </a:r>
            <a:endParaRPr lang="ar-EG" b="1" dirty="0">
              <a:latin typeface="Arial" pitchFamily="34" charset="0"/>
            </a:endParaRPr>
          </a:p>
          <a:p>
            <a:pPr algn="ctr">
              <a:defRPr/>
            </a:pPr>
            <a:r>
              <a:rPr lang="ar-EG" sz="2000" b="1" dirty="0">
                <a:latin typeface="Arial Unicode MS" pitchFamily="34" charset="-128"/>
                <a:ea typeface="Arial Unicode MS" pitchFamily="34" charset="-128"/>
                <a:cs typeface="Arial Unicode MS" pitchFamily="34" charset="-128"/>
              </a:rPr>
              <a:t>الأحماض النووية</a:t>
            </a:r>
            <a:endParaRPr lang="en-US" sz="2000" b="1" dirty="0">
              <a:latin typeface="Arial Unicode MS" pitchFamily="34" charset="-128"/>
              <a:ea typeface="Arial Unicode MS" pitchFamily="34" charset="-128"/>
              <a:cs typeface="Arial Unicode MS" pitchFamily="34" charset="-128"/>
            </a:endParaRPr>
          </a:p>
        </p:txBody>
      </p:sp>
      <p:sp>
        <p:nvSpPr>
          <p:cNvPr id="11271" name="Text Box 11"/>
          <p:cNvSpPr txBox="1">
            <a:spLocks noChangeArrowheads="1"/>
          </p:cNvSpPr>
          <p:nvPr/>
        </p:nvSpPr>
        <p:spPr bwMode="auto">
          <a:xfrm>
            <a:off x="1524000" y="2590800"/>
            <a:ext cx="52578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pPr>
            <a:r>
              <a:rPr lang="ar-SA" sz="2400" b="1" u="sng">
                <a:latin typeface="Arial Unicode MS" pitchFamily="34" charset="-128"/>
                <a:ea typeface="Arial Unicode MS" pitchFamily="34" charset="-128"/>
                <a:cs typeface="Arial Unicode MS" pitchFamily="34" charset="-128"/>
              </a:rPr>
              <a:t>الاملاح المت</a:t>
            </a:r>
            <a:r>
              <a:rPr lang="ar-EG" sz="2400" b="1" u="sng">
                <a:latin typeface="Arial Unicode MS" pitchFamily="34" charset="-128"/>
                <a:ea typeface="Arial Unicode MS" pitchFamily="34" charset="-128"/>
                <a:cs typeface="Arial Unicode MS" pitchFamily="34" charset="-128"/>
              </a:rPr>
              <a:t>أ</a:t>
            </a:r>
            <a:r>
              <a:rPr lang="ar-SA" sz="2400" b="1" u="sng">
                <a:latin typeface="Arial Unicode MS" pitchFamily="34" charset="-128"/>
                <a:ea typeface="Arial Unicode MS" pitchFamily="34" charset="-128"/>
                <a:cs typeface="Arial Unicode MS" pitchFamily="34" charset="-128"/>
              </a:rPr>
              <a:t>ينة وبعض الفيتامينات</a:t>
            </a:r>
            <a:endParaRPr lang="en-US" sz="2400" b="1" u="sng">
              <a:latin typeface="Arial Unicode MS" pitchFamily="34" charset="-128"/>
              <a:ea typeface="Arial Unicode MS" pitchFamily="34" charset="-128"/>
              <a:cs typeface="Arial Unicode MS" pitchFamily="34" charset="-128"/>
            </a:endParaRPr>
          </a:p>
        </p:txBody>
      </p:sp>
      <p:sp>
        <p:nvSpPr>
          <p:cNvPr id="11272" name="AutoShape 12"/>
          <p:cNvSpPr>
            <a:spLocks noChangeArrowheads="1"/>
          </p:cNvSpPr>
          <p:nvPr/>
        </p:nvSpPr>
        <p:spPr bwMode="auto">
          <a:xfrm>
            <a:off x="2590800" y="4267200"/>
            <a:ext cx="5638800" cy="6096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ar-SA" sz="2000" b="1">
                <a:solidFill>
                  <a:schemeClr val="tx1"/>
                </a:solidFill>
                <a:latin typeface="Arial" pitchFamily="34" charset="0"/>
                <a:ea typeface="Arial Unicode MS" pitchFamily="34" charset="-128"/>
                <a:cs typeface="Arial Unicode MS" pitchFamily="34" charset="-128"/>
              </a:rPr>
              <a:t>تكون مركبات معقدة مع الجزيئات البيولوجية الكبرى</a:t>
            </a:r>
            <a:endParaRPr lang="en-US" sz="2000" b="1">
              <a:solidFill>
                <a:schemeClr val="tx1"/>
              </a:solidFill>
              <a:latin typeface="Arial" pitchFamily="34" charset="0"/>
              <a:ea typeface="Arial Unicode MS" pitchFamily="34" charset="-128"/>
              <a:cs typeface="Arial Unicode MS" pitchFamily="34" charset="-128"/>
            </a:endParaRPr>
          </a:p>
        </p:txBody>
      </p:sp>
      <p:sp>
        <p:nvSpPr>
          <p:cNvPr id="11273" name="AutoShape 13"/>
          <p:cNvSpPr>
            <a:spLocks noChangeArrowheads="1"/>
          </p:cNvSpPr>
          <p:nvPr/>
        </p:nvSpPr>
        <p:spPr bwMode="auto">
          <a:xfrm>
            <a:off x="838200" y="3352800"/>
            <a:ext cx="7696200" cy="6858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ar-SA" sz="2000" b="1">
                <a:solidFill>
                  <a:srgbClr val="000000"/>
                </a:solidFill>
                <a:latin typeface="Arial" pitchFamily="34" charset="0"/>
                <a:ea typeface="Arial Unicode MS" pitchFamily="34" charset="-128"/>
                <a:cs typeface="Arial Unicode MS" pitchFamily="34" charset="-128"/>
              </a:rPr>
              <a:t>جزيئات صغيرة حرة فى سيتوبلازم الخلية  او عضياتها او الوسط المحيط بها</a:t>
            </a:r>
            <a:endParaRPr lang="en-US" sz="2000" b="1">
              <a:solidFill>
                <a:srgbClr val="000000"/>
              </a:solidFill>
              <a:latin typeface="Arial" pitchFamily="34" charset="0"/>
              <a:ea typeface="Arial Unicode MS" pitchFamily="34" charset="-128"/>
              <a:cs typeface="Arial Unicode MS" pitchFamily="34" charset="-128"/>
            </a:endParaRPr>
          </a:p>
        </p:txBody>
      </p:sp>
      <p:sp>
        <p:nvSpPr>
          <p:cNvPr id="11274" name="Rectangle 14"/>
          <p:cNvSpPr>
            <a:spLocks noGrp="1" noChangeArrowheads="1"/>
          </p:cNvSpPr>
          <p:nvPr>
            <p:ph idx="1"/>
          </p:nvPr>
        </p:nvSpPr>
        <p:spPr>
          <a:xfrm>
            <a:off x="533400" y="5075238"/>
            <a:ext cx="8229600" cy="1325562"/>
          </a:xfrm>
        </p:spPr>
        <p:txBody>
          <a:bodyPr/>
          <a:lstStyle/>
          <a:p>
            <a:pPr algn="r" eaLnBrk="1" hangingPunct="1">
              <a:lnSpc>
                <a:spcPct val="80000"/>
              </a:lnSpc>
              <a:buFont typeface="Wingdings 2" pitchFamily="18" charset="2"/>
              <a:buNone/>
            </a:pPr>
            <a:r>
              <a:rPr lang="ar-SA" sz="2400" b="1" smtClean="0">
                <a:latin typeface="Arial" pitchFamily="34" charset="0"/>
                <a:ea typeface="Arial Unicode MS" pitchFamily="34" charset="-128"/>
                <a:cs typeface="Arial" pitchFamily="34" charset="0"/>
              </a:rPr>
              <a:t>تختلف نسبة مكونات الخلية تبعا لــ:</a:t>
            </a:r>
          </a:p>
          <a:p>
            <a:pPr lvl="1" algn="r" eaLnBrk="1" hangingPunct="1">
              <a:lnSpc>
                <a:spcPct val="80000"/>
              </a:lnSpc>
              <a:buFont typeface="Wingdings 2" pitchFamily="18" charset="2"/>
              <a:buNone/>
            </a:pPr>
            <a:r>
              <a:rPr lang="ar-SA" sz="2000" b="1" smtClean="0">
                <a:latin typeface="Arial" pitchFamily="34" charset="0"/>
                <a:ea typeface="Arial Unicode MS" pitchFamily="34" charset="-128"/>
                <a:cs typeface="Arial" pitchFamily="34" charset="0"/>
              </a:rPr>
              <a:t>نوع الخلية</a:t>
            </a:r>
          </a:p>
          <a:p>
            <a:pPr algn="r" eaLnBrk="1" hangingPunct="1">
              <a:lnSpc>
                <a:spcPct val="80000"/>
              </a:lnSpc>
              <a:buFont typeface="Wingdings 2" pitchFamily="18" charset="2"/>
              <a:buNone/>
            </a:pPr>
            <a:r>
              <a:rPr lang="ar-SA" sz="2400" b="1" smtClean="0">
                <a:latin typeface="Arial" pitchFamily="34" charset="0"/>
                <a:ea typeface="Arial Unicode MS" pitchFamily="34" charset="-128"/>
                <a:cs typeface="Arial" pitchFamily="34" charset="0"/>
              </a:rPr>
              <a:t>الوظيفة التى تؤديها الخلية</a:t>
            </a:r>
            <a:endParaRPr lang="en-US" sz="2400" b="1" smtClean="0">
              <a:latin typeface="Arial" pitchFamily="34" charset="0"/>
              <a:ea typeface="Arial Unicode MS" pitchFamily="34" charset="-128"/>
              <a:cs typeface="Arial" pitchFamily="34" charset="0"/>
            </a:endParaRPr>
          </a:p>
        </p:txBody>
      </p:sp>
      <p:sp>
        <p:nvSpPr>
          <p:cNvPr id="11" name="AutoShape 7"/>
          <p:cNvSpPr>
            <a:spLocks noChangeArrowheads="1"/>
          </p:cNvSpPr>
          <p:nvPr/>
        </p:nvSpPr>
        <p:spPr bwMode="auto">
          <a:xfrm>
            <a:off x="873125" y="1192213"/>
            <a:ext cx="2057400" cy="11430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US" b="1" dirty="0">
                <a:latin typeface="Arial" pitchFamily="34" charset="0"/>
              </a:rPr>
              <a:t>Proteins</a:t>
            </a:r>
            <a:endParaRPr lang="ar-EG" b="1" dirty="0">
              <a:latin typeface="Arial" pitchFamily="34" charset="0"/>
            </a:endParaRPr>
          </a:p>
          <a:p>
            <a:pPr algn="ctr">
              <a:defRPr/>
            </a:pPr>
            <a:r>
              <a:rPr lang="ar-EG" sz="2000" b="1" dirty="0">
                <a:latin typeface="Arial Unicode MS" pitchFamily="34" charset="-128"/>
                <a:ea typeface="Arial Unicode MS" pitchFamily="34" charset="-128"/>
                <a:cs typeface="Arial Unicode MS" pitchFamily="34" charset="-128"/>
              </a:rPr>
              <a:t> البروتينات</a:t>
            </a:r>
            <a:endParaRPr lang="en-US" sz="2000" b="1" dirty="0">
              <a:latin typeface="Arial Unicode MS" pitchFamily="34" charset="-128"/>
              <a:ea typeface="Arial Unicode MS" pitchFamily="34" charset="-128"/>
              <a:cs typeface="Arial Unicode MS" pitchFamily="34" charset="-128"/>
            </a:endParaRPr>
          </a:p>
        </p:txBody>
      </p:sp>
      <p:sp>
        <p:nvSpPr>
          <p:cNvPr id="12" name="AutoShape 9"/>
          <p:cNvSpPr>
            <a:spLocks noChangeArrowheads="1"/>
          </p:cNvSpPr>
          <p:nvPr/>
        </p:nvSpPr>
        <p:spPr bwMode="auto">
          <a:xfrm>
            <a:off x="2930525" y="1192213"/>
            <a:ext cx="1752600" cy="1143000"/>
          </a:xfrm>
          <a:prstGeom prst="flowChartAlternateProcess">
            <a:avLst/>
          </a:prstGeom>
          <a:ln>
            <a:headEnd/>
            <a:tailEnd/>
          </a:ln>
        </p:spPr>
        <p:style>
          <a:lnRef idx="2">
            <a:schemeClr val="accent4"/>
          </a:lnRef>
          <a:fillRef idx="1">
            <a:schemeClr val="lt1"/>
          </a:fillRef>
          <a:effectRef idx="0">
            <a:schemeClr val="accent4"/>
          </a:effectRef>
          <a:fontRef idx="minor">
            <a:schemeClr val="dk1"/>
          </a:fontRef>
        </p:style>
        <p:txBody>
          <a:bodyPr wrap="none" anchor="ctr"/>
          <a:lstStyle/>
          <a:p>
            <a:pPr algn="ctr">
              <a:defRPr/>
            </a:pPr>
            <a:r>
              <a:rPr lang="en-US" b="1" dirty="0">
                <a:latin typeface="Arial" pitchFamily="34" charset="0"/>
              </a:rPr>
              <a:t>Carbohydrates</a:t>
            </a:r>
            <a:endParaRPr lang="ar-EG" b="1" dirty="0">
              <a:latin typeface="Arial" pitchFamily="34" charset="0"/>
            </a:endParaRPr>
          </a:p>
          <a:p>
            <a:pPr algn="ctr">
              <a:defRPr/>
            </a:pPr>
            <a:r>
              <a:rPr lang="ar-EG" sz="2000" b="1" dirty="0">
                <a:latin typeface="Arial Unicode MS" pitchFamily="34" charset="-128"/>
                <a:ea typeface="Arial Unicode MS" pitchFamily="34" charset="-128"/>
                <a:cs typeface="Arial Unicode MS" pitchFamily="34" charset="-128"/>
              </a:rPr>
              <a:t>الكربوهيدرات</a:t>
            </a:r>
          </a:p>
          <a:p>
            <a:pPr algn="ctr">
              <a:defRPr/>
            </a:pPr>
            <a:endParaRPr lang="en-US" b="1" dirty="0">
              <a:latin typeface="Arial" pitchFamily="34" charset="0"/>
            </a:endParaRPr>
          </a:p>
        </p:txBody>
      </p:sp>
    </p:spTree>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1"/>
          <p:cNvSpPr>
            <a:spLocks noChangeArrowheads="1"/>
          </p:cNvSpPr>
          <p:nvPr/>
        </p:nvSpPr>
        <p:spPr bwMode="auto">
          <a:xfrm>
            <a:off x="457200" y="457200"/>
            <a:ext cx="84582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473075" algn="l"/>
              </a:tabLst>
            </a:pPr>
            <a:r>
              <a:rPr lang="ar-EG" altLang="ko-KR" sz="2000" b="1">
                <a:latin typeface="Arial Unicode MS" pitchFamily="34" charset="-128"/>
                <a:ea typeface="Arial Unicode MS" pitchFamily="34" charset="-128"/>
                <a:cs typeface="Arial Unicode MS" pitchFamily="34" charset="-128"/>
              </a:rPr>
              <a:t>2</a:t>
            </a:r>
            <a:r>
              <a:rPr lang="ar-IQ" altLang="ko-KR" sz="2000" b="1">
                <a:latin typeface="Arial Unicode MS" pitchFamily="34" charset="-128"/>
                <a:ea typeface="Arial Unicode MS" pitchFamily="34" charset="-128"/>
                <a:cs typeface="Arial Unicode MS" pitchFamily="34" charset="-128"/>
              </a:rPr>
              <a:t>.وظائف الخلايا الحيوانية :</a:t>
            </a:r>
            <a:endParaRPr lang="en-US" altLang="ko-KR" sz="2000">
              <a:latin typeface="Arial Unicode MS" pitchFamily="34" charset="-128"/>
              <a:ea typeface="Arial Unicode MS" pitchFamily="34" charset="-128"/>
              <a:cs typeface="Arial Unicode MS" pitchFamily="34" charset="-128"/>
            </a:endParaRPr>
          </a:p>
          <a:p>
            <a:pPr algn="just">
              <a:tabLst>
                <a:tab pos="473075" algn="l"/>
              </a:tabLst>
            </a:pPr>
            <a:r>
              <a:rPr lang="ar-IQ" altLang="ko-KR" sz="2000">
                <a:latin typeface="Arial Unicode MS" pitchFamily="34" charset="-128"/>
                <a:ea typeface="Arial Unicode MS" pitchFamily="34" charset="-128"/>
                <a:cs typeface="Arial Unicode MS" pitchFamily="34" charset="-128"/>
              </a:rPr>
              <a:t>   هناك تخصص في عمل خلايا الكائنات متعددة الخلايا مثل ( الخلية الحيوانية ) فكل خلية تقوم بأداء وظيفة معينة , وتكون الخلايا إما جسمية  </a:t>
            </a:r>
            <a:r>
              <a:rPr lang="en-US" altLang="ko-KR" sz="2000">
                <a:latin typeface="Arial Unicode MS" pitchFamily="34" charset="-128"/>
                <a:ea typeface="Arial Unicode MS" pitchFamily="34" charset="-128"/>
                <a:cs typeface="Arial Unicode MS" pitchFamily="34" charset="-128"/>
              </a:rPr>
              <a:t>Somatic cells</a:t>
            </a:r>
            <a:r>
              <a:rPr lang="ar-IQ" altLang="ko-KR" sz="2000">
                <a:latin typeface="Arial Unicode MS" pitchFamily="34" charset="-128"/>
                <a:ea typeface="Arial Unicode MS" pitchFamily="34" charset="-128"/>
                <a:cs typeface="Arial Unicode MS" pitchFamily="34" charset="-128"/>
              </a:rPr>
              <a:t> متخصصة لأداء وظيفة الحس (كالخلايا العصبية) او الحماية ( كخلايا بشرة الجلد) او النقل ( كخلايا الدم الحمر</a:t>
            </a:r>
            <a:r>
              <a:rPr lang="ar-SA" altLang="ko-KR" sz="2000">
                <a:latin typeface="Arial Unicode MS" pitchFamily="34" charset="-128"/>
                <a:ea typeface="Arial Unicode MS" pitchFamily="34" charset="-128"/>
                <a:cs typeface="Arial Unicode MS" pitchFamily="34" charset="-128"/>
              </a:rPr>
              <a:t>اء</a:t>
            </a:r>
            <a:r>
              <a:rPr lang="ar-IQ" altLang="ko-KR" sz="2000">
                <a:latin typeface="Arial Unicode MS" pitchFamily="34" charset="-128"/>
                <a:ea typeface="Arial Unicode MS" pitchFamily="34" charset="-128"/>
                <a:cs typeface="Arial Unicode MS" pitchFamily="34" charset="-128"/>
              </a:rPr>
              <a:t>) . او تكون الخلايا جنسية  </a:t>
            </a:r>
            <a:r>
              <a:rPr lang="en-US" altLang="ko-KR" sz="2000">
                <a:latin typeface="Arial Unicode MS" pitchFamily="34" charset="-128"/>
                <a:ea typeface="Arial Unicode MS" pitchFamily="34" charset="-128"/>
                <a:cs typeface="Arial Unicode MS" pitchFamily="34" charset="-128"/>
              </a:rPr>
              <a:t>Sexual cells</a:t>
            </a:r>
            <a:r>
              <a:rPr lang="ar-IQ" altLang="ko-KR" sz="2000">
                <a:latin typeface="Arial Unicode MS" pitchFamily="34" charset="-128"/>
                <a:ea typeface="Arial Unicode MS" pitchFamily="34" charset="-128"/>
                <a:cs typeface="Arial Unicode MS" pitchFamily="34" charset="-128"/>
              </a:rPr>
              <a:t> متخصصة للتكاثر فقط ( كالخلايا المولدة للنطف).</a:t>
            </a:r>
            <a:endParaRPr lang="en-US" altLang="ko-KR" sz="2000">
              <a:latin typeface="Arial Unicode MS" pitchFamily="34" charset="-128"/>
              <a:ea typeface="Arial Unicode MS" pitchFamily="34" charset="-128"/>
              <a:cs typeface="Arial Unicode MS" pitchFamily="34" charset="-128"/>
            </a:endParaRPr>
          </a:p>
          <a:p>
            <a:pPr algn="just">
              <a:tabLst>
                <a:tab pos="473075" algn="l"/>
              </a:tabLst>
            </a:pPr>
            <a:r>
              <a:rPr lang="ar-EG" altLang="ko-KR" sz="2000" b="1">
                <a:latin typeface="Arial Unicode MS" pitchFamily="34" charset="-128"/>
                <a:ea typeface="Arial Unicode MS" pitchFamily="34" charset="-128"/>
                <a:cs typeface="Arial Unicode MS" pitchFamily="34" charset="-128"/>
              </a:rPr>
              <a:t>3</a:t>
            </a:r>
            <a:r>
              <a:rPr lang="ar-IQ" altLang="ko-KR" sz="2000" b="1">
                <a:latin typeface="Arial Unicode MS" pitchFamily="34" charset="-128"/>
                <a:ea typeface="Arial Unicode MS" pitchFamily="34" charset="-128"/>
                <a:cs typeface="Arial Unicode MS" pitchFamily="34" charset="-128"/>
              </a:rPr>
              <a:t>.تركيب الخلية الحيوانية :</a:t>
            </a:r>
            <a:endParaRPr lang="en-US" altLang="ko-KR" sz="2000">
              <a:latin typeface="Arial Unicode MS" pitchFamily="34" charset="-128"/>
              <a:ea typeface="Arial Unicode MS" pitchFamily="34" charset="-128"/>
              <a:cs typeface="Arial Unicode MS" pitchFamily="34" charset="-128"/>
            </a:endParaRPr>
          </a:p>
          <a:p>
            <a:pPr algn="just">
              <a:tabLst>
                <a:tab pos="473075" algn="l"/>
              </a:tabLst>
            </a:pPr>
            <a:r>
              <a:rPr lang="ar-IQ" altLang="ko-KR" sz="2000">
                <a:latin typeface="Arial Unicode MS" pitchFamily="34" charset="-128"/>
                <a:ea typeface="Arial Unicode MS" pitchFamily="34" charset="-128"/>
                <a:cs typeface="Arial Unicode MS" pitchFamily="34" charset="-128"/>
              </a:rPr>
              <a:t>     تشترك جميع الخلايا الحيوانية بانها مكونة من بروتوبلازم ( نواة وسايتوبلازم ومحتوياته) وغشاء خلوي يحيط بالخلية .وسنوضح بشكل مختصر اهم مكونات الخلية الحيوانية </a:t>
            </a:r>
            <a:r>
              <a:rPr lang="ar-IQ" altLang="ko-KR">
                <a:cs typeface="HY신명조"/>
              </a:rPr>
              <a:t>:</a:t>
            </a:r>
            <a:endParaRPr lang="en-US" altLang="ko-KR">
              <a:ea typeface="Gulim" pitchFamily="34" charset="-127"/>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4" descr="an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549275"/>
            <a:ext cx="8382000" cy="532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 presetClass="entr" presetSubtype="1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Rectangle 1"/>
          <p:cNvSpPr>
            <a:spLocks noChangeArrowheads="1"/>
          </p:cNvSpPr>
          <p:nvPr/>
        </p:nvSpPr>
        <p:spPr bwMode="auto">
          <a:xfrm>
            <a:off x="533400" y="304800"/>
            <a:ext cx="8229600" cy="409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473075" algn="l"/>
              </a:tabLst>
            </a:pPr>
            <a:r>
              <a:rPr lang="ar-IQ" altLang="ko-KR" sz="2000" b="1">
                <a:latin typeface="Arial Unicode MS" pitchFamily="34" charset="-128"/>
                <a:ea typeface="Arial Unicode MS" pitchFamily="34" charset="-128"/>
                <a:cs typeface="Arial Unicode MS" pitchFamily="34" charset="-128"/>
              </a:rPr>
              <a:t>1.الغشاء الخلوي </a:t>
            </a:r>
            <a:r>
              <a:rPr lang="en-US" altLang="ko-KR" sz="2000" b="1">
                <a:latin typeface="Arial Unicode MS" pitchFamily="34" charset="-128"/>
                <a:ea typeface="Arial Unicode MS" pitchFamily="34" charset="-128"/>
                <a:cs typeface="Arial Unicode MS" pitchFamily="34" charset="-128"/>
              </a:rPr>
              <a:t>Cell membrane</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473075" algn="l"/>
              </a:tabLst>
            </a:pPr>
            <a:r>
              <a:rPr lang="ar-IQ" altLang="ko-KR" sz="2000" b="1">
                <a:latin typeface="Arial Unicode MS" pitchFamily="34" charset="-128"/>
                <a:ea typeface="Arial Unicode MS" pitchFamily="34" charset="-128"/>
                <a:cs typeface="Arial Unicode MS" pitchFamily="34" charset="-128"/>
              </a:rPr>
              <a:t>     يتكون من مواد بروتينية دهنية معقدة وله اهميه في المحافظة على محتويات الخلية من التبعثر كما يسمح بالتبادل الغازي والماء والاملاح والمواد الاخرى من والى الخلية .</a:t>
            </a:r>
          </a:p>
          <a:p>
            <a:pPr algn="just">
              <a:tabLst>
                <a:tab pos="473075" algn="l"/>
              </a:tabLst>
            </a:pPr>
            <a:endParaRPr lang="en-US" altLang="ko-KR" sz="2000" b="1">
              <a:latin typeface="Arial Unicode MS" pitchFamily="34" charset="-128"/>
              <a:ea typeface="Arial Unicode MS" pitchFamily="34" charset="-128"/>
              <a:cs typeface="Arial Unicode MS" pitchFamily="34" charset="-128"/>
            </a:endParaRPr>
          </a:p>
          <a:p>
            <a:pPr algn="just">
              <a:tabLst>
                <a:tab pos="473075" algn="l"/>
              </a:tabLst>
            </a:pPr>
            <a:r>
              <a:rPr lang="ar-IQ" altLang="ko-KR" sz="2000" b="1">
                <a:latin typeface="Arial Unicode MS" pitchFamily="34" charset="-128"/>
                <a:ea typeface="Arial Unicode MS" pitchFamily="34" charset="-128"/>
                <a:cs typeface="Arial Unicode MS" pitchFamily="34" charset="-128"/>
              </a:rPr>
              <a:t>2.السايتوبلازم </a:t>
            </a:r>
            <a:r>
              <a:rPr lang="en-US" altLang="ko-KR" sz="2000" b="1">
                <a:latin typeface="Arial Unicode MS" pitchFamily="34" charset="-128"/>
                <a:ea typeface="Arial Unicode MS" pitchFamily="34" charset="-128"/>
                <a:cs typeface="Arial Unicode MS" pitchFamily="34" charset="-128"/>
              </a:rPr>
              <a:t>Cytoplasm</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473075" algn="l"/>
              </a:tabLst>
            </a:pPr>
            <a:r>
              <a:rPr lang="ar-IQ" altLang="ko-KR" sz="2000" b="1">
                <a:latin typeface="Arial Unicode MS" pitchFamily="34" charset="-128"/>
                <a:ea typeface="Arial Unicode MS" pitchFamily="34" charset="-128"/>
                <a:cs typeface="Arial Unicode MS" pitchFamily="34" charset="-128"/>
              </a:rPr>
              <a:t>    مادة هلامية ( شبه جيلاتينية ) تتكون من مواد بروتينية ودهنية وسكريات وماء واملاح ويعتبر وسط تنغمر فيه العضيات الخلوية .</a:t>
            </a:r>
          </a:p>
          <a:p>
            <a:pPr algn="just">
              <a:tabLst>
                <a:tab pos="473075" algn="l"/>
              </a:tabLst>
            </a:pPr>
            <a:endParaRPr lang="en-US" altLang="ko-KR" sz="2000" b="1">
              <a:latin typeface="Arial Unicode MS" pitchFamily="34" charset="-128"/>
              <a:ea typeface="Arial Unicode MS" pitchFamily="34" charset="-128"/>
              <a:cs typeface="Arial Unicode MS" pitchFamily="34" charset="-128"/>
            </a:endParaRPr>
          </a:p>
          <a:p>
            <a:pPr algn="just">
              <a:tabLst>
                <a:tab pos="473075" algn="l"/>
              </a:tabLst>
            </a:pPr>
            <a:r>
              <a:rPr lang="ar-IQ" altLang="ko-KR" sz="2000" b="1">
                <a:latin typeface="Arial Unicode MS" pitchFamily="34" charset="-128"/>
                <a:ea typeface="Arial Unicode MS" pitchFamily="34" charset="-128"/>
                <a:cs typeface="Arial Unicode MS" pitchFamily="34" charset="-128"/>
              </a:rPr>
              <a:t>3.النواة </a:t>
            </a:r>
            <a:r>
              <a:rPr lang="en-US" altLang="ko-KR" sz="2000" b="1">
                <a:latin typeface="Arial Unicode MS" pitchFamily="34" charset="-128"/>
                <a:ea typeface="Arial Unicode MS" pitchFamily="34" charset="-128"/>
                <a:cs typeface="Arial Unicode MS" pitchFamily="34" charset="-128"/>
              </a:rPr>
              <a:t>Nucleus</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473075" algn="l"/>
              </a:tabLst>
            </a:pPr>
            <a:r>
              <a:rPr lang="ar-IQ" altLang="ko-KR" sz="2000" b="1">
                <a:latin typeface="Arial Unicode MS" pitchFamily="34" charset="-128"/>
                <a:ea typeface="Arial Unicode MS" pitchFamily="34" charset="-128"/>
                <a:cs typeface="Arial Unicode MS" pitchFamily="34" charset="-128"/>
              </a:rPr>
              <a:t>     ج</a:t>
            </a:r>
            <a:r>
              <a:rPr lang="ar-SA" altLang="ko-KR" sz="2000" b="1">
                <a:latin typeface="Arial Unicode MS" pitchFamily="34" charset="-128"/>
                <a:ea typeface="Arial Unicode MS" pitchFamily="34" charset="-128"/>
                <a:cs typeface="Arial Unicode MS" pitchFamily="34" charset="-128"/>
              </a:rPr>
              <a:t>سم </a:t>
            </a:r>
            <a:r>
              <a:rPr lang="ar-IQ" altLang="ko-KR" sz="2000" b="1">
                <a:latin typeface="Arial Unicode MS" pitchFamily="34" charset="-128"/>
                <a:ea typeface="Arial Unicode MS" pitchFamily="34" charset="-128"/>
                <a:cs typeface="Arial Unicode MS" pitchFamily="34" charset="-128"/>
              </a:rPr>
              <a:t>كروي يتوسط الخلية تحوي بداخلها الكروموسومات المسئولة عن انتقال الصفات الوراثية ويوجد داخل النواة جسم صغير جدا ي</a:t>
            </a:r>
            <a:r>
              <a:rPr lang="ar-SA" altLang="ko-KR" sz="2000" b="1">
                <a:latin typeface="Arial Unicode MS" pitchFamily="34" charset="-128"/>
                <a:ea typeface="Arial Unicode MS" pitchFamily="34" charset="-128"/>
                <a:cs typeface="Arial Unicode MS" pitchFamily="34" charset="-128"/>
              </a:rPr>
              <a:t>سمى</a:t>
            </a:r>
            <a:r>
              <a:rPr lang="ar-IQ" altLang="ko-KR" sz="2000" b="1">
                <a:latin typeface="Arial Unicode MS" pitchFamily="34" charset="-128"/>
                <a:ea typeface="Arial Unicode MS" pitchFamily="34" charset="-128"/>
                <a:cs typeface="Arial Unicode MS" pitchFamily="34" charset="-128"/>
              </a:rPr>
              <a:t> النوية وتحاط النواة بغشاء نووي فيه ثقوب نووية كوسيلة للتبادل بين النواة والسايتوبلازم. . </a:t>
            </a:r>
          </a:p>
        </p:txBody>
      </p:sp>
      <p:sp>
        <p:nvSpPr>
          <p:cNvPr id="77827" name="Rectangle 2"/>
          <p:cNvSpPr>
            <a:spLocks noChangeArrowheads="1"/>
          </p:cNvSpPr>
          <p:nvPr/>
        </p:nvSpPr>
        <p:spPr bwMode="auto">
          <a:xfrm>
            <a:off x="381000" y="4572000"/>
            <a:ext cx="8534400" cy="2216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244475" algn="l"/>
              </a:tabLst>
            </a:pPr>
            <a:r>
              <a:rPr lang="ar-IQ" altLang="ko-KR" sz="2000" b="1">
                <a:latin typeface="Arial Unicode MS" pitchFamily="34" charset="-128"/>
                <a:ea typeface="Arial Unicode MS" pitchFamily="34" charset="-128"/>
                <a:cs typeface="Arial Unicode MS" pitchFamily="34" charset="-128"/>
              </a:rPr>
              <a:t>4.العضيات الخلوية </a:t>
            </a:r>
            <a:r>
              <a:rPr lang="en-US" altLang="ko-KR" sz="2000" b="1">
                <a:latin typeface="Arial Unicode MS" pitchFamily="34" charset="-128"/>
                <a:ea typeface="Arial Unicode MS" pitchFamily="34" charset="-128"/>
                <a:cs typeface="Arial Unicode MS" pitchFamily="34" charset="-128"/>
              </a:rPr>
              <a:t>Organelles</a:t>
            </a:r>
            <a:r>
              <a:rPr lang="ar-IQ" altLang="ko-KR" sz="2000" b="1">
                <a:latin typeface="Arial Unicode MS" pitchFamily="34" charset="-128"/>
                <a:ea typeface="Arial Unicode MS" pitchFamily="34" charset="-128"/>
                <a:cs typeface="Arial Unicode MS" pitchFamily="34" charset="-128"/>
              </a:rPr>
              <a:t> : </a:t>
            </a:r>
            <a:r>
              <a:rPr lang="ar-IQ" altLang="ko-KR" sz="2000">
                <a:latin typeface="Arial Unicode MS" pitchFamily="34" charset="-128"/>
                <a:ea typeface="Arial Unicode MS" pitchFamily="34" charset="-128"/>
                <a:cs typeface="Arial Unicode MS" pitchFamily="34" charset="-128"/>
              </a:rPr>
              <a:t> </a:t>
            </a:r>
            <a:r>
              <a:rPr lang="ar-IQ" altLang="ko-KR" sz="2000" b="1">
                <a:latin typeface="Arial Unicode MS" pitchFamily="34" charset="-128"/>
                <a:ea typeface="Arial Unicode MS" pitchFamily="34" charset="-128"/>
                <a:cs typeface="Arial Unicode MS" pitchFamily="34" charset="-128"/>
              </a:rPr>
              <a:t>وتشمل :</a:t>
            </a:r>
            <a:endParaRPr lang="en-US" altLang="ko-KR" sz="2000" b="1">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1) أجسام </a:t>
            </a:r>
            <a:r>
              <a:rPr lang="ar-SA" altLang="ko-KR" sz="2000" b="1">
                <a:latin typeface="Arial Unicode MS" pitchFamily="34" charset="-128"/>
                <a:ea typeface="Arial Unicode MS" pitchFamily="34" charset="-128"/>
                <a:cs typeface="Arial Unicode MS" pitchFamily="34" charset="-128"/>
              </a:rPr>
              <a:t>ج</a:t>
            </a:r>
            <a:r>
              <a:rPr lang="ar-IQ" altLang="ko-KR" sz="2000" b="1">
                <a:latin typeface="Arial Unicode MS" pitchFamily="34" charset="-128"/>
                <a:ea typeface="Arial Unicode MS" pitchFamily="34" charset="-128"/>
                <a:cs typeface="Arial Unicode MS" pitchFamily="34" charset="-128"/>
              </a:rPr>
              <a:t>ولجي </a:t>
            </a:r>
            <a:r>
              <a:rPr lang="en-US" altLang="ko-KR" sz="2000" b="1">
                <a:latin typeface="Arial Unicode MS" pitchFamily="34" charset="-128"/>
                <a:ea typeface="Arial Unicode MS" pitchFamily="34" charset="-128"/>
                <a:cs typeface="Arial Unicode MS" pitchFamily="34" charset="-128"/>
              </a:rPr>
              <a:t>Golgi apparatus</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    توجد على شكل صفائح مرصوفة بعضها فوق بعض وظيفتها افرازية.</a:t>
            </a:r>
          </a:p>
          <a:p>
            <a:pPr algn="just">
              <a:tabLst>
                <a:tab pos="244475" algn="l"/>
              </a:tabLst>
            </a:pPr>
            <a:endParaRPr lang="en-US" altLang="ko-KR" sz="2000" b="1">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2) الجسيم المركزي </a:t>
            </a:r>
            <a:r>
              <a:rPr lang="en-US" altLang="ko-KR" sz="2000" b="1">
                <a:latin typeface="Arial Unicode MS" pitchFamily="34" charset="-128"/>
                <a:ea typeface="Arial Unicode MS" pitchFamily="34" charset="-128"/>
                <a:cs typeface="Arial Unicode MS" pitchFamily="34" charset="-128"/>
              </a:rPr>
              <a:t>Centrosome</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      تراكيب قضيبية تقع قرب النواة لها علاقة بانقسام الخلية .</a:t>
            </a:r>
          </a:p>
          <a:p>
            <a:pPr algn="just">
              <a:tabLst>
                <a:tab pos="244475" algn="l"/>
              </a:tabLst>
            </a:pPr>
            <a:endParaRPr lang="en-US" altLang="ko-KR" b="1">
              <a:ea typeface="Gulim" pitchFamily="34" charset="-127"/>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1"/>
          <p:cNvSpPr>
            <a:spLocks noChangeArrowheads="1"/>
          </p:cNvSpPr>
          <p:nvPr/>
        </p:nvSpPr>
        <p:spPr bwMode="auto">
          <a:xfrm>
            <a:off x="838200" y="366713"/>
            <a:ext cx="7889875" cy="2246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244475" algn="l"/>
              </a:tabLst>
            </a:pPr>
            <a:r>
              <a:rPr lang="ar-IQ" altLang="ko-KR" sz="2000" b="1">
                <a:latin typeface="Arial Unicode MS" pitchFamily="34" charset="-128"/>
                <a:ea typeface="Arial Unicode MS" pitchFamily="34" charset="-128"/>
                <a:cs typeface="Arial Unicode MS" pitchFamily="34" charset="-128"/>
              </a:rPr>
              <a:t>3) الأجسام الحالة </a:t>
            </a:r>
            <a:r>
              <a:rPr lang="en-US" altLang="ko-KR" sz="2000" b="1">
                <a:latin typeface="Arial Unicode MS" pitchFamily="34" charset="-128"/>
                <a:ea typeface="Arial Unicode MS" pitchFamily="34" charset="-128"/>
                <a:cs typeface="Arial Unicode MS" pitchFamily="34" charset="-128"/>
              </a:rPr>
              <a:t>Lysosomes</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     أجسام كروية وظيفتها افراز انزيمات حالة للخلايا .</a:t>
            </a:r>
          </a:p>
          <a:p>
            <a:pPr algn="just">
              <a:tabLst>
                <a:tab pos="244475" algn="l"/>
              </a:tabLst>
            </a:pPr>
            <a:endParaRPr lang="en-US" altLang="ko-KR" sz="2000" b="1">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4) الشبكــة الاندوبلازميــة الخشنـــة </a:t>
            </a: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en-US" altLang="ko-KR" sz="2000" b="1">
                <a:latin typeface="Arial Unicode MS" pitchFamily="34" charset="-128"/>
                <a:ea typeface="Arial Unicode MS" pitchFamily="34" charset="-128"/>
                <a:cs typeface="Arial Unicode MS" pitchFamily="34" charset="-128"/>
              </a:rPr>
              <a:t> Rough Endoplasmic Reticulum    </a:t>
            </a:r>
            <a:r>
              <a:rPr lang="ar-IQ" altLang="ko-KR" sz="2000" b="1">
                <a:latin typeface="Arial Unicode MS" pitchFamily="34" charset="-128"/>
                <a:ea typeface="Arial Unicode MS" pitchFamily="34" charset="-128"/>
                <a:cs typeface="Arial Unicode MS" pitchFamily="34" charset="-128"/>
              </a:rPr>
              <a:t>:</a:t>
            </a: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    شبكة من الأكياس المسطحة مرتبطة بالرايبوسوم وظيفتها بناء البروتين المفرز </a:t>
            </a:r>
            <a:r>
              <a:rPr lang="ar-IQ" altLang="ko-KR" b="1">
                <a:cs typeface="HY신명조"/>
              </a:rPr>
              <a:t>.</a:t>
            </a:r>
          </a:p>
        </p:txBody>
      </p:sp>
      <p:sp>
        <p:nvSpPr>
          <p:cNvPr id="78851" name="Rectangle 2"/>
          <p:cNvSpPr>
            <a:spLocks noChangeArrowheads="1"/>
          </p:cNvSpPr>
          <p:nvPr/>
        </p:nvSpPr>
        <p:spPr bwMode="auto">
          <a:xfrm>
            <a:off x="1371600" y="5226050"/>
            <a:ext cx="7543800" cy="163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244475" algn="l"/>
              </a:tabLst>
            </a:pPr>
            <a:r>
              <a:rPr lang="ar-EG" altLang="ko-KR" sz="2000" b="1">
                <a:latin typeface="Arial Unicode MS" pitchFamily="34" charset="-128"/>
                <a:ea typeface="Arial Unicode MS" pitchFamily="34" charset="-128"/>
                <a:cs typeface="Arial Unicode MS" pitchFamily="34" charset="-128"/>
              </a:rPr>
              <a:t>7</a:t>
            </a:r>
            <a:r>
              <a:rPr lang="ar-IQ" altLang="ko-KR" sz="2000" b="1">
                <a:latin typeface="Arial Unicode MS" pitchFamily="34" charset="-128"/>
                <a:ea typeface="Arial Unicode MS" pitchFamily="34" charset="-128"/>
                <a:cs typeface="Arial Unicode MS" pitchFamily="34" charset="-128"/>
              </a:rPr>
              <a:t>)الرايبوسومات </a:t>
            </a:r>
            <a:r>
              <a:rPr lang="en-US" altLang="ko-KR" sz="2000" b="1">
                <a:latin typeface="Arial Unicode MS" pitchFamily="34" charset="-128"/>
                <a:ea typeface="Arial Unicode MS" pitchFamily="34" charset="-128"/>
                <a:cs typeface="Arial Unicode MS" pitchFamily="34" charset="-128"/>
              </a:rPr>
              <a:t>Ribosomes </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ar-IQ" altLang="ko-KR" sz="2000">
                <a:latin typeface="Arial Unicode MS" pitchFamily="34" charset="-128"/>
                <a:ea typeface="Arial Unicode MS" pitchFamily="34" charset="-128"/>
                <a:cs typeface="Arial Unicode MS" pitchFamily="34" charset="-128"/>
              </a:rPr>
              <a:t>تراكيب خيطية وظيفتها صنع البروتين .</a:t>
            </a:r>
          </a:p>
          <a:p>
            <a:pPr algn="just">
              <a:tabLst>
                <a:tab pos="244475" algn="l"/>
              </a:tabLst>
            </a:pP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p:txBody>
      </p:sp>
      <p:sp>
        <p:nvSpPr>
          <p:cNvPr id="78852" name="Rectangle 3"/>
          <p:cNvSpPr>
            <a:spLocks noChangeArrowheads="1"/>
          </p:cNvSpPr>
          <p:nvPr/>
        </p:nvSpPr>
        <p:spPr bwMode="auto">
          <a:xfrm>
            <a:off x="990600" y="2667000"/>
            <a:ext cx="7772400" cy="1262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244475" algn="l"/>
              </a:tabLst>
            </a:pPr>
            <a:r>
              <a:rPr lang="ar-EG" altLang="ko-KR" b="1">
                <a:latin typeface="Arial Unicode MS" pitchFamily="34" charset="-128"/>
                <a:ea typeface="Arial Unicode MS" pitchFamily="34" charset="-128"/>
                <a:cs typeface="Arial Unicode MS" pitchFamily="34" charset="-128"/>
              </a:rPr>
              <a:t>5</a:t>
            </a:r>
            <a:r>
              <a:rPr lang="ar-IQ" altLang="ko-KR" b="1">
                <a:latin typeface="Arial Unicode MS" pitchFamily="34" charset="-128"/>
                <a:ea typeface="Arial Unicode MS" pitchFamily="34" charset="-128"/>
                <a:cs typeface="Arial Unicode MS" pitchFamily="34" charset="-128"/>
              </a:rPr>
              <a:t>) الشبكة الاندوبلازمية الملساء </a:t>
            </a:r>
            <a:endParaRPr lang="en-US" altLang="ko-KR">
              <a:latin typeface="Arial Unicode MS" pitchFamily="34" charset="-128"/>
              <a:ea typeface="Arial Unicode MS" pitchFamily="34" charset="-128"/>
              <a:cs typeface="Arial Unicode MS" pitchFamily="34" charset="-128"/>
            </a:endParaRPr>
          </a:p>
          <a:p>
            <a:pPr algn="just">
              <a:tabLst>
                <a:tab pos="244475" algn="l"/>
              </a:tabLst>
            </a:pPr>
            <a:r>
              <a:rPr lang="en-US" altLang="ko-KR" b="1">
                <a:latin typeface="Arial Unicode MS" pitchFamily="34" charset="-128"/>
                <a:ea typeface="Arial Unicode MS" pitchFamily="34" charset="-128"/>
                <a:cs typeface="Arial Unicode MS" pitchFamily="34" charset="-128"/>
              </a:rPr>
              <a:t>Smooth Endoplasmic Reticulum </a:t>
            </a:r>
            <a:endParaRPr lang="en-US" altLang="ko-KR">
              <a:latin typeface="Arial Unicode MS" pitchFamily="34" charset="-128"/>
              <a:ea typeface="Arial Unicode MS" pitchFamily="34" charset="-128"/>
              <a:cs typeface="Arial Unicode MS" pitchFamily="34" charset="-128"/>
            </a:endParaRPr>
          </a:p>
          <a:p>
            <a:pPr algn="just">
              <a:tabLst>
                <a:tab pos="244475" algn="l"/>
              </a:tabLst>
            </a:pPr>
            <a:r>
              <a:rPr lang="ar-IQ" altLang="ko-KR" sz="2000">
                <a:latin typeface="Arial Unicode MS" pitchFamily="34" charset="-128"/>
                <a:ea typeface="Arial Unicode MS" pitchFamily="34" charset="-128"/>
                <a:cs typeface="Arial Unicode MS" pitchFamily="34" charset="-128"/>
              </a:rPr>
              <a:t>شبكة من الاكياس المسطحة غير مرتبطة بالرايبوسومات لها دور في بناء الدهون.</a:t>
            </a:r>
          </a:p>
        </p:txBody>
      </p:sp>
      <p:sp>
        <p:nvSpPr>
          <p:cNvPr id="78853" name="Rectangle 4"/>
          <p:cNvSpPr>
            <a:spLocks noChangeArrowheads="1"/>
          </p:cNvSpPr>
          <p:nvPr/>
        </p:nvSpPr>
        <p:spPr bwMode="auto">
          <a:xfrm>
            <a:off x="1066800" y="3962400"/>
            <a:ext cx="76200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just">
              <a:tabLst>
                <a:tab pos="244475" algn="l"/>
              </a:tabLst>
            </a:pPr>
            <a:r>
              <a:rPr lang="ar-EG" altLang="ko-KR" b="1">
                <a:latin typeface="Arial Unicode MS" pitchFamily="34" charset="-128"/>
                <a:ea typeface="Arial Unicode MS" pitchFamily="34" charset="-128"/>
                <a:cs typeface="Arial Unicode MS" pitchFamily="34" charset="-128"/>
              </a:rPr>
              <a:t>6</a:t>
            </a:r>
            <a:r>
              <a:rPr lang="ar-IQ" altLang="ko-KR" sz="2000" b="1">
                <a:latin typeface="Arial Unicode MS" pitchFamily="34" charset="-128"/>
                <a:ea typeface="Arial Unicode MS" pitchFamily="34" charset="-128"/>
                <a:cs typeface="Arial Unicode MS" pitchFamily="34" charset="-128"/>
              </a:rPr>
              <a:t>) المايتوكوندريا </a:t>
            </a:r>
            <a:r>
              <a:rPr lang="en-US" altLang="ko-KR" sz="2000" b="1">
                <a:latin typeface="Arial Unicode MS" pitchFamily="34" charset="-128"/>
                <a:ea typeface="Arial Unicode MS" pitchFamily="34" charset="-128"/>
                <a:cs typeface="Arial Unicode MS" pitchFamily="34" charset="-128"/>
              </a:rPr>
              <a:t>Mitochondria</a:t>
            </a:r>
            <a:r>
              <a:rPr lang="ar-IQ" altLang="ko-KR" sz="2000" b="1">
                <a:latin typeface="Arial Unicode MS" pitchFamily="34" charset="-128"/>
                <a:ea typeface="Arial Unicode MS" pitchFamily="34" charset="-128"/>
                <a:cs typeface="Arial Unicode MS" pitchFamily="34" charset="-128"/>
              </a:rPr>
              <a:t> :</a:t>
            </a:r>
            <a:endParaRPr lang="en-US" altLang="ko-KR" sz="2000">
              <a:latin typeface="Arial Unicode MS" pitchFamily="34" charset="-128"/>
              <a:ea typeface="Arial Unicode MS" pitchFamily="34" charset="-128"/>
              <a:cs typeface="Arial Unicode MS" pitchFamily="34" charset="-128"/>
            </a:endParaRPr>
          </a:p>
          <a:p>
            <a:pPr algn="just">
              <a:tabLst>
                <a:tab pos="244475" algn="l"/>
              </a:tabLst>
            </a:pPr>
            <a:r>
              <a:rPr lang="ar-IQ" altLang="ko-KR" sz="2000">
                <a:latin typeface="Arial Unicode MS" pitchFamily="34" charset="-128"/>
                <a:ea typeface="Arial Unicode MS" pitchFamily="34" charset="-128"/>
                <a:cs typeface="Arial Unicode MS" pitchFamily="34" charset="-128"/>
              </a:rPr>
              <a:t>  تراكيب بيضوية الشكل تتم فيها عملية بناء الطاقة بوجود الاوكسجين وسكر الكلوكوز.</a:t>
            </a:r>
            <a:endParaRPr lang="en-US" altLang="ko-KR"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TextBox 1"/>
          <p:cNvSpPr txBox="1">
            <a:spLocks noChangeArrowheads="1"/>
          </p:cNvSpPr>
          <p:nvPr/>
        </p:nvSpPr>
        <p:spPr bwMode="auto">
          <a:xfrm>
            <a:off x="2514600" y="381000"/>
            <a:ext cx="62039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3200">
                <a:latin typeface="Arial Unicode MS" pitchFamily="34" charset="-128"/>
                <a:ea typeface="Arial Unicode MS" pitchFamily="34" charset="-128"/>
                <a:cs typeface="Arial Unicode MS" pitchFamily="34" charset="-128"/>
              </a:rPr>
              <a:t>الضمنيات الخلوية</a:t>
            </a:r>
            <a:endParaRPr lang="en-US" sz="3200">
              <a:latin typeface="Arial Unicode MS" pitchFamily="34" charset="-128"/>
              <a:ea typeface="Arial Unicode MS" pitchFamily="34" charset="-128"/>
              <a:cs typeface="Arial Unicode MS" pitchFamily="34" charset="-128"/>
            </a:endParaRPr>
          </a:p>
        </p:txBody>
      </p:sp>
      <p:sp>
        <p:nvSpPr>
          <p:cNvPr id="79875" name="TextBox 2"/>
          <p:cNvSpPr txBox="1">
            <a:spLocks noChangeArrowheads="1"/>
          </p:cNvSpPr>
          <p:nvPr/>
        </p:nvSpPr>
        <p:spPr bwMode="auto">
          <a:xfrm>
            <a:off x="381000" y="990600"/>
            <a:ext cx="8261350" cy="557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lnSpc>
                <a:spcPct val="150000"/>
              </a:lnSpc>
            </a:pPr>
            <a:r>
              <a:rPr lang="ar-EG" sz="2000">
                <a:latin typeface="Arial Unicode MS" pitchFamily="34" charset="-128"/>
                <a:ea typeface="Arial Unicode MS" pitchFamily="34" charset="-128"/>
                <a:cs typeface="Arial Unicode MS" pitchFamily="34" charset="-128"/>
              </a:rPr>
              <a:t>تشمل المكونات الغير حية مثل المواد المخزونة كالنشا والجليكوجين والبللورات والأصباغ مثل </a:t>
            </a:r>
          </a:p>
          <a:p>
            <a:pPr eaLnBrk="1" hangingPunct="1">
              <a:lnSpc>
                <a:spcPct val="150000"/>
              </a:lnSpc>
            </a:pPr>
            <a:r>
              <a:rPr lang="ar-EG" sz="2000">
                <a:latin typeface="Arial Unicode MS" pitchFamily="34" charset="-128"/>
                <a:ea typeface="Arial Unicode MS" pitchFamily="34" charset="-128"/>
                <a:cs typeface="Arial Unicode MS" pitchFamily="34" charset="-128"/>
              </a:rPr>
              <a:t>1- الهيموجلوبين يوجد في خلايا الدم الحمراء ووظيفتة نقل الغازات ويوحد في  خلايا العضلات مادة شبيهة به تسمى الميوجلوبين</a:t>
            </a:r>
            <a:r>
              <a:rPr lang="ar-SA" sz="2000">
                <a:latin typeface="Arial Unicode MS" pitchFamily="34" charset="-128"/>
                <a:ea typeface="Arial Unicode MS" pitchFamily="34" charset="-128"/>
                <a:cs typeface="Arial Unicode MS" pitchFamily="34" charset="-128"/>
              </a:rPr>
              <a:t> و </a:t>
            </a:r>
            <a:r>
              <a:rPr lang="ar-EG" sz="2000">
                <a:latin typeface="Arial Unicode MS" pitchFamily="34" charset="-128"/>
                <a:ea typeface="Arial Unicode MS" pitchFamily="34" charset="-128"/>
                <a:cs typeface="Arial Unicode MS" pitchFamily="34" charset="-128"/>
              </a:rPr>
              <a:t>هيموجلوبين </a:t>
            </a:r>
          </a:p>
          <a:p>
            <a:pPr eaLnBrk="1" hangingPunct="1">
              <a:lnSpc>
                <a:spcPct val="150000"/>
              </a:lnSpc>
            </a:pPr>
            <a:r>
              <a:rPr lang="ar-EG" sz="2000">
                <a:latin typeface="Arial Unicode MS" pitchFamily="34" charset="-128"/>
                <a:ea typeface="Arial Unicode MS" pitchFamily="34" charset="-128"/>
                <a:cs typeface="Arial Unicode MS" pitchFamily="34" charset="-128"/>
              </a:rPr>
              <a:t>2- الهيموسدرين وينتج عنه تكسير كريات الدم الحمراءلاويمثل الجزء الذي يحتوي على عنصر الحديد من جزئ الهيموجلوبين ولونه ذهبي ويوجد  في الخلايا الملتهمه في الطحال.</a:t>
            </a:r>
          </a:p>
          <a:p>
            <a:pPr eaLnBrk="1" hangingPunct="1">
              <a:lnSpc>
                <a:spcPct val="150000"/>
              </a:lnSpc>
            </a:pPr>
            <a:r>
              <a:rPr lang="ar-EG" sz="2000">
                <a:latin typeface="Arial Unicode MS" pitchFamily="34" charset="-128"/>
                <a:ea typeface="Arial Unicode MS" pitchFamily="34" charset="-128"/>
                <a:cs typeface="Arial Unicode MS" pitchFamily="34" charset="-128"/>
              </a:rPr>
              <a:t>3- البيليروبين (احمر الصفراء) يمثل الجزء البروتيني من الهيمموجلوبين</a:t>
            </a: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الخالي من الحديد ويبقى ذائبا في بلازما الدم إلى أن تقوم خلايا الكبد باستخلاصه وإفرازة من الصفراء وهو الذي يعيطها اللون الأصفر المخضر  </a:t>
            </a:r>
          </a:p>
          <a:p>
            <a:pPr eaLnBrk="1" hangingPunct="1">
              <a:lnSpc>
                <a:spcPct val="150000"/>
              </a:lnSpc>
            </a:pPr>
            <a:r>
              <a:rPr lang="ar-EG" sz="2000">
                <a:latin typeface="Arial Unicode MS" pitchFamily="34" charset="-128"/>
                <a:ea typeface="Arial Unicode MS" pitchFamily="34" charset="-128"/>
                <a:cs typeface="Arial Unicode MS" pitchFamily="34" charset="-128"/>
              </a:rPr>
              <a:t>4- الميلانين  يتكون في خلايا خاصة تسمى الميلانين ويتكون الميلانين من الحمض الأميني تيروسين وانزيم تيروسينيز</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838200"/>
            <a:ext cx="3886000" cy="523220"/>
          </a:xfrm>
          <a:prstGeom prst="rect">
            <a:avLst/>
          </a:prstGeom>
        </p:spPr>
        <p:txBody>
          <a:bodyPr wrap="none">
            <a:spAutoFit/>
          </a:bodyPr>
          <a:lstStyle/>
          <a:p>
            <a:pPr>
              <a:defRPr/>
            </a:pPr>
            <a:r>
              <a:rPr lang="en-US" sz="2800" b="1" kern="10" dirty="0">
                <a:ln w="9525">
                  <a:solidFill>
                    <a:srgbClr val="CC99FF"/>
                  </a:solidFill>
                  <a:round/>
                  <a:headEnd/>
                  <a:tailEnd/>
                </a:ln>
                <a:effectLst>
                  <a:outerShdw dist="53882" dir="2700000" algn="ctr" rotWithShape="0">
                    <a:srgbClr val="9999FF">
                      <a:alpha val="79999"/>
                    </a:srgbClr>
                  </a:outerShdw>
                </a:effectLst>
                <a:latin typeface="Arial Unicode MS" pitchFamily="34" charset="-128"/>
                <a:ea typeface="Arial Unicode MS" pitchFamily="34" charset="-128"/>
                <a:cs typeface="Arial Unicode MS" pitchFamily="34" charset="-128"/>
              </a:rPr>
              <a:t>The plasma membrane</a:t>
            </a:r>
            <a:endParaRPr lang="en-US" sz="2800" b="1" dirty="0">
              <a:latin typeface="Arial Unicode MS" pitchFamily="34" charset="-128"/>
              <a:ea typeface="Arial Unicode MS" pitchFamily="34" charset="-128"/>
              <a:cs typeface="Arial Unicode MS" pitchFamily="34" charset="-128"/>
            </a:endParaRPr>
          </a:p>
        </p:txBody>
      </p:sp>
      <p:sp>
        <p:nvSpPr>
          <p:cNvPr id="80899" name="TextBox 2"/>
          <p:cNvSpPr txBox="1">
            <a:spLocks noChangeArrowheads="1"/>
          </p:cNvSpPr>
          <p:nvPr/>
        </p:nvSpPr>
        <p:spPr bwMode="auto">
          <a:xfrm>
            <a:off x="2209800" y="228600"/>
            <a:ext cx="43751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3200" b="1">
                <a:latin typeface="Arial Unicode MS" pitchFamily="34" charset="-128"/>
                <a:ea typeface="Arial Unicode MS" pitchFamily="34" charset="-128"/>
                <a:cs typeface="Arial Unicode MS" pitchFamily="34" charset="-128"/>
              </a:rPr>
              <a:t>الغشاء البلازمي</a:t>
            </a:r>
            <a:endParaRPr lang="en-US" sz="3200" b="1">
              <a:latin typeface="Arial Unicode MS" pitchFamily="34" charset="-128"/>
              <a:ea typeface="Arial Unicode MS" pitchFamily="34" charset="-128"/>
              <a:cs typeface="Arial Unicode MS" pitchFamily="34" charset="-128"/>
            </a:endParaRPr>
          </a:p>
        </p:txBody>
      </p:sp>
      <p:sp>
        <p:nvSpPr>
          <p:cNvPr id="80900" name="Rectangle 5"/>
          <p:cNvSpPr>
            <a:spLocks noChangeArrowheads="1"/>
          </p:cNvSpPr>
          <p:nvPr/>
        </p:nvSpPr>
        <p:spPr bwMode="auto">
          <a:xfrm>
            <a:off x="533400" y="1371600"/>
            <a:ext cx="8382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r>
              <a:rPr lang="ar-SA" sz="2000">
                <a:latin typeface="Arial Unicode MS" pitchFamily="34" charset="-128"/>
                <a:ea typeface="Arial Unicode MS" pitchFamily="34" charset="-128"/>
                <a:cs typeface="Arial Unicode MS" pitchFamily="34" charset="-128"/>
              </a:rPr>
              <a:t>- يحيط الغشاء البلازمي بالخلية احاطة تامة ويفصلها عن محيطها الخارجي, </a:t>
            </a:r>
            <a:r>
              <a:rPr lang="ar-EG" sz="2000">
                <a:latin typeface="Arial Unicode MS" pitchFamily="34" charset="-128"/>
                <a:ea typeface="Arial Unicode MS" pitchFamily="34" charset="-128"/>
                <a:cs typeface="Arial Unicode MS" pitchFamily="34" charset="-128"/>
              </a:rPr>
              <a:t>ويسمى </a:t>
            </a:r>
            <a:r>
              <a:rPr lang="ar-SA" sz="2000">
                <a:latin typeface="Arial Unicode MS" pitchFamily="34" charset="-128"/>
                <a:ea typeface="Arial Unicode MS" pitchFamily="34" charset="-128"/>
                <a:cs typeface="Arial Unicode MS" pitchFamily="34" charset="-128"/>
              </a:rPr>
              <a:t>بالغشاء الخلوي</a:t>
            </a:r>
            <a:r>
              <a:rPr lang="en-US" sz="2000">
                <a:latin typeface="Arial Unicode MS" pitchFamily="34" charset="-128"/>
                <a:ea typeface="Arial Unicode MS" pitchFamily="34" charset="-128"/>
                <a:cs typeface="Arial Unicode MS" pitchFamily="34" charset="-128"/>
              </a:rPr>
              <a:t> Cell membrane </a:t>
            </a:r>
            <a:endParaRPr lang="ar-SA" sz="2000">
              <a:latin typeface="Arial Unicode MS" pitchFamily="34" charset="-128"/>
              <a:ea typeface="Arial Unicode MS" pitchFamily="34" charset="-128"/>
              <a:cs typeface="Arial Unicode MS" pitchFamily="34" charset="-128"/>
            </a:endParaRPr>
          </a:p>
          <a:p>
            <a:pPr marL="342900" indent="-342900"/>
            <a:r>
              <a:rPr lang="ar-SA" sz="2000">
                <a:latin typeface="Arial Unicode MS" pitchFamily="34" charset="-128"/>
                <a:ea typeface="Arial Unicode MS" pitchFamily="34" charset="-128"/>
                <a:cs typeface="Arial Unicode MS" pitchFamily="34" charset="-128"/>
              </a:rPr>
              <a:t>- يتم عن طريقه الاتصال بين الخلية ومحيطها الخارجي.</a:t>
            </a:r>
          </a:p>
          <a:p>
            <a:pPr marL="342900" indent="-342900"/>
            <a:r>
              <a:rPr lang="ar-SA" sz="2000">
                <a:latin typeface="Arial Unicode MS" pitchFamily="34" charset="-128"/>
                <a:ea typeface="Arial Unicode MS" pitchFamily="34" charset="-128"/>
                <a:cs typeface="Arial Unicode MS" pitchFamily="34" charset="-128"/>
              </a:rPr>
              <a:t>- يعتبر جزء أساسي يحيط بالخلية ويحددها فتصبح وحدة مستقلة.</a:t>
            </a:r>
          </a:p>
          <a:p>
            <a:pPr marL="342900" indent="-342900"/>
            <a:r>
              <a:rPr lang="ar-SA" sz="2000">
                <a:latin typeface="Arial Unicode MS" pitchFamily="34" charset="-128"/>
                <a:ea typeface="Arial Unicode MS" pitchFamily="34" charset="-128"/>
                <a:cs typeface="Arial Unicode MS" pitchFamily="34" charset="-128"/>
              </a:rPr>
              <a:t>- تعتمد سلامة الخلية وقدرتها على الاستمرار في أداء نشاطها على سلامة الغشاء الخلوي وما يحتويه  من</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أنظمة نقليه ودفاعية.</a:t>
            </a:r>
            <a:endParaRPr lang="en-US" sz="2000">
              <a:latin typeface="Arial Unicode MS" pitchFamily="34" charset="-128"/>
              <a:ea typeface="Arial Unicode MS" pitchFamily="34" charset="-128"/>
              <a:cs typeface="Arial Unicode MS" pitchFamily="34" charset="-128"/>
            </a:endParaRPr>
          </a:p>
        </p:txBody>
      </p:sp>
      <p:sp>
        <p:nvSpPr>
          <p:cNvPr id="80901" name="Rectangle 6"/>
          <p:cNvSpPr>
            <a:spLocks noChangeArrowheads="1"/>
          </p:cNvSpPr>
          <p:nvPr/>
        </p:nvSpPr>
        <p:spPr bwMode="auto">
          <a:xfrm>
            <a:off x="1371600" y="3352800"/>
            <a:ext cx="7315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rtl="0"/>
            <a:r>
              <a:rPr lang="ar-SA" sz="2000">
                <a:latin typeface="Arial Unicode MS" pitchFamily="34" charset="-128"/>
                <a:ea typeface="Arial Unicode MS" pitchFamily="34" charset="-128"/>
                <a:cs typeface="Arial Unicode MS" pitchFamily="34" charset="-128"/>
              </a:rPr>
              <a:t>- لايمكن مشاهدته بالمجهر الضوئي لأن سماكته أصغر من قوة التمييز أن </a:t>
            </a:r>
            <a:r>
              <a:rPr lang="en-US" sz="2000">
                <a:latin typeface="Arial Unicode MS" pitchFamily="34" charset="-128"/>
                <a:ea typeface="Arial Unicode MS" pitchFamily="34" charset="-128"/>
                <a:cs typeface="Arial Unicode MS" pitchFamily="34" charset="-128"/>
              </a:rPr>
              <a:t>Aº2700 </a:t>
            </a:r>
            <a:r>
              <a:rPr lang="ar-SA" sz="2000">
                <a:latin typeface="Arial Unicode MS" pitchFamily="34" charset="-128"/>
                <a:ea typeface="Arial Unicode MS" pitchFamily="34" charset="-128"/>
                <a:cs typeface="Arial Unicode MS" pitchFamily="34" charset="-128"/>
              </a:rPr>
              <a:t>قوة التمييز للمجهر الضوئي حيث يبلغ سمكه</a:t>
            </a:r>
            <a:endParaRPr lang="ar-EG" sz="2000">
              <a:latin typeface="Arial Unicode MS" pitchFamily="34" charset="-128"/>
              <a:ea typeface="Arial Unicode MS" pitchFamily="34" charset="-128"/>
              <a:cs typeface="Arial Unicode MS" pitchFamily="34" charset="-128"/>
            </a:endParaRPr>
          </a:p>
          <a:p>
            <a:pPr marL="342900" indent="-342900" rtl="0"/>
            <a:r>
              <a:rPr lang="ar-SA" sz="2000">
                <a:latin typeface="Arial Unicode MS" pitchFamily="34" charset="-128"/>
                <a:ea typeface="Arial Unicode MS" pitchFamily="34" charset="-128"/>
                <a:cs typeface="Arial Unicode MS" pitchFamily="34" charset="-128"/>
              </a:rPr>
              <a:t> (المقصود بقوة التمييز  هي القدرة على التمييز بين نقطتين متقاربتين على أنهما نقطتين منفصلتين)</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1"/>
          <p:cNvSpPr>
            <a:spLocks noChangeArrowheads="1"/>
          </p:cNvSpPr>
          <p:nvPr/>
        </p:nvSpPr>
        <p:spPr bwMode="auto">
          <a:xfrm>
            <a:off x="-1219200" y="304800"/>
            <a:ext cx="10210800" cy="3465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rtl="0">
              <a:lnSpc>
                <a:spcPct val="150000"/>
              </a:lnSpc>
            </a:pPr>
            <a:r>
              <a:rPr lang="ar-SA" sz="1600" b="1">
                <a:latin typeface="Arial Unicode MS" pitchFamily="34" charset="-128"/>
                <a:ea typeface="Arial Unicode MS" pitchFamily="34" charset="-128"/>
                <a:cs typeface="Arial Unicode MS" pitchFamily="34" charset="-128"/>
              </a:rPr>
              <a:t>تم اكتشافه قبل اكتشاف المجهر الإلكتروني فمثلا عند فحص كريات الدم الحمراء بالمجهر الضوئي تظهر بشكل عدسي</a:t>
            </a:r>
          </a:p>
          <a:p>
            <a:pPr marL="342900" indent="-342900" rtl="0">
              <a:lnSpc>
                <a:spcPct val="150000"/>
              </a:lnSpc>
            </a:pPr>
            <a:r>
              <a:rPr lang="ar-SA" sz="1600" b="1">
                <a:latin typeface="Arial Unicode MS" pitchFamily="34" charset="-128"/>
                <a:ea typeface="Arial Unicode MS" pitchFamily="34" charset="-128"/>
                <a:cs typeface="Arial Unicode MS" pitchFamily="34" charset="-128"/>
              </a:rPr>
              <a:t> </a:t>
            </a:r>
            <a:r>
              <a:rPr lang="ar-EG" sz="1600" b="1">
                <a:latin typeface="Arial Unicode MS" pitchFamily="34" charset="-128"/>
                <a:ea typeface="Arial Unicode MS" pitchFamily="34" charset="-128"/>
                <a:cs typeface="Arial Unicode MS" pitchFamily="34" charset="-128"/>
              </a:rPr>
              <a:t> </a:t>
            </a:r>
            <a:r>
              <a:rPr lang="ar-SA" sz="1600" b="1">
                <a:latin typeface="Arial Unicode MS" pitchFamily="34" charset="-128"/>
                <a:ea typeface="Arial Unicode MS" pitchFamily="34" charset="-128"/>
                <a:cs typeface="Arial Unicode MS" pitchFamily="34" charset="-128"/>
              </a:rPr>
              <a:t>ثم اعادة فحصها لا تظهر الكرات </a:t>
            </a:r>
            <a:r>
              <a:rPr lang="en-GB" sz="1600" b="1">
                <a:latin typeface="Arial Unicode MS" pitchFamily="34" charset="-128"/>
                <a:ea typeface="Arial Unicode MS" pitchFamily="34" charset="-128"/>
                <a:cs typeface="Arial Unicode MS" pitchFamily="34" charset="-128"/>
              </a:rPr>
              <a:t>Hypotonic solution</a:t>
            </a:r>
            <a:r>
              <a:rPr lang="ar-EG" sz="1600" b="1">
                <a:latin typeface="Arial Unicode MS" pitchFamily="34" charset="-128"/>
                <a:ea typeface="Arial Unicode MS" pitchFamily="34" charset="-128"/>
                <a:cs typeface="Arial Unicode MS" pitchFamily="34" charset="-128"/>
              </a:rPr>
              <a:t>التركيز     </a:t>
            </a:r>
            <a:r>
              <a:rPr lang="en-GB" sz="1600" b="1">
                <a:latin typeface="Arial Unicode MS" pitchFamily="34" charset="-128"/>
                <a:ea typeface="Arial Unicode MS" pitchFamily="34" charset="-128"/>
                <a:cs typeface="Arial Unicode MS" pitchFamily="34" charset="-128"/>
              </a:rPr>
              <a:t> </a:t>
            </a:r>
            <a:r>
              <a:rPr lang="ar-SA" sz="1600" b="1">
                <a:latin typeface="Arial Unicode MS" pitchFamily="34" charset="-128"/>
                <a:ea typeface="Arial Unicode MS" pitchFamily="34" charset="-128"/>
                <a:cs typeface="Arial Unicode MS" pitchFamily="34" charset="-128"/>
              </a:rPr>
              <a:t>مقعر الجانبين ولكن عند وضعها في محلول ناقص</a:t>
            </a:r>
          </a:p>
          <a:p>
            <a:pPr marL="342900" indent="-342900" rtl="0">
              <a:lnSpc>
                <a:spcPct val="150000"/>
              </a:lnSpc>
            </a:pPr>
            <a:r>
              <a:rPr lang="ar-SA" sz="1600" b="1">
                <a:latin typeface="Arial Unicode MS" pitchFamily="34" charset="-128"/>
                <a:ea typeface="Arial Unicode MS" pitchFamily="34" charset="-128"/>
                <a:cs typeface="Arial Unicode MS" pitchFamily="34" charset="-128"/>
              </a:rPr>
              <a:t>الدموية الحمراء مما يدل على تلف الغشاء الخلوي وتمزيقه وبالتالي خروج الصبغة  نتيجة لدخول الماء الذي أدى الى</a:t>
            </a:r>
          </a:p>
          <a:p>
            <a:pPr marL="342900" indent="-342900" rtl="0">
              <a:lnSpc>
                <a:spcPct val="150000"/>
              </a:lnSpc>
            </a:pPr>
            <a:r>
              <a:rPr lang="ar-SA" sz="1600" b="1">
                <a:latin typeface="Arial Unicode MS" pitchFamily="34" charset="-128"/>
                <a:ea typeface="Arial Unicode MS" pitchFamily="34" charset="-128"/>
                <a:cs typeface="Arial Unicode MS" pitchFamily="34" charset="-128"/>
              </a:rPr>
              <a:t>انتفاخها ثم انفجارها.</a:t>
            </a:r>
            <a:endParaRPr lang="ar-EG" sz="1600" b="1">
              <a:latin typeface="Arial Unicode MS" pitchFamily="34" charset="-128"/>
              <a:ea typeface="Arial Unicode MS" pitchFamily="34" charset="-128"/>
              <a:cs typeface="Arial Unicode MS" pitchFamily="34" charset="-128"/>
            </a:endParaRPr>
          </a:p>
          <a:p>
            <a:pPr marL="342900" indent="-342900" rtl="0">
              <a:lnSpc>
                <a:spcPct val="150000"/>
              </a:lnSpc>
            </a:pPr>
            <a:r>
              <a:rPr lang="ar-SA" sz="1600" b="1">
                <a:latin typeface="Arial Unicode MS" pitchFamily="34" charset="-128"/>
                <a:ea typeface="Arial Unicode MS" pitchFamily="34" charset="-128"/>
                <a:cs typeface="Arial Unicode MS" pitchFamily="34" charset="-128"/>
              </a:rPr>
              <a:t> - يتم عن طريقه تبادل المواد بين الخلية ومحيطها الخارجي حيث تمر عبره الغازات والماء والأيونات المعدنية والمواد</a:t>
            </a:r>
          </a:p>
          <a:p>
            <a:pPr marL="342900" indent="-342900">
              <a:lnSpc>
                <a:spcPct val="150000"/>
              </a:lnSpc>
            </a:pPr>
            <a:r>
              <a:rPr lang="ar-SA" sz="1600" b="1">
                <a:latin typeface="Arial Unicode MS" pitchFamily="34" charset="-128"/>
                <a:ea typeface="Arial Unicode MS" pitchFamily="34" charset="-128"/>
                <a:cs typeface="Arial Unicode MS" pitchFamily="34" charset="-128"/>
              </a:rPr>
              <a:t>الايضية وغيرها.</a:t>
            </a:r>
          </a:p>
          <a:p>
            <a:pPr marL="342900" indent="-342900" rtl="0">
              <a:lnSpc>
                <a:spcPct val="150000"/>
              </a:lnSpc>
            </a:pPr>
            <a:r>
              <a:rPr lang="ar-SA" sz="1600" b="1">
                <a:latin typeface="Arial Unicode MS" pitchFamily="34" charset="-128"/>
                <a:ea typeface="Arial Unicode MS" pitchFamily="34" charset="-128"/>
                <a:cs typeface="Arial Unicode MS" pitchFamily="34" charset="-128"/>
              </a:rPr>
              <a:t> حيث يستطيع التحكم في نوع وكمية المواد الداخلة الى </a:t>
            </a:r>
            <a:r>
              <a:rPr lang="en-US" sz="1600" b="1" u="sng">
                <a:latin typeface="Arial Unicode MS" pitchFamily="34" charset="-128"/>
                <a:ea typeface="Arial Unicode MS" pitchFamily="34" charset="-128"/>
                <a:cs typeface="Arial Unicode MS" pitchFamily="34" charset="-128"/>
              </a:rPr>
              <a:t>Selective permeability</a:t>
            </a:r>
            <a:r>
              <a:rPr lang="ar-SA" sz="1600" b="1">
                <a:latin typeface="Arial Unicode MS" pitchFamily="34" charset="-128"/>
                <a:ea typeface="Arial Unicode MS" pitchFamily="34" charset="-128"/>
                <a:cs typeface="Arial Unicode MS" pitchFamily="34" charset="-128"/>
              </a:rPr>
              <a:t> يتصف بالنفاذية الاختيارية  </a:t>
            </a:r>
          </a:p>
          <a:p>
            <a:pPr marL="342900" indent="-342900" rtl="0">
              <a:lnSpc>
                <a:spcPct val="150000"/>
              </a:lnSpc>
            </a:pPr>
            <a:r>
              <a:rPr lang="ar-SA" sz="1600" b="1">
                <a:latin typeface="Arial Unicode MS" pitchFamily="34" charset="-128"/>
                <a:ea typeface="Arial Unicode MS" pitchFamily="34" charset="-128"/>
                <a:cs typeface="Arial Unicode MS" pitchFamily="34" charset="-128"/>
              </a:rPr>
              <a:t>) بين </a:t>
            </a:r>
            <a:r>
              <a:rPr lang="en-GB" sz="1600" b="1">
                <a:latin typeface="Arial Unicode MS" pitchFamily="34" charset="-128"/>
                <a:ea typeface="Arial Unicode MS" pitchFamily="34" charset="-128"/>
                <a:cs typeface="Arial Unicode MS" pitchFamily="34" charset="-128"/>
              </a:rPr>
              <a:t>CO</a:t>
            </a:r>
            <a:r>
              <a:rPr lang="en-GB" sz="1600" b="1" baseline="-25000">
                <a:latin typeface="Arial Unicode MS" pitchFamily="34" charset="-128"/>
                <a:ea typeface="Arial Unicode MS" pitchFamily="34" charset="-128"/>
                <a:cs typeface="Arial Unicode MS" pitchFamily="34" charset="-128"/>
              </a:rPr>
              <a:t>2</a:t>
            </a:r>
            <a:r>
              <a:rPr lang="en-GB" sz="1600" b="1">
                <a:latin typeface="Arial Unicode MS" pitchFamily="34" charset="-128"/>
                <a:ea typeface="Arial Unicode MS" pitchFamily="34" charset="-128"/>
                <a:cs typeface="Arial Unicode MS" pitchFamily="34" charset="-128"/>
              </a:rPr>
              <a:t> , O</a:t>
            </a:r>
            <a:r>
              <a:rPr lang="en-GB" sz="1600" b="1" baseline="-25000">
                <a:latin typeface="Arial Unicode MS" pitchFamily="34" charset="-128"/>
                <a:ea typeface="Arial Unicode MS" pitchFamily="34" charset="-128"/>
                <a:cs typeface="Arial Unicode MS" pitchFamily="34" charset="-128"/>
              </a:rPr>
              <a:t>2</a:t>
            </a:r>
            <a:r>
              <a:rPr lang="en-GB" sz="1600" b="1">
                <a:latin typeface="Arial Unicode MS" pitchFamily="34" charset="-128"/>
                <a:ea typeface="Arial Unicode MS" pitchFamily="34" charset="-128"/>
                <a:cs typeface="Arial Unicode MS" pitchFamily="34" charset="-128"/>
              </a:rPr>
              <a:t>) </a:t>
            </a:r>
            <a:r>
              <a:rPr lang="ar-SA" sz="1600" b="1">
                <a:latin typeface="Arial Unicode MS" pitchFamily="34" charset="-128"/>
                <a:ea typeface="Arial Unicode MS" pitchFamily="34" charset="-128"/>
                <a:cs typeface="Arial Unicode MS" pitchFamily="34" charset="-128"/>
              </a:rPr>
              <a:t>الخلية أو الخارجة منها, ويؤكد ذلك امتصاص المواد المهضومة في الأمعاء, وتبادل الغازات </a:t>
            </a:r>
          </a:p>
          <a:p>
            <a:pPr marL="342900" indent="-342900" rtl="0">
              <a:lnSpc>
                <a:spcPct val="150000"/>
              </a:lnSpc>
            </a:pPr>
            <a:r>
              <a:rPr lang="ar-SA" sz="1600" b="1">
                <a:latin typeface="Arial Unicode MS" pitchFamily="34" charset="-128"/>
                <a:ea typeface="Arial Unicode MS" pitchFamily="34" charset="-128"/>
                <a:cs typeface="Arial Unicode MS" pitchFamily="34" charset="-128"/>
              </a:rPr>
              <a:t>الحويصلات الهوائية في الرئة وكرات الدم الحمراء وغيرها</a:t>
            </a:r>
            <a:r>
              <a:rPr lang="ar-SA" sz="1600">
                <a:latin typeface="Arial Unicode MS" pitchFamily="34" charset="-128"/>
                <a:ea typeface="Arial Unicode MS" pitchFamily="34" charset="-128"/>
                <a:cs typeface="Arial Unicode MS" pitchFamily="34" charset="-128"/>
              </a:rPr>
              <a:t>.</a:t>
            </a:r>
            <a:endParaRPr lang="en-GB" sz="1600">
              <a:latin typeface="Arial Unicode MS" pitchFamily="34" charset="-128"/>
              <a:ea typeface="Arial Unicode MS" pitchFamily="34" charset="-128"/>
              <a:cs typeface="Arial Unicode MS" pitchFamily="34" charset="-128"/>
            </a:endParaRPr>
          </a:p>
        </p:txBody>
      </p:sp>
      <p:sp>
        <p:nvSpPr>
          <p:cNvPr id="81923" name="Rectangle 2"/>
          <p:cNvSpPr>
            <a:spLocks noChangeArrowheads="1"/>
          </p:cNvSpPr>
          <p:nvPr/>
        </p:nvSpPr>
        <p:spPr bwMode="auto">
          <a:xfrm>
            <a:off x="152400" y="3733800"/>
            <a:ext cx="8991600" cy="2524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rtl="0"/>
            <a:r>
              <a:rPr lang="en-US" sz="2000" b="1" u="sng">
                <a:latin typeface="Arial Unicode MS" pitchFamily="34" charset="-128"/>
                <a:ea typeface="Arial Unicode MS" pitchFamily="34" charset="-128"/>
                <a:cs typeface="Arial Unicode MS" pitchFamily="34" charset="-128"/>
              </a:rPr>
              <a:t>Composition of plasma membrane </a:t>
            </a:r>
            <a:r>
              <a:rPr lang="ar-SA" sz="2000" b="1" u="sng">
                <a:latin typeface="Arial Unicode MS" pitchFamily="34" charset="-128"/>
                <a:ea typeface="Arial Unicode MS" pitchFamily="34" charset="-128"/>
                <a:cs typeface="Arial Unicode MS" pitchFamily="34" charset="-128"/>
              </a:rPr>
              <a:t>مكونات الأغشية البلازمية </a:t>
            </a:r>
            <a:endParaRPr lang="en-US" sz="2000" b="1" u="sng">
              <a:latin typeface="Arial Unicode MS" pitchFamily="34" charset="-128"/>
              <a:ea typeface="Arial Unicode MS" pitchFamily="34" charset="-128"/>
              <a:cs typeface="Arial Unicode MS" pitchFamily="34" charset="-128"/>
            </a:endParaRPr>
          </a:p>
          <a:p>
            <a:pPr marL="342900" indent="-342900" rtl="0"/>
            <a:r>
              <a:rPr lang="ar-SA" sz="2000">
                <a:latin typeface="Arial Unicode MS" pitchFamily="34" charset="-128"/>
                <a:ea typeface="Arial Unicode MS" pitchFamily="34" charset="-128"/>
                <a:cs typeface="Arial Unicode MS" pitchFamily="34" charset="-128"/>
              </a:rPr>
              <a:t>اوضحت الدراسات التحليلية أن الأغشية البلازمية وأغشية العضيات تتكون من نسب مختلفة من الدهون والكربوهيدرات والبروتينات وأن هناك </a:t>
            </a:r>
            <a:r>
              <a:rPr lang="ar-SA" sz="2000" u="sng">
                <a:latin typeface="Arial Unicode MS" pitchFamily="34" charset="-128"/>
                <a:ea typeface="Arial Unicode MS" pitchFamily="34" charset="-128"/>
                <a:cs typeface="Arial Unicode MS" pitchFamily="34" charset="-128"/>
              </a:rPr>
              <a:t>تباين واسع في المكونات الكيميائية للغشاء</a:t>
            </a:r>
            <a:r>
              <a:rPr lang="ar-SA" sz="2000">
                <a:latin typeface="Arial Unicode MS" pitchFamily="34" charset="-128"/>
                <a:ea typeface="Arial Unicode MS" pitchFamily="34" charset="-128"/>
                <a:cs typeface="Arial Unicode MS" pitchFamily="34" charset="-128"/>
              </a:rPr>
              <a:t> ويرتبط هذا التباين في التركيب الكيميائي بنوع الوظيفة الفعلية التي تؤديها الخلية فمثلا:</a:t>
            </a:r>
            <a:endParaRPr lang="ar-EG" sz="2000">
              <a:latin typeface="Arial Unicode MS" pitchFamily="34" charset="-128"/>
              <a:ea typeface="Arial Unicode MS" pitchFamily="34" charset="-128"/>
              <a:cs typeface="Arial Unicode MS" pitchFamily="34" charset="-128"/>
            </a:endParaRPr>
          </a:p>
          <a:p>
            <a:pPr marL="342900" indent="-342900" rtl="0"/>
            <a:r>
              <a:rPr lang="ar-EG" sz="2000">
                <a:latin typeface="Arial Unicode MS" pitchFamily="34" charset="-128"/>
                <a:ea typeface="Arial Unicode MS" pitchFamily="34" charset="-128"/>
                <a:cs typeface="Arial Unicode MS" pitchFamily="34" charset="-128"/>
              </a:rPr>
              <a:t>   </a:t>
            </a:r>
            <a:endParaRPr lang="ar-SA" sz="2000">
              <a:latin typeface="Arial Unicode MS" pitchFamily="34" charset="-128"/>
              <a:ea typeface="Arial Unicode MS" pitchFamily="34" charset="-128"/>
              <a:cs typeface="Arial Unicode MS" pitchFamily="34" charset="-128"/>
            </a:endParaRPr>
          </a:p>
          <a:p>
            <a:pPr marL="342900" indent="-342900" rtl="0"/>
            <a:endParaRPr lang="ar-SA">
              <a:latin typeface="Arial Unicode MS" pitchFamily="34" charset="-128"/>
              <a:ea typeface="Arial Unicode MS" pitchFamily="34" charset="-128"/>
              <a:cs typeface="Arial Unicode MS" pitchFamily="34" charset="-128"/>
            </a:endParaRPr>
          </a:p>
          <a:p>
            <a:pPr marL="342900" indent="-342900" rtl="0"/>
            <a:r>
              <a:rPr lang="ar-SA">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المحيط بمحاور الخلايا العصبية يحتوي على نسبة مرتفعة من </a:t>
            </a:r>
            <a:r>
              <a:rPr lang="en-GB" sz="2000" u="sng">
                <a:latin typeface="Arial Unicode MS" pitchFamily="34" charset="-128"/>
                <a:ea typeface="Arial Unicode MS" pitchFamily="34" charset="-128"/>
                <a:cs typeface="Arial Unicode MS" pitchFamily="34" charset="-128"/>
              </a:rPr>
              <a:t>Myelin sheath</a:t>
            </a:r>
            <a:r>
              <a:rPr lang="ar-SA" sz="2000" u="sng">
                <a:latin typeface="Arial Unicode MS" pitchFamily="34" charset="-128"/>
                <a:ea typeface="Arial Unicode MS" pitchFamily="34" charset="-128"/>
                <a:cs typeface="Arial Unicode MS" pitchFamily="34" charset="-128"/>
              </a:rPr>
              <a:t> الأغشية </a:t>
            </a:r>
            <a:r>
              <a:rPr lang="ar-EG" sz="2000" u="sng">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الدهون تصل الى 90%</a:t>
            </a:r>
            <a:endParaRPr lang="ar-EG"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1"/>
          <p:cNvSpPr>
            <a:spLocks noChangeArrowheads="1"/>
          </p:cNvSpPr>
          <p:nvPr/>
        </p:nvSpPr>
        <p:spPr bwMode="auto">
          <a:xfrm>
            <a:off x="228600" y="228600"/>
            <a:ext cx="8686800" cy="541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rtl="0"/>
            <a:r>
              <a:rPr lang="ar-SA" sz="2400" u="sng">
                <a:latin typeface="Arial Unicode MS" pitchFamily="34" charset="-128"/>
                <a:ea typeface="Arial Unicode MS" pitchFamily="34" charset="-128"/>
                <a:cs typeface="Arial Unicode MS" pitchFamily="34" charset="-128"/>
              </a:rPr>
              <a:t>الأغشية التي تلعب دورا في عمليات النقل النشط</a:t>
            </a:r>
            <a:r>
              <a:rPr lang="ar-SA" sz="2400">
                <a:latin typeface="Arial Unicode MS" pitchFamily="34" charset="-128"/>
                <a:ea typeface="Arial Unicode MS" pitchFamily="34" charset="-128"/>
                <a:cs typeface="Arial Unicode MS" pitchFamily="34" charset="-128"/>
              </a:rPr>
              <a:t> </a:t>
            </a:r>
            <a:endParaRPr lang="ar-EG" sz="2400">
              <a:latin typeface="Arial Unicode MS" pitchFamily="34" charset="-128"/>
              <a:ea typeface="Arial Unicode MS" pitchFamily="34" charset="-128"/>
              <a:cs typeface="Arial Unicode MS" pitchFamily="34" charset="-128"/>
            </a:endParaRPr>
          </a:p>
          <a:p>
            <a:pPr marL="342900" indent="-342900" rtl="0"/>
            <a:endParaRPr lang="ar-EG" sz="2000">
              <a:latin typeface="Arial Unicode MS" pitchFamily="34" charset="-128"/>
              <a:ea typeface="Arial Unicode MS" pitchFamily="34" charset="-128"/>
              <a:cs typeface="Arial Unicode MS" pitchFamily="34" charset="-128"/>
            </a:endParaRPr>
          </a:p>
          <a:p>
            <a:pPr marL="342900" indent="-342900" rtl="0"/>
            <a:r>
              <a:rPr lang="ar-SA" sz="2000">
                <a:latin typeface="Arial Unicode MS" pitchFamily="34" charset="-128"/>
                <a:ea typeface="Arial Unicode MS" pitchFamily="34" charset="-128"/>
                <a:cs typeface="Arial Unicode MS" pitchFamily="34" charset="-128"/>
              </a:rPr>
              <a:t>تحتوي على نسبة مرتفعة من البروتين   </a:t>
            </a:r>
            <a:r>
              <a:rPr lang="ar-EG" sz="2000">
                <a:latin typeface="Arial Unicode MS" pitchFamily="34" charset="-128"/>
                <a:ea typeface="Arial Unicode MS" pitchFamily="34" charset="-128"/>
                <a:cs typeface="Arial Unicode MS" pitchFamily="34" charset="-128"/>
              </a:rPr>
              <a:t>و</a:t>
            </a:r>
            <a:r>
              <a:rPr lang="ar-SA" sz="2000">
                <a:latin typeface="Arial Unicode MS" pitchFamily="34" charset="-128"/>
                <a:ea typeface="Arial Unicode MS" pitchFamily="34" charset="-128"/>
                <a:cs typeface="Arial Unicode MS" pitchFamily="34" charset="-128"/>
              </a:rPr>
              <a:t>المواد </a:t>
            </a:r>
            <a:r>
              <a:rPr lang="ar-SA" sz="2000" u="sng">
                <a:latin typeface="Arial Unicode MS" pitchFamily="34" charset="-128"/>
                <a:ea typeface="Arial Unicode MS" pitchFamily="34" charset="-128"/>
                <a:cs typeface="Arial Unicode MS" pitchFamily="34" charset="-128"/>
              </a:rPr>
              <a:t>الكربوهيدراتية</a:t>
            </a:r>
            <a:r>
              <a:rPr lang="ar-SA" sz="2000">
                <a:latin typeface="Arial Unicode MS" pitchFamily="34" charset="-128"/>
                <a:ea typeface="Arial Unicode MS" pitchFamily="34" charset="-128"/>
                <a:cs typeface="Arial Unicode MS" pitchFamily="34" charset="-128"/>
              </a:rPr>
              <a:t> فنسبتها قليلة جدا في جميع الحالات</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وتوجد على الاسطح للغشاء البلازمى  وتلعب دورا مناعيا</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لذلك تعتبر </a:t>
            </a:r>
            <a:r>
              <a:rPr lang="ar-SA" sz="2000" u="sng">
                <a:latin typeface="Arial Unicode MS" pitchFamily="34" charset="-128"/>
                <a:ea typeface="Arial Unicode MS" pitchFamily="34" charset="-128"/>
                <a:cs typeface="Arial Unicode MS" pitchFamily="34" charset="-128"/>
              </a:rPr>
              <a:t>الدهون والبروتينات</a:t>
            </a:r>
            <a:r>
              <a:rPr lang="ar-SA" sz="2000">
                <a:latin typeface="Arial Unicode MS" pitchFamily="34" charset="-128"/>
                <a:ea typeface="Arial Unicode MS" pitchFamily="34" charset="-128"/>
                <a:cs typeface="Arial Unicode MS" pitchFamily="34" charset="-128"/>
              </a:rPr>
              <a:t> هي المكونات الأساسية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لجميع الأغشية البلازمية وتختلف نسبة كلا منها باختلاف الوظيفة التي تؤديها.</a:t>
            </a:r>
          </a:p>
          <a:p>
            <a:pPr marL="342900" indent="-342900" rtl="0"/>
            <a:r>
              <a:rPr lang="ar-SA" sz="2000">
                <a:latin typeface="Arial Unicode MS" pitchFamily="34" charset="-128"/>
                <a:ea typeface="Arial Unicode MS" pitchFamily="34" charset="-128"/>
                <a:cs typeface="Arial Unicode MS" pitchFamily="34" charset="-128"/>
              </a:rPr>
              <a:t>- تتألف </a:t>
            </a:r>
            <a:r>
              <a:rPr lang="ar-SA" sz="2000" u="sng">
                <a:latin typeface="Arial Unicode MS" pitchFamily="34" charset="-128"/>
                <a:ea typeface="Arial Unicode MS" pitchFamily="34" charset="-128"/>
                <a:cs typeface="Arial Unicode MS" pitchFamily="34" charset="-128"/>
              </a:rPr>
              <a:t>دهون الأغشية البلازمية</a:t>
            </a:r>
            <a:r>
              <a:rPr lang="ar-SA" sz="2000">
                <a:latin typeface="Arial Unicode MS" pitchFamily="34" charset="-128"/>
                <a:ea typeface="Arial Unicode MS" pitchFamily="34" charset="-128"/>
                <a:cs typeface="Arial Unicode MS" pitchFamily="34" charset="-128"/>
              </a:rPr>
              <a:t> من فوسفوليبيدات تنتظم في طبقتين داخلية وخارجية, أما </a:t>
            </a:r>
            <a:r>
              <a:rPr lang="ar-SA" sz="2000" u="sng">
                <a:latin typeface="Arial Unicode MS" pitchFamily="34" charset="-128"/>
                <a:ea typeface="Arial Unicode MS" pitchFamily="34" charset="-128"/>
                <a:cs typeface="Arial Unicode MS" pitchFamily="34" charset="-128"/>
              </a:rPr>
              <a:t>البروتينات </a:t>
            </a:r>
            <a:r>
              <a:rPr lang="ar-SA" sz="2000">
                <a:latin typeface="Arial Unicode MS" pitchFamily="34" charset="-128"/>
                <a:ea typeface="Arial Unicode MS" pitchFamily="34" charset="-128"/>
                <a:cs typeface="Arial Unicode MS" pitchFamily="34" charset="-128"/>
              </a:rPr>
              <a:t>فتنقسم الى</a:t>
            </a:r>
            <a:endParaRPr lang="en-US" sz="2000">
              <a:latin typeface="Arial Unicode MS" pitchFamily="34" charset="-128"/>
              <a:ea typeface="Arial Unicode MS" pitchFamily="34" charset="-128"/>
              <a:cs typeface="Arial Unicode MS" pitchFamily="34" charset="-128"/>
            </a:endParaRPr>
          </a:p>
          <a:p>
            <a:pPr marL="342900" indent="-342900" rtl="0"/>
            <a:r>
              <a:rPr lang="ar-SA" sz="2000">
                <a:latin typeface="Arial Unicode MS" pitchFamily="34" charset="-128"/>
                <a:ea typeface="Arial Unicode MS" pitchFamily="34" charset="-128"/>
                <a:cs typeface="Arial Unicode MS" pitchFamily="34" charset="-128"/>
              </a:rPr>
              <a:t>قسمين حسب الوظيفة التي تؤديها:</a:t>
            </a:r>
          </a:p>
          <a:p>
            <a:pPr marL="342900" indent="-342900" rtl="0"/>
            <a:r>
              <a:rPr lang="en-US" sz="2000" u="sng">
                <a:latin typeface="Arial Unicode MS" pitchFamily="34" charset="-128"/>
                <a:ea typeface="Arial Unicode MS" pitchFamily="34" charset="-128"/>
                <a:cs typeface="Arial Unicode MS" pitchFamily="34" charset="-128"/>
              </a:rPr>
              <a:t>Structural proteins</a:t>
            </a:r>
            <a:r>
              <a:rPr lang="ar-SA" sz="2000">
                <a:latin typeface="Arial Unicode MS" pitchFamily="34" charset="-128"/>
                <a:ea typeface="Arial Unicode MS" pitchFamily="34" charset="-128"/>
                <a:cs typeface="Arial Unicode MS" pitchFamily="34" charset="-128"/>
              </a:rPr>
              <a:t> 1- بروتينات تركيبية </a:t>
            </a:r>
            <a:endParaRPr lang="en-US" sz="2000">
              <a:latin typeface="Arial Unicode MS" pitchFamily="34" charset="-128"/>
              <a:ea typeface="Arial Unicode MS" pitchFamily="34" charset="-128"/>
              <a:cs typeface="Arial Unicode MS" pitchFamily="34" charset="-128"/>
            </a:endParaRPr>
          </a:p>
          <a:p>
            <a:pPr marL="342900" indent="-342900" rtl="0"/>
            <a:r>
              <a:rPr lang="ar-SA" sz="2000">
                <a:latin typeface="Arial Unicode MS" pitchFamily="34" charset="-128"/>
                <a:ea typeface="Arial Unicode MS" pitchFamily="34" charset="-128"/>
                <a:cs typeface="Arial Unicode MS" pitchFamily="34" charset="-128"/>
              </a:rPr>
              <a:t>وهي البروتينات التي تدخل في التركيب الهيكلي للغشاء البلازمي حيث تشكل مع </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الفوسفولبيدات دعامة للغشاء</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لبلازمي أي أنها بنائية فقط</a:t>
            </a:r>
          </a:p>
          <a:p>
            <a:pPr marL="342900" indent="-342900" rtl="0"/>
            <a:r>
              <a:rPr lang="ar-SA" sz="2000">
                <a:latin typeface="Arial Unicode MS" pitchFamily="34" charset="-128"/>
                <a:ea typeface="Arial Unicode MS" pitchFamily="34" charset="-128"/>
                <a:cs typeface="Arial Unicode MS" pitchFamily="34" charset="-128"/>
              </a:rPr>
              <a:t>ا</a:t>
            </a:r>
          </a:p>
          <a:p>
            <a:pPr marL="342900" indent="-342900" rtl="0"/>
            <a:r>
              <a:rPr lang="en-US" sz="2000" u="sng">
                <a:latin typeface="Arial Unicode MS" pitchFamily="34" charset="-128"/>
                <a:ea typeface="Arial Unicode MS" pitchFamily="34" charset="-128"/>
                <a:cs typeface="Arial Unicode MS" pitchFamily="34" charset="-128"/>
              </a:rPr>
              <a:t>Structural </a:t>
            </a:r>
            <a:r>
              <a:rPr lang="en-GB" sz="2000" u="sng">
                <a:latin typeface="Arial Unicode MS" pitchFamily="34" charset="-128"/>
                <a:ea typeface="Arial Unicode MS" pitchFamily="34" charset="-128"/>
                <a:cs typeface="Arial Unicode MS" pitchFamily="34" charset="-128"/>
              </a:rPr>
              <a:t>and functional </a:t>
            </a:r>
            <a:r>
              <a:rPr lang="en-US" sz="2000" u="sng">
                <a:latin typeface="Arial Unicode MS" pitchFamily="34" charset="-128"/>
                <a:ea typeface="Arial Unicode MS" pitchFamily="34" charset="-128"/>
                <a:cs typeface="Arial Unicode MS" pitchFamily="34" charset="-128"/>
              </a:rPr>
              <a:t>proteins</a:t>
            </a:r>
            <a:r>
              <a:rPr lang="ar-SA" sz="2000">
                <a:latin typeface="Arial Unicode MS" pitchFamily="34" charset="-128"/>
                <a:ea typeface="Arial Unicode MS" pitchFamily="34" charset="-128"/>
                <a:cs typeface="Arial Unicode MS" pitchFamily="34" charset="-128"/>
              </a:rPr>
              <a:t> 2- بروتينات تركيبية ووظيفية </a:t>
            </a:r>
            <a:endParaRPr lang="en-US" sz="2000">
              <a:latin typeface="Arial Unicode MS" pitchFamily="34" charset="-128"/>
              <a:ea typeface="Arial Unicode MS" pitchFamily="34" charset="-128"/>
              <a:cs typeface="Arial Unicode MS" pitchFamily="34" charset="-128"/>
            </a:endParaRPr>
          </a:p>
          <a:p>
            <a:pPr marL="342900" indent="-342900" rtl="0"/>
            <a:r>
              <a:rPr lang="ar-SA" sz="2000">
                <a:latin typeface="Arial Unicode MS" pitchFamily="34" charset="-128"/>
                <a:ea typeface="Arial Unicode MS" pitchFamily="34" charset="-128"/>
                <a:cs typeface="Arial Unicode MS" pitchFamily="34" charset="-128"/>
              </a:rPr>
              <a:t>وهي البروتينات التي تلعب دورا في التركيب كما أنها تؤدي وظيفة حيوية فقد تكون انزيمات أو بروتينات حاملة بسطح الخلية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تعمل على نقل المواد من والى الخلية.</a:t>
            </a:r>
            <a:endParaRPr lang="en-US" sz="2000">
              <a:latin typeface="Arial Unicode MS" pitchFamily="34" charset="-128"/>
              <a:ea typeface="Arial Unicode MS" pitchFamily="34" charset="-128"/>
              <a:cs typeface="Arial Unicode MS" pitchFamily="34" charset="-128"/>
            </a:endParaRPr>
          </a:p>
          <a:p>
            <a:pPr marL="342900" indent="-342900">
              <a:lnSpc>
                <a:spcPct val="90000"/>
              </a:lnSpc>
              <a:spcBef>
                <a:spcPct val="20000"/>
              </a:spcBef>
            </a:pPr>
            <a:r>
              <a:rPr lang="ar-SA" sz="2000">
                <a:latin typeface="Arial Unicode MS" pitchFamily="34" charset="-128"/>
                <a:ea typeface="Arial Unicode MS" pitchFamily="34" charset="-128"/>
                <a:cs typeface="Arial Unicode MS" pitchFamily="34" charset="-128"/>
              </a:rPr>
              <a:t>(</a:t>
            </a:r>
            <a:r>
              <a:rPr lang="en-US" sz="2000">
                <a:latin typeface="Arial Unicode MS" pitchFamily="34" charset="-128"/>
                <a:ea typeface="Arial Unicode MS" pitchFamily="34" charset="-128"/>
                <a:cs typeface="Arial Unicode MS" pitchFamily="34" charset="-128"/>
              </a:rPr>
              <a:t>(Enzymes –carriers</a:t>
            </a:r>
          </a:p>
        </p:txBody>
      </p:sp>
    </p:spTree>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1"/>
          <p:cNvSpPr>
            <a:spLocks noChangeArrowheads="1"/>
          </p:cNvSpPr>
          <p:nvPr/>
        </p:nvSpPr>
        <p:spPr bwMode="auto">
          <a:xfrm>
            <a:off x="304800" y="149225"/>
            <a:ext cx="8382000" cy="670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en-GB" sz="2000" b="1" u="sng"/>
              <a:t>Models of plasma membrane structure </a:t>
            </a:r>
            <a:r>
              <a:rPr lang="ar-SA" sz="2000" b="1" u="sng">
                <a:latin typeface="Arial Unicode MS" pitchFamily="34" charset="-128"/>
                <a:ea typeface="Arial Unicode MS" pitchFamily="34" charset="-128"/>
                <a:cs typeface="Arial Unicode MS" pitchFamily="34" charset="-128"/>
              </a:rPr>
              <a:t>نماذج من تركيب الأغشية البلازمية </a:t>
            </a:r>
          </a:p>
          <a:p>
            <a:pPr rtl="0"/>
            <a:r>
              <a:rPr lang="ar-SA" sz="2000">
                <a:latin typeface="Arial Unicode MS" pitchFamily="34" charset="-128"/>
                <a:ea typeface="Arial Unicode MS" pitchFamily="34" charset="-128"/>
                <a:cs typeface="Arial Unicode MS" pitchFamily="34" charset="-128"/>
              </a:rPr>
              <a:t> </a:t>
            </a:r>
            <a:endParaRPr lang="ar-EG" sz="2000">
              <a:latin typeface="Arial Unicode MS" pitchFamily="34" charset="-128"/>
              <a:ea typeface="Arial Unicode MS" pitchFamily="34" charset="-128"/>
              <a:cs typeface="Arial Unicode MS" pitchFamily="34" charset="-128"/>
            </a:endParaRPr>
          </a:p>
          <a:p>
            <a:pPr rtl="0">
              <a:lnSpc>
                <a:spcPct val="150000"/>
              </a:lnSpc>
            </a:pPr>
            <a:r>
              <a:rPr lang="ar-EG" sz="2000">
                <a:latin typeface="Arial Unicode MS" pitchFamily="34" charset="-128"/>
                <a:ea typeface="Arial Unicode MS" pitchFamily="34" charset="-128"/>
                <a:cs typeface="Arial Unicode MS" pitchFamily="34" charset="-128"/>
              </a:rPr>
              <a:t>1- اقترح العالم إيفرتون </a:t>
            </a:r>
            <a:r>
              <a:rPr lang="ar-SA" sz="2000" u="sng">
                <a:latin typeface="Arial Unicode MS" pitchFamily="34" charset="-128"/>
                <a:ea typeface="Arial Unicode MS" pitchFamily="34" charset="-128"/>
                <a:cs typeface="Arial Unicode MS" pitchFamily="34" charset="-128"/>
              </a:rPr>
              <a:t>عا</a:t>
            </a:r>
            <a:r>
              <a:rPr lang="ar-EG" sz="2000" u="sng">
                <a:latin typeface="Arial Unicode MS" pitchFamily="34" charset="-128"/>
                <a:ea typeface="Arial Unicode MS" pitchFamily="34" charset="-128"/>
                <a:cs typeface="Arial Unicode MS" pitchFamily="34" charset="-128"/>
              </a:rPr>
              <a:t>م</a:t>
            </a:r>
            <a:r>
              <a:rPr lang="ar-SA" sz="2000">
                <a:latin typeface="Arial Unicode MS" pitchFamily="34" charset="-128"/>
                <a:ea typeface="Arial Unicode MS" pitchFamily="34" charset="-128"/>
                <a:cs typeface="Arial Unicode MS" pitchFamily="34" charset="-128"/>
              </a:rPr>
              <a:t> </a:t>
            </a:r>
            <a:r>
              <a:rPr lang="ar-SA" sz="2000" u="sng">
                <a:latin typeface="Arial Unicode MS" pitchFamily="34" charset="-128"/>
                <a:ea typeface="Arial Unicode MS" pitchFamily="34" charset="-128"/>
                <a:cs typeface="Arial Unicode MS" pitchFamily="34" charset="-128"/>
              </a:rPr>
              <a:t>1899</a:t>
            </a:r>
            <a:r>
              <a:rPr lang="ar-SA" sz="2000">
                <a:latin typeface="Arial Unicode MS" pitchFamily="34" charset="-128"/>
                <a:ea typeface="Arial Unicode MS" pitchFamily="34" charset="-128"/>
                <a:cs typeface="Arial Unicode MS" pitchFamily="34" charset="-128"/>
              </a:rPr>
              <a:t> وجود طبقة فاصلة بين الخلية ومحيطها, </a:t>
            </a:r>
            <a:endParaRPr lang="ar-EG" sz="2000">
              <a:latin typeface="Arial Unicode MS" pitchFamily="34" charset="-128"/>
              <a:ea typeface="Arial Unicode MS" pitchFamily="34" charset="-128"/>
              <a:cs typeface="Arial Unicode MS" pitchFamily="34" charset="-128"/>
            </a:endParaRPr>
          </a:p>
          <a:p>
            <a:pPr rtl="0">
              <a:lnSpc>
                <a:spcPct val="150000"/>
              </a:lnSpc>
            </a:pPr>
            <a:r>
              <a:rPr lang="ar-SA" sz="2000">
                <a:latin typeface="Arial Unicode MS" pitchFamily="34" charset="-128"/>
                <a:ea typeface="Arial Unicode MS" pitchFamily="34" charset="-128"/>
                <a:cs typeface="Arial Unicode MS" pitchFamily="34" charset="-128"/>
              </a:rPr>
              <a:t>كما توصل الى أن الخاصية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الإسموزية للبروتوبلازم تعزى الى ميكانيكية الذوبانية الاختيارية حيث أن المركبات الكارهة للماء تنفذ الى الخلايابنسب أكبر وذلك لوجود طبقة دهنية تذوب فيها المركبات الكارهة للماء, حيث أن هذه الدهون تتكون من الكوليسترول</a:t>
            </a:r>
          </a:p>
          <a:p>
            <a:pPr rtl="0">
              <a:lnSpc>
                <a:spcPct val="150000"/>
              </a:lnSpc>
            </a:pPr>
            <a:r>
              <a:rPr lang="ar-SA" sz="2000">
                <a:latin typeface="Arial Unicode MS" pitchFamily="34" charset="-128"/>
                <a:ea typeface="Arial Unicode MS" pitchFamily="34" charset="-128"/>
                <a:cs typeface="Arial Unicode MS" pitchFamily="34" charset="-128"/>
              </a:rPr>
              <a:t>والأحماض الدهنية. </a:t>
            </a:r>
          </a:p>
          <a:p>
            <a:pPr rtl="0">
              <a:lnSpc>
                <a:spcPct val="150000"/>
              </a:lnSpc>
            </a:pP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 2- قام العالمان جوتر وجيريندر </a:t>
            </a:r>
            <a:r>
              <a:rPr lang="ar-SA" sz="2000">
                <a:latin typeface="Arial Unicode MS" pitchFamily="34" charset="-128"/>
                <a:ea typeface="Arial Unicode MS" pitchFamily="34" charset="-128"/>
                <a:cs typeface="Arial Unicode MS" pitchFamily="34" charset="-128"/>
              </a:rPr>
              <a:t>سنة 1925بعدد من الدراسات على الدهون المستخرجة من أغشية كريات</a:t>
            </a:r>
            <a:r>
              <a:rPr lang="ar-EG" sz="2000" u="sng">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الدم الحمراء ووجدا أنه عند وضع هذا الدهن على سطح الماء فإنه يتوزع ويغطي سطح الماء مكونا طبقة رقيقه سمكها جزيئة دهن واحدة فقط وأن المساحة التي يشغلها هذا الدهن المستخلص من أغشية كريات الدم الحمراء تكون ضعف</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مساحة هذه الكريات أي أن الدهن المكون للغشاء الخلوي يتكون من طبقة ثنائية وتوصلا الى أن جزيئة الدهن الداخلة في تركيب الأغشية تتألف من فوسفوليبدات لها رأس محب للماء يتجه للخارج باتجاه</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الخلية المجاورة و الرأس الثاني المحب للماء في الجزيء الأخر للدهن يتجه للداخل</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1"/>
          <p:cNvSpPr>
            <a:spLocks noChangeArrowheads="1"/>
          </p:cNvSpPr>
          <p:nvPr/>
        </p:nvSpPr>
        <p:spPr bwMode="auto">
          <a:xfrm>
            <a:off x="1600200" y="685800"/>
            <a:ext cx="7086600"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ar-SA" sz="2000">
                <a:latin typeface="Arial Unicode MS" pitchFamily="34" charset="-128"/>
                <a:ea typeface="Arial Unicode MS" pitchFamily="34" charset="-128"/>
                <a:cs typeface="Arial Unicode MS" pitchFamily="34" charset="-128"/>
              </a:rPr>
              <a:t>نحو بروتوبلازم الخلية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أما الذيل الكاره للماء من كل جزيء فيواجه أحداهما الأخر.</a:t>
            </a:r>
            <a:r>
              <a:rPr lang="ar-SA">
                <a:latin typeface="Arial Unicode MS" pitchFamily="34" charset="-128"/>
                <a:ea typeface="Arial Unicode MS" pitchFamily="34" charset="-128"/>
                <a:cs typeface="Arial Unicode MS" pitchFamily="34" charset="-128"/>
              </a:rPr>
              <a:t> </a:t>
            </a:r>
            <a:endParaRPr lang="en-US">
              <a:latin typeface="Arial Unicode MS" pitchFamily="34" charset="-128"/>
              <a:ea typeface="Arial Unicode MS" pitchFamily="34" charset="-128"/>
              <a:cs typeface="Arial Unicode MS" pitchFamily="34" charset="-128"/>
            </a:endParaRPr>
          </a:p>
        </p:txBody>
      </p:sp>
      <p:sp>
        <p:nvSpPr>
          <p:cNvPr id="84995" name="Rectangle 2"/>
          <p:cNvSpPr>
            <a:spLocks noChangeArrowheads="1"/>
          </p:cNvSpPr>
          <p:nvPr/>
        </p:nvSpPr>
        <p:spPr bwMode="auto">
          <a:xfrm>
            <a:off x="0" y="1295400"/>
            <a:ext cx="9144000" cy="1938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endParaRPr lang="ar-SA" sz="2000"/>
          </a:p>
          <a:p>
            <a:pPr rtl="0"/>
            <a:r>
              <a:rPr lang="ar-SA" sz="2000">
                <a:latin typeface="Arial Unicode MS" pitchFamily="34" charset="-128"/>
                <a:ea typeface="Arial Unicode MS" pitchFamily="34" charset="-128"/>
                <a:cs typeface="Arial Unicode MS" pitchFamily="34" charset="-128"/>
              </a:rPr>
              <a:t> سنة 1935 بدراسات على التوتر السطحي وأظهرت هذه </a:t>
            </a:r>
            <a:r>
              <a:rPr lang="en-GB" u="sng"/>
              <a:t>E. Danielli and H. Davson </a:t>
            </a:r>
            <a:r>
              <a:rPr lang="ar-SA" sz="2000" u="sng">
                <a:latin typeface="Arial Unicode MS" pitchFamily="34" charset="-128"/>
                <a:ea typeface="Arial Unicode MS" pitchFamily="34" charset="-128"/>
                <a:cs typeface="Arial Unicode MS" pitchFamily="34" charset="-128"/>
              </a:rPr>
              <a:t>3- و قام</a:t>
            </a:r>
            <a:endParaRPr lang="ar-SA" sz="2000">
              <a:latin typeface="Arial Unicode MS" pitchFamily="34" charset="-128"/>
              <a:ea typeface="Arial Unicode MS" pitchFamily="34" charset="-128"/>
              <a:cs typeface="Arial Unicode MS" pitchFamily="34" charset="-128"/>
            </a:endParaRPr>
          </a:p>
          <a:p>
            <a:pPr rtl="0"/>
            <a:r>
              <a:rPr lang="ar-SA" sz="2000">
                <a:latin typeface="Arial Unicode MS" pitchFamily="34" charset="-128"/>
                <a:ea typeface="Arial Unicode MS" pitchFamily="34" charset="-128"/>
                <a:cs typeface="Arial Unicode MS" pitchFamily="34" charset="-128"/>
              </a:rPr>
              <a:t>الدراسات أن التوتر اسطحي بين الزيت والماء أعلى من التوتر السطحي بين مستخلص الغشاء الخلوي والماء مما يدل</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على وجود تراكيب في الغشاء الخلوي يعمل على خفض التوتر السطحي وحيث أنه كان معروفا أن اضافة زلال البيض</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الى الزيت يؤدي الى خفض التوتر السطحي للزيت أدى ذلك الى استنتاج أن البروتين يدخل في تركيب أغشية الخلايا. </a:t>
            </a:r>
            <a:endParaRPr lang="en-GB" sz="2000">
              <a:latin typeface="Arial Unicode MS" pitchFamily="34" charset="-128"/>
              <a:ea typeface="Arial Unicode MS" pitchFamily="34" charset="-128"/>
              <a:cs typeface="Arial Unicode MS" pitchFamily="34" charset="-128"/>
            </a:endParaRPr>
          </a:p>
        </p:txBody>
      </p:sp>
      <p:sp>
        <p:nvSpPr>
          <p:cNvPr id="84996" name="Rectangle 3"/>
          <p:cNvSpPr>
            <a:spLocks noChangeArrowheads="1"/>
          </p:cNvSpPr>
          <p:nvPr/>
        </p:nvSpPr>
        <p:spPr bwMode="auto">
          <a:xfrm>
            <a:off x="762000" y="3200400"/>
            <a:ext cx="8153400"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50000"/>
              </a:spcBef>
              <a:buFontTx/>
              <a:buAutoNum type="arabicPeriod"/>
            </a:pPr>
            <a:r>
              <a:rPr lang="en-US" sz="2000">
                <a:latin typeface="Arial Unicode MS" pitchFamily="34" charset="-128"/>
                <a:ea typeface="Arial Unicode MS" pitchFamily="34" charset="-128"/>
                <a:cs typeface="Arial Unicode MS" pitchFamily="34" charset="-128"/>
              </a:rPr>
              <a:t> Danielli and Davson</a:t>
            </a:r>
            <a:r>
              <a:rPr lang="ar-SA" sz="2000">
                <a:latin typeface="Arial Unicode MS" pitchFamily="34" charset="-128"/>
                <a:ea typeface="Arial Unicode MS" pitchFamily="34" charset="-128"/>
                <a:cs typeface="Arial Unicode MS" pitchFamily="34" charset="-128"/>
              </a:rPr>
              <a:t>اقترح ان البروتين يشكل جزء هاما فى تركيب اغشية الخلايا وادخل فكرة وجود ال</a:t>
            </a:r>
            <a:r>
              <a:rPr lang="ar-EG" sz="2000">
                <a:latin typeface="Arial Unicode MS" pitchFamily="34" charset="-128"/>
                <a:ea typeface="Arial Unicode MS" pitchFamily="34" charset="-128"/>
                <a:cs typeface="Arial Unicode MS" pitchFamily="34" charset="-128"/>
              </a:rPr>
              <a:t>ثقوب</a:t>
            </a:r>
            <a:r>
              <a:rPr lang="ar-SA" sz="2000">
                <a:latin typeface="Arial Unicode MS" pitchFamily="34" charset="-128"/>
                <a:ea typeface="Arial Unicode MS" pitchFamily="34" charset="-128"/>
                <a:cs typeface="Arial Unicode MS" pitchFamily="34" charset="-128"/>
              </a:rPr>
              <a:t> المبطنة بالبروتين حيث يتم تبادل المواد بين الخلية والوسط الخارجى</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WordArt 2" descr="Papier Kraft"/>
          <p:cNvSpPr>
            <a:spLocks noChangeArrowheads="1" noChangeShapeType="1" noTextEdit="1"/>
          </p:cNvSpPr>
          <p:nvPr/>
        </p:nvSpPr>
        <p:spPr bwMode="auto">
          <a:xfrm>
            <a:off x="3276600" y="990600"/>
            <a:ext cx="2590800" cy="474663"/>
          </a:xfrm>
          <a:prstGeom prst="rect">
            <a:avLst/>
          </a:prstGeom>
        </p:spPr>
        <p:txBody>
          <a:bodyPr wrap="none" fromWordArt="1">
            <a:prstTxWarp prst="textPlain">
              <a:avLst>
                <a:gd name="adj" fmla="val 50000"/>
              </a:avLst>
            </a:prstTxWarp>
          </a:bodyPr>
          <a:lstStyle/>
          <a:p>
            <a:pPr algn="ctr" rtl="0">
              <a:defRPr/>
            </a:pPr>
            <a:r>
              <a:rPr lang="en-US" sz="3600" b="1" u="sng" kern="10" dirty="0">
                <a:ln w="9525">
                  <a:solidFill>
                    <a:srgbClr val="008000"/>
                  </a:solidFill>
                  <a:round/>
                  <a:headEnd/>
                  <a:tailEnd/>
                </a:ln>
                <a:solidFill>
                  <a:srgbClr val="006600"/>
                </a:solid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rPr>
              <a:t>Lipids </a:t>
            </a:r>
            <a:r>
              <a:rPr lang="ar-SA" sz="3600" b="1" u="sng" kern="10" dirty="0">
                <a:ln w="9525">
                  <a:solidFill>
                    <a:srgbClr val="008000"/>
                  </a:solidFill>
                  <a:round/>
                  <a:headEnd/>
                  <a:tailEnd/>
                </a:ln>
                <a:solidFill>
                  <a:srgbClr val="006600"/>
                </a:solidFill>
                <a:effectLst>
                  <a:outerShdw dist="107763" dir="13500000" algn="ctr" rotWithShape="0">
                    <a:srgbClr val="C7DFD3">
                      <a:alpha val="50000"/>
                    </a:srgbClr>
                  </a:outerShdw>
                </a:effectLst>
                <a:latin typeface="Arial Unicode MS" pitchFamily="34" charset="-128"/>
                <a:ea typeface="Arial Unicode MS" pitchFamily="34" charset="-128"/>
                <a:cs typeface="Arial Unicode MS" pitchFamily="34" charset="-128"/>
              </a:rPr>
              <a:t>اولا: الدهون</a:t>
            </a:r>
            <a:r>
              <a:rPr lang="ar-SA" sz="3600" kern="10" dirty="0">
                <a:ln w="9525">
                  <a:solidFill>
                    <a:srgbClr val="008000"/>
                  </a:solidFill>
                  <a:round/>
                  <a:headEnd/>
                  <a:tailEnd/>
                </a:ln>
                <a:effectLst>
                  <a:outerShdw dist="107763" dir="13500000" algn="ctr" rotWithShape="0">
                    <a:srgbClr val="C7DFD3">
                      <a:alpha val="50000"/>
                    </a:srgbClr>
                  </a:outerShdw>
                </a:effectLst>
                <a:latin typeface="Times New Roman"/>
                <a:cs typeface="Times New Roman"/>
              </a:rPr>
              <a:t> </a:t>
            </a:r>
            <a:endParaRPr lang="en-US" sz="3600" kern="10" dirty="0">
              <a:ln w="9525">
                <a:solidFill>
                  <a:srgbClr val="008000"/>
                </a:solidFill>
                <a:round/>
                <a:headEnd/>
                <a:tailEnd/>
              </a:ln>
              <a:effectLst>
                <a:outerShdw dist="107763" dir="13500000" algn="ctr" rotWithShape="0">
                  <a:srgbClr val="C7DFD3">
                    <a:alpha val="50000"/>
                  </a:srgbClr>
                </a:outerShdw>
              </a:effectLst>
              <a:latin typeface="Times New Roman"/>
              <a:cs typeface="Times New Roman"/>
            </a:endParaRPr>
          </a:p>
        </p:txBody>
      </p:sp>
      <p:sp>
        <p:nvSpPr>
          <p:cNvPr id="11267" name="Text Box 3"/>
          <p:cNvSpPr txBox="1">
            <a:spLocks noChangeArrowheads="1"/>
          </p:cNvSpPr>
          <p:nvPr/>
        </p:nvSpPr>
        <p:spPr bwMode="auto">
          <a:xfrm>
            <a:off x="152400" y="1600200"/>
            <a:ext cx="8534400" cy="4862513"/>
          </a:xfrm>
          <a:prstGeom prst="rect">
            <a:avLst/>
          </a:prstGeom>
          <a:noFill/>
          <a:ln w="9525">
            <a:noFill/>
            <a:miter lim="800000"/>
            <a:headEnd/>
            <a:tailEnd/>
          </a:ln>
          <a:effectLst/>
        </p:spPr>
        <p:txBody>
          <a:bodyPr>
            <a:spAutoFit/>
          </a:bodyPr>
          <a:lstStyle/>
          <a:p>
            <a:pPr marL="342900" indent="-342900">
              <a:spcBef>
                <a:spcPct val="50000"/>
              </a:spcBef>
              <a:buFontTx/>
              <a:buAutoNum type="alphaLcParenR"/>
              <a:defRPr/>
            </a:pPr>
            <a:r>
              <a:rPr lang="ar-SA" sz="2000" dirty="0">
                <a:latin typeface="Arial Unicode MS" pitchFamily="34" charset="-128"/>
                <a:ea typeface="Arial Unicode MS" pitchFamily="34" charset="-128"/>
                <a:cs typeface="Arial Unicode MS" pitchFamily="34" charset="-128"/>
              </a:rPr>
              <a:t>تتأ</a:t>
            </a:r>
            <a:r>
              <a:rPr lang="ar-EG" sz="2000" dirty="0">
                <a:latin typeface="Arial Unicode MS" pitchFamily="34" charset="-128"/>
                <a:ea typeface="Arial Unicode MS" pitchFamily="34" charset="-128"/>
                <a:cs typeface="Arial Unicode MS" pitchFamily="34" charset="-128"/>
              </a:rPr>
              <a:t>لف</a:t>
            </a:r>
            <a:r>
              <a:rPr lang="ar-SA" sz="2000" dirty="0">
                <a:latin typeface="Arial Unicode MS" pitchFamily="34" charset="-128"/>
                <a:ea typeface="Arial Unicode MS" pitchFamily="34" charset="-128"/>
                <a:cs typeface="Arial Unicode MS" pitchFamily="34" charset="-128"/>
              </a:rPr>
              <a:t> الدهون من مجموعة من الجزيئات </a:t>
            </a:r>
            <a:r>
              <a:rPr lang="ar-EG" sz="2000" dirty="0">
                <a:latin typeface="Arial Unicode MS" pitchFamily="34" charset="-128"/>
                <a:ea typeface="Arial Unicode MS" pitchFamily="34" charset="-128"/>
                <a:cs typeface="Arial Unicode MS" pitchFamily="34" charset="-128"/>
              </a:rPr>
              <a:t>ال</a:t>
            </a:r>
            <a:r>
              <a:rPr lang="ar-SA" sz="2000" dirty="0">
                <a:latin typeface="Arial Unicode MS" pitchFamily="34" charset="-128"/>
                <a:ea typeface="Arial Unicode MS" pitchFamily="34" charset="-128"/>
                <a:cs typeface="Arial Unicode MS" pitchFamily="34" charset="-128"/>
              </a:rPr>
              <a:t>غير المتجانسة </a:t>
            </a:r>
            <a:r>
              <a:rPr lang="ar-EG" sz="2000" dirty="0">
                <a:latin typeface="Arial Unicode MS" pitchFamily="34" charset="-128"/>
                <a:ea typeface="Arial Unicode MS" pitchFamily="34" charset="-128"/>
                <a:cs typeface="Arial Unicode MS" pitchFamily="34" charset="-128"/>
              </a:rPr>
              <a:t> </a:t>
            </a:r>
            <a:r>
              <a:rPr lang="fr-FR" sz="2000" dirty="0" err="1">
                <a:latin typeface="Arial Unicode MS" pitchFamily="34" charset="-128"/>
                <a:ea typeface="Arial Unicode MS" pitchFamily="34" charset="-128"/>
                <a:cs typeface="Arial Unicode MS" pitchFamily="34" charset="-128"/>
              </a:rPr>
              <a:t>Heterogeneous</a:t>
            </a:r>
            <a:r>
              <a:rPr lang="fr-FR" sz="2000" dirty="0">
                <a:latin typeface="Arial Unicode MS" pitchFamily="34" charset="-128"/>
                <a:ea typeface="Arial Unicode MS" pitchFamily="34" charset="-128"/>
                <a:cs typeface="Arial Unicode MS" pitchFamily="34" charset="-128"/>
              </a:rPr>
              <a:t>   </a:t>
            </a:r>
            <a:r>
              <a:rPr lang="fr-FR" sz="2000" dirty="0" err="1">
                <a:latin typeface="Arial Unicode MS" pitchFamily="34" charset="-128"/>
                <a:ea typeface="Arial Unicode MS" pitchFamily="34" charset="-128"/>
                <a:cs typeface="Arial Unicode MS" pitchFamily="34" charset="-128"/>
              </a:rPr>
              <a:t>molecules</a:t>
            </a:r>
            <a:r>
              <a:rPr lang="fr-FR" sz="2000" dirty="0">
                <a:latin typeface="Arial Unicode MS" pitchFamily="34" charset="-128"/>
                <a:ea typeface="Arial Unicode MS" pitchFamily="34" charset="-128"/>
                <a:cs typeface="Arial Unicode MS" pitchFamily="34" charset="-128"/>
              </a:rPr>
              <a:t> </a:t>
            </a:r>
            <a:endParaRPr lang="ar-EG" sz="2000" dirty="0">
              <a:latin typeface="Arial Unicode MS" pitchFamily="34" charset="-128"/>
              <a:ea typeface="Arial Unicode MS" pitchFamily="34" charset="-128"/>
              <a:cs typeface="Arial Unicode MS" pitchFamily="34" charset="-128"/>
            </a:endParaRPr>
          </a:p>
          <a:p>
            <a:pPr marL="342900" indent="-342900">
              <a:spcBef>
                <a:spcPct val="50000"/>
              </a:spcBef>
              <a:buFontTx/>
              <a:buAutoNum type="alphaLcParenR"/>
              <a:defRPr/>
            </a:pPr>
            <a:r>
              <a:rPr lang="ar-SA" sz="2000" dirty="0">
                <a:latin typeface="Arial Unicode MS" pitchFamily="34" charset="-128"/>
                <a:ea typeface="Arial Unicode MS" pitchFamily="34" charset="-128"/>
                <a:cs typeface="Arial Unicode MS" pitchFamily="34" charset="-128"/>
              </a:rPr>
              <a:t>عدد قليل منها يذوب في الماء ولكنها تذوب في المذيبات العضوية مثل الأسيتون والبنزين.</a:t>
            </a:r>
            <a:endParaRPr lang="en-GB" sz="2000" dirty="0">
              <a:latin typeface="Arial Unicode MS" pitchFamily="34" charset="-128"/>
              <a:ea typeface="Arial Unicode MS" pitchFamily="34" charset="-128"/>
              <a:cs typeface="Arial Unicode MS" pitchFamily="34" charset="-128"/>
            </a:endParaRPr>
          </a:p>
          <a:p>
            <a:pPr marL="342900" indent="-342900">
              <a:buFontTx/>
              <a:buAutoNum type="alphaLcParenR"/>
              <a:defRPr/>
            </a:pPr>
            <a:r>
              <a:rPr lang="ar-SA" sz="2000" dirty="0">
                <a:latin typeface="Arial Unicode MS" pitchFamily="34" charset="-128"/>
                <a:ea typeface="Arial Unicode MS" pitchFamily="34" charset="-128"/>
                <a:cs typeface="Arial Unicode MS" pitchFamily="34" charset="-128"/>
              </a:rPr>
              <a:t>ويمكن تعريف الدهون على أنها أسترات لأحماض دهنية وجليسرول</a:t>
            </a:r>
            <a:r>
              <a:rPr lang="en-US" sz="2000" dirty="0">
                <a:latin typeface="Arial Unicode MS" pitchFamily="34" charset="-128"/>
                <a:ea typeface="Arial Unicode MS" pitchFamily="34" charset="-128"/>
                <a:cs typeface="Arial Unicode MS" pitchFamily="34" charset="-128"/>
              </a:rPr>
              <a:t>  </a:t>
            </a:r>
            <a:endParaRPr lang="ar-EG" sz="2000" dirty="0">
              <a:latin typeface="Arial Unicode MS" pitchFamily="34" charset="-128"/>
              <a:ea typeface="Arial Unicode MS" pitchFamily="34" charset="-128"/>
              <a:cs typeface="Arial Unicode MS" pitchFamily="34" charset="-128"/>
            </a:endParaRPr>
          </a:p>
          <a:p>
            <a:pPr marL="342900" indent="-342900">
              <a:defRPr/>
            </a:pPr>
            <a:endParaRPr lang="ar-EG" sz="2000" dirty="0">
              <a:latin typeface="Arial Unicode MS" pitchFamily="34" charset="-128"/>
              <a:ea typeface="Arial Unicode MS" pitchFamily="34" charset="-128"/>
              <a:cs typeface="Arial Unicode MS" pitchFamily="34" charset="-128"/>
            </a:endParaRPr>
          </a:p>
          <a:p>
            <a:pPr marL="342900" indent="-342900">
              <a:defRPr/>
            </a:pPr>
            <a:r>
              <a:rPr lang="ar-SA" sz="2000" b="1" u="sng" dirty="0">
                <a:latin typeface="Arial Unicode MS" pitchFamily="34" charset="-128"/>
                <a:ea typeface="Arial Unicode MS" pitchFamily="34" charset="-128"/>
                <a:cs typeface="Arial Unicode MS" pitchFamily="34" charset="-128"/>
              </a:rPr>
              <a:t>وظائف الدهون</a:t>
            </a:r>
            <a:endParaRPr lang="ar-EG" sz="2000" b="1" u="sng" dirty="0">
              <a:latin typeface="Arial Unicode MS" pitchFamily="34" charset="-128"/>
              <a:ea typeface="Arial Unicode MS" pitchFamily="34" charset="-128"/>
              <a:cs typeface="Arial Unicode MS" pitchFamily="34" charset="-128"/>
            </a:endParaRPr>
          </a:p>
          <a:p>
            <a:pPr marL="342900" indent="-342900">
              <a:defRPr/>
            </a:pPr>
            <a:endParaRPr lang="ar-SA" sz="2000" u="sng" dirty="0">
              <a:latin typeface="Arial Unicode MS" pitchFamily="34" charset="-128"/>
              <a:ea typeface="Arial Unicode MS" pitchFamily="34" charset="-128"/>
              <a:cs typeface="Arial Unicode MS" pitchFamily="34" charset="-128"/>
            </a:endParaRPr>
          </a:p>
          <a:p>
            <a:pPr marL="342900" indent="-342900">
              <a:defRPr/>
            </a:pPr>
            <a:r>
              <a:rPr lang="ar-SA" sz="2000" dirty="0">
                <a:latin typeface="Arial Unicode MS" pitchFamily="34" charset="-128"/>
                <a:ea typeface="Arial Unicode MS" pitchFamily="34" charset="-128"/>
                <a:cs typeface="Arial Unicode MS" pitchFamily="34" charset="-128"/>
              </a:rPr>
              <a:t>1- تدخل في تركيب أغشية الخلية والعضيات </a:t>
            </a:r>
            <a:endParaRPr lang="ar-EG" sz="2000" dirty="0">
              <a:latin typeface="Arial Unicode MS" pitchFamily="34" charset="-128"/>
              <a:ea typeface="Arial Unicode MS" pitchFamily="34" charset="-128"/>
              <a:cs typeface="Arial Unicode MS" pitchFamily="34" charset="-128"/>
            </a:endParaRPr>
          </a:p>
          <a:p>
            <a:pPr marL="342900" indent="-342900">
              <a:defRPr/>
            </a:pPr>
            <a:r>
              <a:rPr lang="ar-EG" sz="2000" dirty="0">
                <a:latin typeface="Arial Unicode MS" pitchFamily="34" charset="-128"/>
                <a:ea typeface="Arial Unicode MS" pitchFamily="34" charset="-128"/>
                <a:cs typeface="Arial Unicode MS" pitchFamily="34" charset="-128"/>
              </a:rPr>
              <a:t>2- </a:t>
            </a:r>
            <a:r>
              <a:rPr lang="ar-SA" sz="2000" dirty="0">
                <a:latin typeface="Arial Unicode MS" pitchFamily="34" charset="-128"/>
                <a:ea typeface="Arial Unicode MS" pitchFamily="34" charset="-128"/>
                <a:cs typeface="Arial Unicode MS" pitchFamily="34" charset="-128"/>
              </a:rPr>
              <a:t>وتكون مصاحبة للإنزيمات السابحة في السيتوبلازم أو في محيط الخلية.</a:t>
            </a:r>
            <a:endParaRPr lang="en-GB" sz="2000" dirty="0">
              <a:latin typeface="Arial Unicode MS" pitchFamily="34" charset="-128"/>
              <a:ea typeface="Arial Unicode MS" pitchFamily="34" charset="-128"/>
              <a:cs typeface="Arial Unicode MS" pitchFamily="34" charset="-128"/>
            </a:endParaRPr>
          </a:p>
          <a:p>
            <a:pPr marL="342900" indent="-342900">
              <a:defRPr/>
            </a:pPr>
            <a:r>
              <a:rPr lang="ar-EG" sz="2000" dirty="0">
                <a:latin typeface="Arial Unicode MS" pitchFamily="34" charset="-128"/>
                <a:ea typeface="Arial Unicode MS" pitchFamily="34" charset="-128"/>
                <a:cs typeface="Arial Unicode MS" pitchFamily="34" charset="-128"/>
              </a:rPr>
              <a:t>3-</a:t>
            </a:r>
            <a:r>
              <a:rPr lang="ar-SA" sz="2000" dirty="0">
                <a:latin typeface="Arial Unicode MS" pitchFamily="34" charset="-128"/>
                <a:ea typeface="Arial Unicode MS" pitchFamily="34" charset="-128"/>
                <a:cs typeface="Arial Unicode MS" pitchFamily="34" charset="-128"/>
              </a:rPr>
              <a:t> تخزن في الخلايا وتستخدم كمصدر لإنتاج الطاقة.</a:t>
            </a:r>
            <a:r>
              <a:rPr lang="en-US" sz="2000" dirty="0">
                <a:latin typeface="Arial Unicode MS" pitchFamily="34" charset="-128"/>
                <a:ea typeface="Arial Unicode MS" pitchFamily="34" charset="-128"/>
                <a:cs typeface="Arial Unicode MS" pitchFamily="34" charset="-128"/>
              </a:rPr>
              <a:t>  </a:t>
            </a:r>
            <a:endParaRPr lang="en-GB" sz="2000" dirty="0">
              <a:latin typeface="Arial Unicode MS" pitchFamily="34" charset="-128"/>
              <a:ea typeface="Arial Unicode MS" pitchFamily="34" charset="-128"/>
              <a:cs typeface="Arial Unicode MS" pitchFamily="34" charset="-128"/>
            </a:endParaRPr>
          </a:p>
          <a:p>
            <a:pPr marL="342900" indent="-342900">
              <a:defRPr/>
            </a:pPr>
            <a:r>
              <a:rPr lang="ar-EG" sz="2000" dirty="0">
                <a:latin typeface="Arial Unicode MS" pitchFamily="34" charset="-128"/>
                <a:ea typeface="Arial Unicode MS" pitchFamily="34" charset="-128"/>
                <a:cs typeface="Arial Unicode MS" pitchFamily="34" charset="-128"/>
              </a:rPr>
              <a:t>4</a:t>
            </a:r>
            <a:r>
              <a:rPr lang="ar-SA" sz="2000" dirty="0">
                <a:latin typeface="Arial Unicode MS" pitchFamily="34" charset="-128"/>
                <a:ea typeface="Arial Unicode MS" pitchFamily="34" charset="-128"/>
                <a:cs typeface="Arial Unicode MS" pitchFamily="34" charset="-128"/>
              </a:rPr>
              <a:t>- تعتبر مكملة لعمل الإنزيمات الداخلة في تكوين الأغشية البلازمية مثل الأنزيمات المحفزة لنقل الالكترونات والبناء الضوئي والأكسدة الفسفورية, وعند تجريد الإنزيم من الدهون المصاحبة له فانه يفقد فعاليته.</a:t>
            </a:r>
            <a:endParaRPr lang="ar-EG" sz="2000" dirty="0">
              <a:latin typeface="Arial Unicode MS" pitchFamily="34" charset="-128"/>
              <a:ea typeface="Arial Unicode MS" pitchFamily="34" charset="-128"/>
              <a:cs typeface="Arial Unicode MS" pitchFamily="34" charset="-128"/>
            </a:endParaRPr>
          </a:p>
          <a:p>
            <a:pPr marL="342900" indent="-342900">
              <a:defRPr/>
            </a:pPr>
            <a:r>
              <a:rPr lang="ar-EG"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5- </a:t>
            </a:r>
            <a:r>
              <a:rPr lang="ar-SA"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rPr>
              <a:t>تعمل الدهون كعازل للحرارة وممتص للصدمات</a:t>
            </a:r>
            <a:endParaRPr lang="fr-FR" sz="2000" dirty="0">
              <a:effectLst>
                <a:outerShdw blurRad="38100" dist="38100" dir="2700000" algn="tl">
                  <a:srgbClr val="C0C0C0"/>
                </a:outerShdw>
              </a:effectLst>
              <a:latin typeface="Arial Unicode MS" pitchFamily="34" charset="-128"/>
              <a:ea typeface="Arial Unicode MS" pitchFamily="34" charset="-128"/>
              <a:cs typeface="Arial Unicode MS" pitchFamily="34" charset="-128"/>
            </a:endParaRPr>
          </a:p>
        </p:txBody>
      </p:sp>
      <p:sp>
        <p:nvSpPr>
          <p:cNvPr id="16388" name="WordArt 4"/>
          <p:cNvSpPr>
            <a:spLocks noChangeArrowheads="1" noChangeShapeType="1" noTextEdit="1"/>
          </p:cNvSpPr>
          <p:nvPr/>
        </p:nvSpPr>
        <p:spPr bwMode="auto">
          <a:xfrm>
            <a:off x="2819400" y="228600"/>
            <a:ext cx="3048000" cy="533400"/>
          </a:xfrm>
          <a:prstGeom prst="rect">
            <a:avLst/>
          </a:prstGeom>
        </p:spPr>
        <p:txBody>
          <a:bodyPr wrap="none" fromWordArt="1">
            <a:prstTxWarp prst="textPlain">
              <a:avLst>
                <a:gd name="adj" fmla="val 50000"/>
              </a:avLst>
            </a:prstTxWarp>
          </a:bodyPr>
          <a:lstStyle/>
          <a:p>
            <a:pPr algn="ctr">
              <a:defRPr/>
            </a:pPr>
            <a:r>
              <a:rPr lang="ar-SA" sz="3600" u="sng" kern="10" dirty="0">
                <a:ln w="9525">
                  <a:solidFill>
                    <a:srgbClr val="000000"/>
                  </a:solidFill>
                  <a:round/>
                  <a:headEnd/>
                  <a:tailEnd/>
                </a:ln>
                <a:latin typeface="Arial Unicode MS" pitchFamily="34" charset="-128"/>
                <a:ea typeface="Arial Unicode MS" pitchFamily="34" charset="-128"/>
                <a:cs typeface="Arial Unicode MS" pitchFamily="34" charset="-128"/>
              </a:rPr>
              <a:t>المكونات البيولوجية</a:t>
            </a:r>
            <a:endParaRPr lang="en-US" sz="3600" u="sng" kern="10" dirty="0">
              <a:ln w="9525">
                <a:solidFill>
                  <a:srgbClr val="000000"/>
                </a:solidFill>
                <a:round/>
                <a:headEnd/>
                <a:tailEnd/>
              </a:ln>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7" descr="membra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04800"/>
            <a:ext cx="8153400" cy="3638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6019" name="Rectangle 3"/>
          <p:cNvSpPr>
            <a:spLocks noChangeArrowheads="1"/>
          </p:cNvSpPr>
          <p:nvPr/>
        </p:nvSpPr>
        <p:spPr bwMode="auto">
          <a:xfrm>
            <a:off x="533400" y="4343400"/>
            <a:ext cx="75438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50000"/>
              </a:spcBef>
              <a:buFontTx/>
              <a:buAutoNum type="arabicPeriod"/>
            </a:pPr>
            <a:r>
              <a:rPr lang="ar-SA" b="1">
                <a:latin typeface="Arial Unicode MS" pitchFamily="34" charset="-128"/>
                <a:ea typeface="Arial Unicode MS" pitchFamily="34" charset="-128"/>
                <a:cs typeface="Arial Unicode MS" pitchFamily="34" charset="-128"/>
              </a:rPr>
              <a:t>الدهون المكونة للغشاء هى جزيئات</a:t>
            </a:r>
            <a:r>
              <a:rPr lang="ar-EG" b="1">
                <a:latin typeface="Arial Unicode MS" pitchFamily="34" charset="-128"/>
                <a:ea typeface="Arial Unicode MS" pitchFamily="34" charset="-128"/>
                <a:cs typeface="Arial Unicode MS" pitchFamily="34" charset="-128"/>
              </a:rPr>
              <a:t>  قطبية   </a:t>
            </a:r>
            <a:r>
              <a:rPr lang="en-US" b="1">
                <a:latin typeface="Arial Unicode MS" pitchFamily="34" charset="-128"/>
                <a:ea typeface="Arial Unicode MS" pitchFamily="34" charset="-128"/>
                <a:cs typeface="Arial Unicode MS" pitchFamily="34" charset="-128"/>
              </a:rPr>
              <a:t>molecules</a:t>
            </a:r>
            <a:r>
              <a:rPr lang="ar-EG" b="1">
                <a:latin typeface="Arial Unicode MS" pitchFamily="34" charset="-128"/>
                <a:ea typeface="Arial Unicode MS" pitchFamily="34" charset="-128"/>
                <a:cs typeface="Arial Unicode MS" pitchFamily="34" charset="-128"/>
              </a:rPr>
              <a:t>  </a:t>
            </a:r>
            <a:r>
              <a:rPr lang="en-US" b="1">
                <a:latin typeface="Arial Unicode MS" pitchFamily="34" charset="-128"/>
                <a:ea typeface="Arial Unicode MS" pitchFamily="34" charset="-128"/>
                <a:cs typeface="Arial Unicode MS" pitchFamily="34" charset="-128"/>
              </a:rPr>
              <a:t>Amphipathic</a:t>
            </a:r>
          </a:p>
          <a:p>
            <a:pPr marL="342900" indent="-342900">
              <a:spcBef>
                <a:spcPct val="50000"/>
              </a:spcBef>
              <a:buFontTx/>
              <a:buAutoNum type="arabicPeriod"/>
            </a:pPr>
            <a:r>
              <a:rPr lang="ar-SA" b="1">
                <a:latin typeface="Arial Unicode MS" pitchFamily="34" charset="-128"/>
                <a:ea typeface="Arial Unicode MS" pitchFamily="34" charset="-128"/>
                <a:cs typeface="Arial Unicode MS" pitchFamily="34" charset="-128"/>
              </a:rPr>
              <a:t>مكونة من</a:t>
            </a:r>
            <a:r>
              <a:rPr lang="ar-EG" b="1">
                <a:latin typeface="Arial Unicode MS" pitchFamily="34" charset="-128"/>
                <a:ea typeface="Arial Unicode MS" pitchFamily="34" charset="-128"/>
                <a:cs typeface="Arial Unicode MS" pitchFamily="34" charset="-128"/>
              </a:rPr>
              <a:t> جزيئات محبة وكارهة لوسط المذيب</a:t>
            </a:r>
          </a:p>
          <a:p>
            <a:pPr marL="342900" indent="-342900">
              <a:spcBef>
                <a:spcPct val="50000"/>
              </a:spcBef>
              <a:buFontTx/>
              <a:buAutoNum type="arabicPeriod"/>
            </a:pPr>
            <a:r>
              <a:rPr lang="ar-EG" b="1">
                <a:latin typeface="Arial Unicode MS" pitchFamily="34" charset="-128"/>
                <a:ea typeface="Arial Unicode MS" pitchFamily="34" charset="-128"/>
                <a:cs typeface="Arial Unicode MS" pitchFamily="34" charset="-128"/>
              </a:rPr>
              <a:t>كوليسترول وجليكوليبيدات وسفنجوليبيدات</a:t>
            </a:r>
            <a:endParaRPr lang="en-US" b="1">
              <a:latin typeface="Arial Unicode MS" pitchFamily="34" charset="-128"/>
              <a:ea typeface="Arial Unicode MS" pitchFamily="34" charset="-128"/>
              <a:cs typeface="Arial Unicode MS" pitchFamily="34" charset="-128"/>
            </a:endParaRPr>
          </a:p>
        </p:txBody>
      </p:sp>
      <p:sp>
        <p:nvSpPr>
          <p:cNvPr id="86020" name="TextBox 3"/>
          <p:cNvSpPr txBox="1">
            <a:spLocks noChangeArrowheads="1"/>
          </p:cNvSpPr>
          <p:nvPr/>
        </p:nvSpPr>
        <p:spPr bwMode="auto">
          <a:xfrm>
            <a:off x="914400" y="990600"/>
            <a:ext cx="1981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حامل بروتيني</a:t>
            </a:r>
            <a:endParaRPr lang="en-US" b="1"/>
          </a:p>
        </p:txBody>
      </p:sp>
      <p:sp>
        <p:nvSpPr>
          <p:cNvPr id="86021" name="TextBox 4"/>
          <p:cNvSpPr txBox="1">
            <a:spLocks noChangeArrowheads="1"/>
          </p:cNvSpPr>
          <p:nvPr/>
        </p:nvSpPr>
        <p:spPr bwMode="auto">
          <a:xfrm>
            <a:off x="3276600" y="533400"/>
            <a:ext cx="1905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جليكوبروتين</a:t>
            </a:r>
            <a:endParaRPr lang="en-US" b="1"/>
          </a:p>
        </p:txBody>
      </p:sp>
      <p:sp>
        <p:nvSpPr>
          <p:cNvPr id="86022" name="TextBox 6"/>
          <p:cNvSpPr txBox="1">
            <a:spLocks noChangeArrowheads="1"/>
          </p:cNvSpPr>
          <p:nvPr/>
        </p:nvSpPr>
        <p:spPr bwMode="auto">
          <a:xfrm>
            <a:off x="5867400" y="838200"/>
            <a:ext cx="23622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ناقل كربوهيدراتي</a:t>
            </a:r>
            <a:endParaRPr lang="en-US" b="1"/>
          </a:p>
        </p:txBody>
      </p:sp>
      <p:sp>
        <p:nvSpPr>
          <p:cNvPr id="86023" name="TextBox 7"/>
          <p:cNvSpPr txBox="1">
            <a:spLocks noChangeArrowheads="1"/>
          </p:cNvSpPr>
          <p:nvPr/>
        </p:nvSpPr>
        <p:spPr bwMode="auto">
          <a:xfrm>
            <a:off x="6705600" y="1905000"/>
            <a:ext cx="19812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طبقة مزدوجة من الفسفوليبيدات</a:t>
            </a:r>
            <a:endParaRPr lang="en-US" b="1"/>
          </a:p>
        </p:txBody>
      </p:sp>
      <p:sp>
        <p:nvSpPr>
          <p:cNvPr id="86024" name="TextBox 8"/>
          <p:cNvSpPr txBox="1">
            <a:spLocks noChangeArrowheads="1"/>
          </p:cNvSpPr>
          <p:nvPr/>
        </p:nvSpPr>
        <p:spPr bwMode="auto">
          <a:xfrm>
            <a:off x="5029200" y="2895600"/>
            <a:ext cx="15240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طبقة بروتين </a:t>
            </a:r>
            <a:endParaRPr lang="en-US" b="1"/>
          </a:p>
        </p:txBody>
      </p:sp>
      <p:sp>
        <p:nvSpPr>
          <p:cNvPr id="86025" name="TextBox 9"/>
          <p:cNvSpPr txBox="1">
            <a:spLocks noChangeArrowheads="1"/>
          </p:cNvSpPr>
          <p:nvPr/>
        </p:nvSpPr>
        <p:spPr bwMode="auto">
          <a:xfrm>
            <a:off x="2209800" y="3200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ثقب أو قناة</a:t>
            </a:r>
            <a:endParaRPr lang="en-US" b="1"/>
          </a:p>
        </p:txBody>
      </p:sp>
    </p:spTree>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1"/>
          <p:cNvSpPr>
            <a:spLocks noChangeArrowheads="1"/>
          </p:cNvSpPr>
          <p:nvPr/>
        </p:nvSpPr>
        <p:spPr bwMode="auto">
          <a:xfrm>
            <a:off x="228600" y="58738"/>
            <a:ext cx="8915400" cy="4094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lnSpc>
                <a:spcPct val="150000"/>
              </a:lnSpc>
            </a:pPr>
            <a:endParaRPr lang="ar-SA" sz="1600" b="1"/>
          </a:p>
          <a:p>
            <a:pPr rtl="0">
              <a:lnSpc>
                <a:spcPct val="150000"/>
              </a:lnSpc>
            </a:pPr>
            <a:r>
              <a:rPr lang="ar-SA" sz="1600" b="1">
                <a:latin typeface="Arial Unicode MS" pitchFamily="34" charset="-128"/>
                <a:ea typeface="Arial Unicode MS" pitchFamily="34" charset="-128"/>
                <a:cs typeface="Arial Unicode MS" pitchFamily="34" charset="-128"/>
              </a:rPr>
              <a:t> عن طريق استخدام اشعة اكس والمجهر الإلكتروني من دراسة تركيب غشاء </a:t>
            </a:r>
            <a:r>
              <a:rPr lang="en-GB" sz="1600" b="1" u="sng">
                <a:latin typeface="Arial Unicode MS" pitchFamily="34" charset="-128"/>
                <a:ea typeface="Arial Unicode MS" pitchFamily="34" charset="-128"/>
                <a:cs typeface="Arial Unicode MS" pitchFamily="34" charset="-128"/>
              </a:rPr>
              <a:t>J. D. Robertson</a:t>
            </a:r>
            <a:r>
              <a:rPr lang="ar-EG" sz="1600" b="1" u="sng">
                <a:latin typeface="Arial Unicode MS" pitchFamily="34" charset="-128"/>
                <a:ea typeface="Arial Unicode MS" pitchFamily="34" charset="-128"/>
                <a:cs typeface="Arial Unicode MS" pitchFamily="34" charset="-128"/>
              </a:rPr>
              <a:t> </a:t>
            </a:r>
            <a:r>
              <a:rPr lang="ar-SA" sz="1600" b="1" u="sng">
                <a:latin typeface="Arial Unicode MS" pitchFamily="34" charset="-128"/>
                <a:ea typeface="Arial Unicode MS" pitchFamily="34" charset="-128"/>
                <a:cs typeface="Arial Unicode MS" pitchFamily="34" charset="-128"/>
              </a:rPr>
              <a:t>4-</a:t>
            </a:r>
            <a:r>
              <a:rPr lang="ar-SA" sz="1600" b="1">
                <a:latin typeface="Arial Unicode MS" pitchFamily="34" charset="-128"/>
                <a:ea typeface="Arial Unicode MS" pitchFamily="34" charset="-128"/>
                <a:cs typeface="Arial Unicode MS" pitchFamily="34" charset="-128"/>
              </a:rPr>
              <a:t> </a:t>
            </a:r>
            <a:r>
              <a:rPr lang="ar-SA" sz="1600" b="1" u="sng">
                <a:latin typeface="Arial Unicode MS" pitchFamily="34" charset="-128"/>
                <a:ea typeface="Arial Unicode MS" pitchFamily="34" charset="-128"/>
                <a:cs typeface="Arial Unicode MS" pitchFamily="34" charset="-128"/>
              </a:rPr>
              <a:t>تمكن ا</a:t>
            </a:r>
            <a:endParaRPr lang="en-GB" sz="1600" b="1">
              <a:latin typeface="Arial Unicode MS" pitchFamily="34" charset="-128"/>
              <a:ea typeface="Arial Unicode MS" pitchFamily="34" charset="-128"/>
              <a:cs typeface="Arial Unicode MS" pitchFamily="34" charset="-128"/>
            </a:endParaRPr>
          </a:p>
          <a:p>
            <a:pPr rtl="0">
              <a:lnSpc>
                <a:spcPct val="150000"/>
              </a:lnSpc>
            </a:pPr>
            <a:r>
              <a:rPr lang="ar-SA" sz="1600" b="1">
                <a:latin typeface="Arial Unicode MS" pitchFamily="34" charset="-128"/>
                <a:ea typeface="Arial Unicode MS" pitchFamily="34" charset="-128"/>
                <a:cs typeface="Arial Unicode MS" pitchFamily="34" charset="-128"/>
              </a:rPr>
              <a:t> واقترح نموذج لتركيبه ولكن </a:t>
            </a:r>
            <a:r>
              <a:rPr lang="en-GB" sz="1600" b="1">
                <a:latin typeface="Arial Unicode MS" pitchFamily="34" charset="-128"/>
                <a:ea typeface="Arial Unicode MS" pitchFamily="34" charset="-128"/>
                <a:cs typeface="Arial Unicode MS" pitchFamily="34" charset="-128"/>
              </a:rPr>
              <a:t>Unit membrane </a:t>
            </a:r>
            <a:r>
              <a:rPr lang="ar-SA" sz="1600" b="1">
                <a:latin typeface="Arial Unicode MS" pitchFamily="34" charset="-128"/>
                <a:ea typeface="Arial Unicode MS" pitchFamily="34" charset="-128"/>
                <a:cs typeface="Arial Unicode MS" pitchFamily="34" charset="-128"/>
              </a:rPr>
              <a:t>الايلين المتحور من الخلية العصبية واقترح فكرة ”وحدة الغشاء“ </a:t>
            </a:r>
          </a:p>
          <a:p>
            <a:pPr rtl="0">
              <a:lnSpc>
                <a:spcPct val="150000"/>
              </a:lnSpc>
            </a:pPr>
            <a:r>
              <a:rPr lang="ar-SA" sz="1600" b="1">
                <a:latin typeface="Arial Unicode MS" pitchFamily="34" charset="-128"/>
                <a:ea typeface="Arial Unicode MS" pitchFamily="34" charset="-128"/>
                <a:cs typeface="Arial Unicode MS" pitchFamily="34" charset="-128"/>
              </a:rPr>
              <a:t>هذا التركيب لا يفسر كيفية مرور المواد</a:t>
            </a:r>
            <a:r>
              <a:rPr lang="ar-EG" sz="1600" b="1">
                <a:latin typeface="Arial Unicode MS" pitchFamily="34" charset="-128"/>
                <a:ea typeface="Arial Unicode MS" pitchFamily="34" charset="-128"/>
                <a:cs typeface="Arial Unicode MS" pitchFamily="34" charset="-128"/>
              </a:rPr>
              <a:t> </a:t>
            </a:r>
            <a:r>
              <a:rPr lang="ar-SA" sz="1600" b="1">
                <a:latin typeface="Arial Unicode MS" pitchFamily="34" charset="-128"/>
                <a:ea typeface="Arial Unicode MS" pitchFamily="34" charset="-128"/>
                <a:cs typeface="Arial Unicode MS" pitchFamily="34" charset="-128"/>
              </a:rPr>
              <a:t>او النقل الميسر او النقل النشط من خلاله.</a:t>
            </a:r>
          </a:p>
          <a:p>
            <a:pPr rtl="0">
              <a:lnSpc>
                <a:spcPct val="150000"/>
              </a:lnSpc>
            </a:pPr>
            <a:r>
              <a:rPr lang="ar-SA" sz="1600" b="1">
                <a:latin typeface="Arial Unicode MS" pitchFamily="34" charset="-128"/>
                <a:ea typeface="Arial Unicode MS" pitchFamily="34" charset="-128"/>
                <a:cs typeface="Arial Unicode MS" pitchFamily="34" charset="-128"/>
              </a:rPr>
              <a:t> الأسطح الداخلية والخارجية لطبقتي الغشاء البلازمي باستخدام تقنية </a:t>
            </a:r>
            <a:r>
              <a:rPr lang="en-GB" sz="1600" b="1" u="sng">
                <a:latin typeface="Arial Unicode MS" pitchFamily="34" charset="-128"/>
                <a:ea typeface="Arial Unicode MS" pitchFamily="34" charset="-128"/>
                <a:cs typeface="Arial Unicode MS" pitchFamily="34" charset="-128"/>
              </a:rPr>
              <a:t>Singer and Nicolson </a:t>
            </a:r>
            <a:r>
              <a:rPr lang="ar-SA" sz="1600" b="1" u="sng">
                <a:latin typeface="Arial Unicode MS" pitchFamily="34" charset="-128"/>
                <a:ea typeface="Arial Unicode MS" pitchFamily="34" charset="-128"/>
                <a:cs typeface="Arial Unicode MS" pitchFamily="34" charset="-128"/>
              </a:rPr>
              <a:t>5- درس</a:t>
            </a:r>
            <a:endParaRPr lang="ar-SA" sz="1600" b="1">
              <a:latin typeface="Arial Unicode MS" pitchFamily="34" charset="-128"/>
              <a:ea typeface="Arial Unicode MS" pitchFamily="34" charset="-128"/>
              <a:cs typeface="Arial Unicode MS" pitchFamily="34" charset="-128"/>
            </a:endParaRPr>
          </a:p>
          <a:p>
            <a:pPr rtl="0">
              <a:lnSpc>
                <a:spcPct val="150000"/>
              </a:lnSpc>
            </a:pPr>
            <a:r>
              <a:rPr lang="ar-SA" sz="1600" b="1">
                <a:latin typeface="Arial Unicode MS" pitchFamily="34" charset="-128"/>
                <a:ea typeface="Arial Unicode MS" pitchFamily="34" charset="-128"/>
                <a:cs typeface="Arial Unicode MS" pitchFamily="34" charset="-128"/>
              </a:rPr>
              <a:t>الفصل بالتبريد وأيضا عن طريق الفحص بالمجهر اللإلكتروني ووجدا عدم التجانس في توزيع الجزيئات البروتينية </a:t>
            </a:r>
            <a:endParaRPr lang="ar-EG" sz="1600" b="1">
              <a:latin typeface="Arial Unicode MS" pitchFamily="34" charset="-128"/>
              <a:ea typeface="Arial Unicode MS" pitchFamily="34" charset="-128"/>
              <a:cs typeface="Arial Unicode MS" pitchFamily="34" charset="-128"/>
            </a:endParaRPr>
          </a:p>
          <a:p>
            <a:pPr rtl="0">
              <a:lnSpc>
                <a:spcPct val="150000"/>
              </a:lnSpc>
            </a:pPr>
            <a:r>
              <a:rPr lang="en-US" sz="1600" b="1">
                <a:latin typeface="Arial Unicode MS" pitchFamily="34" charset="-128"/>
                <a:ea typeface="Arial Unicode MS" pitchFamily="34" charset="-128"/>
                <a:cs typeface="Arial Unicode MS" pitchFamily="34" charset="-128"/>
              </a:rPr>
              <a:t>Particles </a:t>
            </a:r>
            <a:r>
              <a:rPr lang="ar-SA" sz="1600" b="1">
                <a:latin typeface="Arial Unicode MS" pitchFamily="34" charset="-128"/>
                <a:ea typeface="Arial Unicode MS" pitchFamily="34" charset="-128"/>
                <a:cs typeface="Arial Unicode MS" pitchFamily="34" charset="-128"/>
              </a:rPr>
              <a:t>وأنها لا تغلف الطبقات الدهنية كما كان يعتقد</a:t>
            </a:r>
            <a:r>
              <a:rPr lang="ar-EG" sz="1600" b="1">
                <a:latin typeface="Arial Unicode MS" pitchFamily="34" charset="-128"/>
                <a:ea typeface="Arial Unicode MS" pitchFamily="34" charset="-128"/>
                <a:cs typeface="Arial Unicode MS" pitchFamily="34" charset="-128"/>
              </a:rPr>
              <a:t> ولكنها تكون على هيئة</a:t>
            </a:r>
            <a:r>
              <a:rPr lang="en-US" sz="1600" b="1">
                <a:latin typeface="Arial Unicode MS" pitchFamily="34" charset="-128"/>
                <a:ea typeface="Arial Unicode MS" pitchFamily="34" charset="-128"/>
                <a:cs typeface="Arial Unicode MS" pitchFamily="34" charset="-128"/>
              </a:rPr>
              <a:t> </a:t>
            </a:r>
            <a:endParaRPr lang="ar-EG" sz="1600" b="1">
              <a:latin typeface="Arial Unicode MS" pitchFamily="34" charset="-128"/>
              <a:ea typeface="Arial Unicode MS" pitchFamily="34" charset="-128"/>
              <a:cs typeface="Arial Unicode MS" pitchFamily="34" charset="-128"/>
            </a:endParaRPr>
          </a:p>
          <a:p>
            <a:pPr>
              <a:lnSpc>
                <a:spcPct val="150000"/>
              </a:lnSpc>
            </a:pPr>
            <a:r>
              <a:rPr lang="ar-SA" sz="1600" b="1">
                <a:latin typeface="Arial Unicode MS" pitchFamily="34" charset="-128"/>
                <a:ea typeface="Arial Unicode MS" pitchFamily="34" charset="-128"/>
                <a:cs typeface="Arial Unicode MS" pitchFamily="34" charset="-128"/>
              </a:rPr>
              <a:t>بعضها يوجد على السطح الداخلى للطبقة الدهنية الداخلية </a:t>
            </a:r>
            <a:r>
              <a:rPr lang="en-US" sz="1600" b="1">
                <a:latin typeface="Arial Unicode MS" pitchFamily="34" charset="-128"/>
                <a:ea typeface="Arial Unicode MS" pitchFamily="34" charset="-128"/>
                <a:cs typeface="Arial Unicode MS" pitchFamily="34" charset="-128"/>
              </a:rPr>
              <a:t>Peripheral protein</a:t>
            </a:r>
            <a:endParaRPr lang="ar-SA" sz="1600" b="1">
              <a:latin typeface="Arial Unicode MS" pitchFamily="34" charset="-128"/>
              <a:ea typeface="Arial Unicode MS" pitchFamily="34" charset="-128"/>
              <a:cs typeface="Arial Unicode MS" pitchFamily="34" charset="-128"/>
            </a:endParaRPr>
          </a:p>
          <a:p>
            <a:pPr>
              <a:lnSpc>
                <a:spcPct val="150000"/>
              </a:lnSpc>
            </a:pPr>
            <a:r>
              <a:rPr lang="ar-SA" sz="1600" b="1">
                <a:latin typeface="Arial Unicode MS" pitchFamily="34" charset="-128"/>
                <a:ea typeface="Arial Unicode MS" pitchFamily="34" charset="-128"/>
                <a:cs typeface="Arial Unicode MS" pitchFamily="34" charset="-128"/>
              </a:rPr>
              <a:t>وبعضها  يمتد عبر طبقتى الغشاء البلازمى </a:t>
            </a:r>
            <a:r>
              <a:rPr lang="en-US" sz="1600" b="1">
                <a:latin typeface="Arial Unicode MS" pitchFamily="34" charset="-128"/>
                <a:ea typeface="Arial Unicode MS" pitchFamily="34" charset="-128"/>
                <a:cs typeface="Arial Unicode MS" pitchFamily="34" charset="-128"/>
              </a:rPr>
              <a:t>Integral protein</a:t>
            </a:r>
            <a:r>
              <a:rPr lang="ar-EG" sz="1600" b="1">
                <a:latin typeface="Arial Unicode MS" pitchFamily="34" charset="-128"/>
                <a:ea typeface="Arial Unicode MS" pitchFamily="34" charset="-128"/>
                <a:cs typeface="Arial Unicode MS" pitchFamily="34" charset="-128"/>
              </a:rPr>
              <a:t> </a:t>
            </a:r>
            <a:r>
              <a:rPr lang="ar-SA" sz="1600" b="1">
                <a:latin typeface="Arial Unicode MS" pitchFamily="34" charset="-128"/>
                <a:ea typeface="Arial Unicode MS" pitchFamily="34" charset="-128"/>
                <a:cs typeface="Arial Unicode MS" pitchFamily="34" charset="-128"/>
              </a:rPr>
              <a:t>وبعضها فى المنطقة الوسطى بين الدهون</a:t>
            </a:r>
          </a:p>
          <a:p>
            <a:pPr rtl="0">
              <a:lnSpc>
                <a:spcPct val="150000"/>
              </a:lnSpc>
            </a:pPr>
            <a:r>
              <a:rPr lang="ar-EG" sz="1600" b="1">
                <a:latin typeface="Arial Unicode MS" pitchFamily="34" charset="-128"/>
                <a:ea typeface="Arial Unicode MS" pitchFamily="34" charset="-128"/>
                <a:cs typeface="Arial Unicode MS" pitchFamily="34" charset="-128"/>
              </a:rPr>
              <a:t>  </a:t>
            </a:r>
            <a:r>
              <a:rPr lang="ar-SA" sz="1600" b="1">
                <a:latin typeface="Arial Unicode MS" pitchFamily="34" charset="-128"/>
                <a:ea typeface="Arial Unicode MS" pitchFamily="34" charset="-128"/>
                <a:cs typeface="Arial Unicode MS" pitchFamily="34" charset="-128"/>
              </a:rPr>
              <a:t> </a:t>
            </a:r>
            <a:r>
              <a:rPr lang="ar-EG" sz="1600" b="1">
                <a:latin typeface="Arial Unicode MS" pitchFamily="34" charset="-128"/>
                <a:ea typeface="Arial Unicode MS" pitchFamily="34" charset="-128"/>
                <a:cs typeface="Arial Unicode MS" pitchFamily="34" charset="-128"/>
              </a:rPr>
              <a:t> </a:t>
            </a:r>
          </a:p>
          <a:p>
            <a:pPr rtl="0"/>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وسمي النموذج الذي اقترحاه للغشاء بالسائل المبرقش</a:t>
            </a:r>
            <a:endParaRPr lang="en-US" sz="2000">
              <a:latin typeface="Arial Unicode MS" pitchFamily="34" charset="-128"/>
              <a:ea typeface="Arial Unicode MS" pitchFamily="34" charset="-128"/>
              <a:cs typeface="Arial Unicode MS" pitchFamily="34" charset="-128"/>
            </a:endParaRPr>
          </a:p>
        </p:txBody>
      </p:sp>
      <p:sp>
        <p:nvSpPr>
          <p:cNvPr id="87043" name="Rectangle 2"/>
          <p:cNvSpPr>
            <a:spLocks noChangeArrowheads="1"/>
          </p:cNvSpPr>
          <p:nvPr/>
        </p:nvSpPr>
        <p:spPr bwMode="auto">
          <a:xfrm>
            <a:off x="3429000" y="4343400"/>
            <a:ext cx="3581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2000" b="1">
                <a:latin typeface="Arial Unicode MS" pitchFamily="34" charset="-128"/>
                <a:ea typeface="Arial Unicode MS" pitchFamily="34" charset="-128"/>
                <a:cs typeface="Arial Unicode MS" pitchFamily="34" charset="-128"/>
              </a:rPr>
              <a:t>fluid – mosaic model</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2"/>
          <p:cNvSpPr>
            <a:spLocks noChangeArrowheads="1"/>
          </p:cNvSpPr>
          <p:nvPr/>
        </p:nvSpPr>
        <p:spPr bwMode="auto">
          <a:xfrm>
            <a:off x="3276600" y="5562600"/>
            <a:ext cx="35464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000">
                <a:latin typeface="Arial Unicode MS" pitchFamily="34" charset="-128"/>
                <a:ea typeface="Arial Unicode MS" pitchFamily="34" charset="-128"/>
                <a:cs typeface="Arial Unicode MS" pitchFamily="34" charset="-128"/>
              </a:rPr>
              <a:t>نموذج </a:t>
            </a:r>
            <a:r>
              <a:rPr lang="ar-SA" sz="2000">
                <a:latin typeface="Arial Unicode MS" pitchFamily="34" charset="-128"/>
                <a:ea typeface="Arial Unicode MS" pitchFamily="34" charset="-128"/>
                <a:cs typeface="Arial Unicode MS" pitchFamily="34" charset="-128"/>
              </a:rPr>
              <a:t>للغشاء بالسائل المبرقش.</a:t>
            </a:r>
            <a:endParaRPr lang="en-US" sz="2000">
              <a:latin typeface="Arial Unicode MS" pitchFamily="34" charset="-128"/>
              <a:ea typeface="Arial Unicode MS" pitchFamily="34" charset="-128"/>
              <a:cs typeface="Arial Unicode MS" pitchFamily="34" charset="-128"/>
            </a:endParaRPr>
          </a:p>
        </p:txBody>
      </p:sp>
      <p:pic>
        <p:nvPicPr>
          <p:cNvPr id="88067" name="Picture 4"/>
          <p:cNvPicPr>
            <a:picLocks noChangeAspect="1" noChangeArrowheads="1"/>
          </p:cNvPicPr>
          <p:nvPr/>
        </p:nvPicPr>
        <p:blipFill>
          <a:blip r:embed="rId3">
            <a:extLst>
              <a:ext uri="{28A0092B-C50C-407E-A947-70E740481C1C}">
                <a14:useLocalDpi xmlns:a14="http://schemas.microsoft.com/office/drawing/2010/main" val="0"/>
              </a:ext>
            </a:extLst>
          </a:blip>
          <a:srcRect l="21216" t="27214" r="21458" b="28102"/>
          <a:stretch>
            <a:fillRect/>
          </a:stretch>
        </p:blipFill>
        <p:spPr bwMode="auto">
          <a:xfrm>
            <a:off x="228600" y="152400"/>
            <a:ext cx="8686800"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2"/>
          <p:cNvSpPr>
            <a:spLocks noChangeArrowheads="1"/>
          </p:cNvSpPr>
          <p:nvPr/>
        </p:nvSpPr>
        <p:spPr bwMode="auto">
          <a:xfrm>
            <a:off x="1143000" y="685800"/>
            <a:ext cx="7315200" cy="1784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spcBef>
                <a:spcPct val="50000"/>
              </a:spcBef>
            </a:pPr>
            <a:r>
              <a:rPr lang="ar-SA" sz="2000">
                <a:cs typeface="Tahoma" pitchFamily="34" charset="0"/>
              </a:rPr>
              <a:t>يمتاز الغشاء البلازمى بالسيولة </a:t>
            </a:r>
            <a:r>
              <a:rPr lang="en-US" sz="2000">
                <a:cs typeface="Tahoma" pitchFamily="34" charset="0"/>
              </a:rPr>
              <a:t>Fluidity </a:t>
            </a:r>
            <a:r>
              <a:rPr lang="ar-SA" sz="2000">
                <a:cs typeface="Tahoma" pitchFamily="34" charset="0"/>
              </a:rPr>
              <a:t>معتمدا على كمية الاحماض الدهنية الغير مشبعة المكونة للـ</a:t>
            </a:r>
            <a:r>
              <a:rPr lang="ar-EG" sz="2000">
                <a:cs typeface="Tahoma" pitchFamily="34" charset="0"/>
              </a:rPr>
              <a:t>طبقة الدهون المزدوجة</a:t>
            </a:r>
            <a:r>
              <a:rPr lang="en-US" sz="2000">
                <a:cs typeface="Tahoma" pitchFamily="34" charset="0"/>
              </a:rPr>
              <a:t> phospholipid bilayer</a:t>
            </a:r>
            <a:r>
              <a:rPr lang="ar-SA" sz="2000">
                <a:cs typeface="Tahoma" pitchFamily="34" charset="0"/>
              </a:rPr>
              <a:t> </a:t>
            </a:r>
          </a:p>
          <a:p>
            <a:pPr>
              <a:spcBef>
                <a:spcPct val="50000"/>
              </a:spcBef>
            </a:pPr>
            <a:r>
              <a:rPr lang="ar-SA" sz="2000">
                <a:cs typeface="Tahoma" pitchFamily="34" charset="0"/>
              </a:rPr>
              <a:t>(الاحماض الدهنية الغير مشبعة </a:t>
            </a:r>
            <a:r>
              <a:rPr lang="en-US" sz="2000">
                <a:solidFill>
                  <a:srgbClr val="FF0000"/>
                </a:solidFill>
                <a:cs typeface="Tahoma" pitchFamily="34" charset="0"/>
              </a:rPr>
              <a:t>&lt;</a:t>
            </a:r>
            <a:r>
              <a:rPr lang="en-US" sz="2000">
                <a:cs typeface="Tahoma" pitchFamily="34" charset="0"/>
              </a:rPr>
              <a:t> </a:t>
            </a:r>
            <a:r>
              <a:rPr lang="ar-SA" sz="2000">
                <a:cs typeface="Tahoma" pitchFamily="34" charset="0"/>
              </a:rPr>
              <a:t>الاحماض الدهنية المشبعة </a:t>
            </a:r>
            <a:r>
              <a:rPr lang="en-US" sz="2000">
                <a:solidFill>
                  <a:srgbClr val="FF0000"/>
                </a:solidFill>
                <a:cs typeface="Tahoma" pitchFamily="34" charset="0"/>
                <a:sym typeface="Wingdings" pitchFamily="2" charset="2"/>
              </a:rPr>
              <a:t></a:t>
            </a:r>
            <a:r>
              <a:rPr lang="ar-SA" sz="2000">
                <a:cs typeface="Tahoma" pitchFamily="34" charset="0"/>
                <a:sym typeface="Wingdings" pitchFamily="2" charset="2"/>
              </a:rPr>
              <a:t>زيادة السيولة) مما يساعد على ليونة ومرونة الغشاء</a:t>
            </a:r>
            <a:endParaRPr lang="en-US" sz="2000">
              <a:cs typeface="Tahoma" pitchFamily="34" charset="0"/>
            </a:endParaRPr>
          </a:p>
        </p:txBody>
      </p:sp>
      <p:sp>
        <p:nvSpPr>
          <p:cNvPr id="89091" name="Rectangle 2"/>
          <p:cNvSpPr>
            <a:spLocks noChangeArrowheads="1"/>
          </p:cNvSpPr>
          <p:nvPr/>
        </p:nvSpPr>
        <p:spPr bwMode="auto">
          <a:xfrm>
            <a:off x="457200" y="2743200"/>
            <a:ext cx="8153400" cy="317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rtl="0"/>
            <a:r>
              <a:rPr lang="en-GB" sz="2000" b="1" u="sng">
                <a:cs typeface="Tahoma" pitchFamily="34" charset="0"/>
              </a:rPr>
              <a:t>Cell surface </a:t>
            </a:r>
            <a:r>
              <a:rPr lang="ar-SA" sz="2000" b="1" u="sng">
                <a:cs typeface="Tahoma" pitchFamily="34" charset="0"/>
              </a:rPr>
              <a:t>سطح الخلية</a:t>
            </a:r>
            <a:r>
              <a:rPr lang="ar-SA" sz="2000" b="1" u="sng"/>
              <a:t> </a:t>
            </a:r>
          </a:p>
          <a:p>
            <a:pPr marL="342900" indent="-342900" rtl="0"/>
            <a:endParaRPr lang="ar-EG"/>
          </a:p>
          <a:p>
            <a:pPr marL="342900" indent="-342900" rtl="0">
              <a:lnSpc>
                <a:spcPct val="150000"/>
              </a:lnSpc>
            </a:pPr>
            <a:r>
              <a:rPr lang="ar-SA" b="1">
                <a:latin typeface="Arial Unicode MS" pitchFamily="34" charset="-128"/>
                <a:ea typeface="Arial Unicode MS" pitchFamily="34" charset="-128"/>
                <a:cs typeface="Arial Unicode MS" pitchFamily="34" charset="-128"/>
              </a:rPr>
              <a:t>أوضح علماء بيولوجيا الخلية أن سطح الخلية لا ينحصر دوره في الفصل والحماية لمكونات الخلية فقط بل هو جزء </a:t>
            </a:r>
            <a:r>
              <a:rPr lang="ar-EG" b="1">
                <a:latin typeface="Arial Unicode MS" pitchFamily="34" charset="-128"/>
                <a:ea typeface="Arial Unicode MS" pitchFamily="34" charset="-128"/>
                <a:cs typeface="Arial Unicode MS" pitchFamily="34" charset="-128"/>
              </a:rPr>
              <a:t>   </a:t>
            </a:r>
            <a:r>
              <a:rPr lang="ar-SA" b="1">
                <a:latin typeface="Arial Unicode MS" pitchFamily="34" charset="-128"/>
                <a:ea typeface="Arial Unicode MS" pitchFamily="34" charset="-128"/>
                <a:cs typeface="Arial Unicode MS" pitchFamily="34" charset="-128"/>
              </a:rPr>
              <a:t>ويتم عن طريقه ارسال اشارات الى الوسط المحيط بالخلية واستقبال اشارات أخرى من خارجها عن طريق مستقبلات</a:t>
            </a:r>
            <a:r>
              <a:rPr lang="ar-EG" b="1">
                <a:latin typeface="Arial Unicode MS" pitchFamily="34" charset="-128"/>
                <a:ea typeface="Arial Unicode MS" pitchFamily="34" charset="-128"/>
                <a:cs typeface="Arial Unicode MS" pitchFamily="34" charset="-128"/>
              </a:rPr>
              <a:t> </a:t>
            </a:r>
            <a:r>
              <a:rPr lang="ar-SA" b="1">
                <a:latin typeface="Arial Unicode MS" pitchFamily="34" charset="-128"/>
                <a:ea typeface="Arial Unicode MS" pitchFamily="34" charset="-128"/>
                <a:cs typeface="Arial Unicode MS" pitchFamily="34" charset="-128"/>
              </a:rPr>
              <a:t>وأغلب هذه الإشارات تكون جزيئات كيميائية مثل الهرمونات والأجسام المضادة خاصة </a:t>
            </a:r>
            <a:r>
              <a:rPr lang="ar-EG" b="1">
                <a:latin typeface="Arial Unicode MS" pitchFamily="34" charset="-128"/>
                <a:ea typeface="Arial Unicode MS" pitchFamily="34" charset="-128"/>
                <a:cs typeface="Arial Unicode MS" pitchFamily="34" charset="-128"/>
              </a:rPr>
              <a:t> </a:t>
            </a:r>
            <a:r>
              <a:rPr lang="ar-SA" b="1">
                <a:latin typeface="Arial Unicode MS" pitchFamily="34" charset="-128"/>
                <a:ea typeface="Arial Unicode MS" pitchFamily="34" charset="-128"/>
                <a:cs typeface="Arial Unicode MS" pitchFamily="34" charset="-128"/>
              </a:rPr>
              <a:t>لتصبح أجهزة الجسم قادرة على الاتصال ببعضها البعض</a:t>
            </a:r>
            <a:r>
              <a:rPr lang="ar-SA">
                <a:latin typeface="Arial Unicode MS" pitchFamily="34" charset="-128"/>
                <a:ea typeface="Arial Unicode MS" pitchFamily="34" charset="-128"/>
                <a:cs typeface="Arial Unicode MS" pitchFamily="34" charset="-128"/>
              </a:rPr>
              <a:t>.</a:t>
            </a:r>
            <a:endParaRPr lang="ar-EG">
              <a:latin typeface="Arial Unicode MS" pitchFamily="34" charset="-128"/>
              <a:ea typeface="Arial Unicode MS" pitchFamily="34" charset="-128"/>
              <a:cs typeface="Arial Unicode MS" pitchFamily="34" charset="-128"/>
            </a:endParaRPr>
          </a:p>
          <a:p>
            <a:pPr marL="342900" indent="-342900" rtl="0">
              <a:lnSpc>
                <a:spcPct val="150000"/>
              </a:lnSpc>
            </a:pPr>
            <a:r>
              <a:rPr lang="ar-EG">
                <a:latin typeface="Arial Unicode MS" pitchFamily="34" charset="-128"/>
                <a:ea typeface="Arial Unicode MS" pitchFamily="34" charset="-128"/>
                <a:cs typeface="Arial Unicode MS" pitchFamily="34" charset="-128"/>
              </a:rPr>
              <a:t>                            (</a:t>
            </a:r>
            <a:r>
              <a:rPr lang="ar-SA" b="1">
                <a:latin typeface="Arial Unicode MS" pitchFamily="34" charset="-128"/>
                <a:ea typeface="Arial Unicode MS" pitchFamily="34" charset="-128"/>
                <a:cs typeface="Arial Unicode MS" pitchFamily="34" charset="-128"/>
              </a:rPr>
              <a:t>يسهل تفاعل الخلية مع الوسط المحيط بها والخلايا المجاورة لها</a:t>
            </a:r>
            <a:r>
              <a:rPr lang="ar-EG" b="1">
                <a:latin typeface="Arial Unicode MS" pitchFamily="34" charset="-128"/>
                <a:ea typeface="Arial Unicode MS" pitchFamily="34" charset="-128"/>
                <a:cs typeface="Arial Unicode MS" pitchFamily="34" charset="-128"/>
              </a:rPr>
              <a:t>)</a:t>
            </a:r>
            <a:endParaRPr lang="ar-SA" b="1">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2"/>
          <p:cNvSpPr>
            <a:spLocks noChangeArrowheads="1"/>
          </p:cNvSpPr>
          <p:nvPr/>
        </p:nvSpPr>
        <p:spPr bwMode="auto">
          <a:xfrm>
            <a:off x="381000" y="457200"/>
            <a:ext cx="8153400" cy="2246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rtl="0">
              <a:lnSpc>
                <a:spcPct val="150000"/>
              </a:lnSpc>
            </a:pPr>
            <a:r>
              <a:rPr lang="en-US" sz="2000" b="1">
                <a:latin typeface="Arial Unicode MS" pitchFamily="34" charset="-128"/>
                <a:ea typeface="Arial Unicode MS" pitchFamily="34" charset="-128"/>
                <a:cs typeface="Arial Unicode MS" pitchFamily="34" charset="-128"/>
              </a:rPr>
              <a:t>peripheral receptors</a:t>
            </a:r>
            <a:r>
              <a:rPr lang="ar-SA" sz="2000" b="1">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وتحتوي جميع الخلايا على مستقبلات طرفية </a:t>
            </a:r>
            <a:endParaRPr lang="ar-SA" sz="2000" b="1">
              <a:latin typeface="Arial Unicode MS" pitchFamily="34" charset="-128"/>
              <a:ea typeface="Arial Unicode MS" pitchFamily="34" charset="-128"/>
              <a:cs typeface="Arial Unicode MS" pitchFamily="34" charset="-128"/>
            </a:endParaRPr>
          </a:p>
          <a:p>
            <a:pPr marL="342900" indent="-342900" rtl="0">
              <a:lnSpc>
                <a:spcPct val="150000"/>
              </a:lnSpc>
            </a:pPr>
            <a:r>
              <a:rPr lang="ar-SA" sz="2000">
                <a:latin typeface="Arial Unicode MS" pitchFamily="34" charset="-128"/>
                <a:ea typeface="Arial Unicode MS" pitchFamily="34" charset="-128"/>
                <a:cs typeface="Arial Unicode MS" pitchFamily="34" charset="-128"/>
              </a:rPr>
              <a:t>ترتبط بها المواد الغذائية وغيرها مثل الهرمونات غير الإستيرودية أما ف</a:t>
            </a:r>
            <a:r>
              <a:rPr lang="ar-EG" sz="2000">
                <a:latin typeface="Arial Unicode MS" pitchFamily="34" charset="-128"/>
                <a:ea typeface="Arial Unicode MS" pitchFamily="34" charset="-128"/>
                <a:cs typeface="Arial Unicode MS" pitchFamily="34" charset="-128"/>
              </a:rPr>
              <a:t>ى  </a:t>
            </a:r>
            <a:r>
              <a:rPr lang="ar-SA" sz="2000">
                <a:latin typeface="Arial Unicode MS" pitchFamily="34" charset="-128"/>
                <a:ea typeface="Arial Unicode MS" pitchFamily="34" charset="-128"/>
                <a:cs typeface="Arial Unicode MS" pitchFamily="34" charset="-128"/>
              </a:rPr>
              <a:t>حالة السموم فإن هذه المستقبلات الطرفية تنفصل وترتبط بالسموم بعيدا عن سطح الخلية</a:t>
            </a:r>
            <a:endParaRPr lang="en-US" sz="2000">
              <a:latin typeface="Arial Unicode MS" pitchFamily="34" charset="-128"/>
              <a:ea typeface="Arial Unicode MS" pitchFamily="34" charset="-128"/>
              <a:cs typeface="Arial Unicode MS" pitchFamily="34" charset="-128"/>
            </a:endParaRPr>
          </a:p>
          <a:p>
            <a:pPr marL="342900" indent="-342900"/>
            <a:r>
              <a:rPr lang="en-US" sz="2000">
                <a:solidFill>
                  <a:srgbClr val="C00000"/>
                </a:solidFill>
                <a:latin typeface="Arial Unicode MS" pitchFamily="34" charset="-128"/>
                <a:ea typeface="Arial Unicode MS" pitchFamily="34" charset="-128"/>
                <a:cs typeface="Arial Unicode MS" pitchFamily="34" charset="-128"/>
              </a:rPr>
              <a:t>                                                     </a:t>
            </a:r>
            <a:r>
              <a:rPr lang="ar-EG" sz="2000">
                <a:solidFill>
                  <a:srgbClr val="C00000"/>
                </a:solidFill>
                <a:latin typeface="Arial Unicode MS" pitchFamily="34" charset="-128"/>
                <a:ea typeface="Arial Unicode MS" pitchFamily="34" charset="-128"/>
                <a:cs typeface="Arial Unicode MS" pitchFamily="34" charset="-128"/>
              </a:rPr>
              <a:t> </a:t>
            </a:r>
            <a:r>
              <a:rPr lang="ar-SA" sz="2000" b="1">
                <a:solidFill>
                  <a:srgbClr val="C00000"/>
                </a:solidFill>
                <a:latin typeface="Arial Unicode MS" pitchFamily="34" charset="-128"/>
                <a:ea typeface="Arial Unicode MS" pitchFamily="34" charset="-128"/>
                <a:cs typeface="Arial Unicode MS" pitchFamily="34" charset="-128"/>
              </a:rPr>
              <a:t>للتخلص من تأثيرها الضار</a:t>
            </a:r>
            <a:endParaRPr lang="en-US" sz="2000">
              <a:solidFill>
                <a:srgbClr val="C00000"/>
              </a:solidFill>
              <a:latin typeface="Arial Unicode MS" pitchFamily="34" charset="-128"/>
              <a:ea typeface="Arial Unicode MS" pitchFamily="34" charset="-128"/>
              <a:cs typeface="Arial Unicode MS" pitchFamily="34" charset="-128"/>
            </a:endParaRPr>
          </a:p>
        </p:txBody>
      </p:sp>
      <p:sp>
        <p:nvSpPr>
          <p:cNvPr id="90115" name="Rectangle 4"/>
          <p:cNvSpPr>
            <a:spLocks noChangeArrowheads="1"/>
          </p:cNvSpPr>
          <p:nvPr/>
        </p:nvSpPr>
        <p:spPr bwMode="auto">
          <a:xfrm>
            <a:off x="304800" y="2895600"/>
            <a:ext cx="85344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rtl="0">
              <a:lnSpc>
                <a:spcPct val="150000"/>
              </a:lnSpc>
            </a:pPr>
            <a:r>
              <a:rPr lang="en-GB" u="sng">
                <a:latin typeface="Arial Rounded MT Bold" pitchFamily="34" charset="0"/>
                <a:ea typeface="Arial Unicode MS" pitchFamily="34" charset="-128"/>
                <a:cs typeface="Arial Unicode MS" pitchFamily="34" charset="-128"/>
              </a:rPr>
              <a:t>Carbohydrates in plasma membrane</a:t>
            </a:r>
            <a:r>
              <a:rPr lang="en-GB">
                <a:latin typeface="Arial Rounded MT Bold" pitchFamily="34" charset="0"/>
                <a:ea typeface="Arial Unicode MS" pitchFamily="34" charset="-128"/>
                <a:cs typeface="Arial Unicode MS" pitchFamily="34" charset="-128"/>
              </a:rPr>
              <a:t> </a:t>
            </a:r>
            <a:r>
              <a:rPr lang="ar-SA" sz="2000">
                <a:latin typeface="Arial Rounded MT Bold" pitchFamily="34" charset="0"/>
                <a:ea typeface="Arial Unicode MS" pitchFamily="34" charset="-128"/>
                <a:cs typeface="Arial Unicode MS" pitchFamily="34" charset="-128"/>
              </a:rPr>
              <a:t>توزيع الكربوهيدرات في الغشاء البلازمي </a:t>
            </a:r>
          </a:p>
          <a:p>
            <a:pPr marL="342900" indent="-342900" rtl="0">
              <a:lnSpc>
                <a:spcPct val="150000"/>
              </a:lnSpc>
            </a:pPr>
            <a:r>
              <a:rPr lang="ar-SA" sz="2000">
                <a:latin typeface="Arial Rounded MT Bold" pitchFamily="34" charset="0"/>
                <a:ea typeface="Arial Unicode MS" pitchFamily="34" charset="-128"/>
                <a:cs typeface="Arial Unicode MS" pitchFamily="34" charset="-128"/>
              </a:rPr>
              <a:t>توجد المركبات الكربوهيدراتية المرتبطة بالدهون أو المرتبطة بالبروتين على السطح الخارجي للغشاء وتعتبر جزءا</a:t>
            </a:r>
            <a:r>
              <a:rPr lang="ar-EG" sz="2000">
                <a:latin typeface="Arial Rounded MT Bold" pitchFamily="34" charset="0"/>
                <a:ea typeface="Arial Unicode MS" pitchFamily="34" charset="-128"/>
                <a:cs typeface="Arial Unicode MS" pitchFamily="34" charset="-128"/>
              </a:rPr>
              <a:t> </a:t>
            </a:r>
            <a:r>
              <a:rPr lang="ar-SA" sz="2000">
                <a:latin typeface="Arial Rounded MT Bold" pitchFamily="34" charset="0"/>
                <a:ea typeface="Arial Unicode MS" pitchFamily="34" charset="-128"/>
                <a:cs typeface="Arial Unicode MS" pitchFamily="34" charset="-128"/>
              </a:rPr>
              <a:t> أساسيا من مكونات الأغشية الخلوية في الخلايا النباتية والحيوانية وخلايا الكائنات الدقيقة.</a:t>
            </a:r>
          </a:p>
        </p:txBody>
      </p:sp>
    </p:spTree>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1138" name="Group 4"/>
          <p:cNvGrpSpPr>
            <a:grpSpLocks/>
          </p:cNvGrpSpPr>
          <p:nvPr/>
        </p:nvGrpSpPr>
        <p:grpSpPr bwMode="auto">
          <a:xfrm>
            <a:off x="990600" y="381000"/>
            <a:ext cx="7696200" cy="6096000"/>
            <a:chOff x="768" y="2832"/>
            <a:chExt cx="4020" cy="1308"/>
          </a:xfrm>
        </p:grpSpPr>
        <p:pic>
          <p:nvPicPr>
            <p:cNvPr id="91140" name="Picture 5" descr="4_1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8" y="2832"/>
              <a:ext cx="4020" cy="13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1141" name="Text Box 6"/>
            <p:cNvSpPr txBox="1">
              <a:spLocks noChangeArrowheads="1"/>
            </p:cNvSpPr>
            <p:nvPr/>
          </p:nvSpPr>
          <p:spPr bwMode="auto">
            <a:xfrm>
              <a:off x="782" y="3960"/>
              <a:ext cx="1344" cy="1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l" eaLnBrk="1" hangingPunct="1">
                <a:spcBef>
                  <a:spcPct val="50000"/>
                </a:spcBef>
              </a:pPr>
              <a:endParaRPr lang="en-US" sz="1600" b="1">
                <a:solidFill>
                  <a:srgbClr val="FF0000"/>
                </a:solidFill>
                <a:latin typeface="Times New Roman" pitchFamily="18" charset="0"/>
                <a:cs typeface="Times New Roman" pitchFamily="18" charset="0"/>
              </a:endParaRPr>
            </a:p>
            <a:p>
              <a:pPr algn="l" eaLnBrk="1" hangingPunct="1">
                <a:spcBef>
                  <a:spcPct val="50000"/>
                </a:spcBef>
              </a:pPr>
              <a:r>
                <a:rPr lang="en-US" sz="1600" b="1">
                  <a:solidFill>
                    <a:srgbClr val="FF0000"/>
                  </a:solidFill>
                  <a:latin typeface="Times New Roman" pitchFamily="18" charset="0"/>
                  <a:cs typeface="Times New Roman" pitchFamily="18" charset="0"/>
                </a:rPr>
                <a:t>Carbohydrate chains</a:t>
              </a:r>
            </a:p>
          </p:txBody>
        </p:sp>
      </p:grpSp>
      <p:sp>
        <p:nvSpPr>
          <p:cNvPr id="91139" name="TextBox 5"/>
          <p:cNvSpPr txBox="1">
            <a:spLocks noChangeArrowheads="1"/>
          </p:cNvSpPr>
          <p:nvPr/>
        </p:nvSpPr>
        <p:spPr bwMode="auto">
          <a:xfrm>
            <a:off x="3352800" y="5715000"/>
            <a:ext cx="205740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endParaRPr lang="ar-SA" b="1"/>
          </a:p>
          <a:p>
            <a:pPr eaLnBrk="1" hangingPunct="1"/>
            <a:r>
              <a:rPr lang="ar-SA" b="1"/>
              <a:t>سلاسل كربوهيدراتية</a:t>
            </a:r>
          </a:p>
          <a:p>
            <a:pPr eaLnBrk="1" hangingPunct="1"/>
            <a:endParaRPr lang="en-US" b="1"/>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1"/>
          <p:cNvSpPr>
            <a:spLocks noChangeArrowheads="1"/>
          </p:cNvSpPr>
          <p:nvPr/>
        </p:nvSpPr>
        <p:spPr bwMode="auto">
          <a:xfrm>
            <a:off x="381000" y="304800"/>
            <a:ext cx="8534400" cy="5940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en-US" sz="2000" b="1" u="sng"/>
              <a:t>The receptors </a:t>
            </a:r>
            <a:r>
              <a:rPr lang="ar-SA" sz="2000" b="1" u="sng">
                <a:latin typeface="Arial Unicode MS" pitchFamily="34" charset="-128"/>
                <a:ea typeface="Arial Unicode MS" pitchFamily="34" charset="-128"/>
                <a:cs typeface="Arial Unicode MS" pitchFamily="34" charset="-128"/>
              </a:rPr>
              <a:t>المستقبلات </a:t>
            </a:r>
            <a:endParaRPr lang="ar-EG" sz="2000">
              <a:latin typeface="Arial Unicode MS" pitchFamily="34" charset="-128"/>
              <a:ea typeface="Arial Unicode MS" pitchFamily="34" charset="-128"/>
              <a:cs typeface="Arial Unicode MS" pitchFamily="34" charset="-128"/>
            </a:endParaRPr>
          </a:p>
          <a:p>
            <a:pPr rtl="0">
              <a:lnSpc>
                <a:spcPct val="150000"/>
              </a:lnSpc>
            </a:pPr>
            <a:r>
              <a:rPr lang="ar-SA" sz="2000">
                <a:latin typeface="Arial Unicode MS" pitchFamily="34" charset="-128"/>
                <a:ea typeface="Arial Unicode MS" pitchFamily="34" charset="-128"/>
                <a:cs typeface="Arial Unicode MS" pitchFamily="34" charset="-128"/>
              </a:rPr>
              <a:t>- اهتمت الدراسات الحيوية والكيميائية في السنوات الأخيرة بدراسة المستقبلات على أسطح الخلايا الحية واختلافاتها</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وخاصة من الناحية الفسيولوجية والطبية والعلاجية. </a:t>
            </a:r>
          </a:p>
          <a:p>
            <a:pPr rtl="0">
              <a:lnSpc>
                <a:spcPct val="150000"/>
              </a:lnSpc>
            </a:pPr>
            <a:r>
              <a:rPr lang="ar-SA" sz="2000">
                <a:latin typeface="Arial Unicode MS" pitchFamily="34" charset="-128"/>
                <a:ea typeface="Arial Unicode MS" pitchFamily="34" charset="-128"/>
                <a:cs typeface="Arial Unicode MS" pitchFamily="34" charset="-128"/>
              </a:rPr>
              <a:t>- لكل نوع من المستقبلات تركيب كيميائي محدد.</a:t>
            </a:r>
          </a:p>
          <a:p>
            <a:pPr rtl="0">
              <a:lnSpc>
                <a:spcPct val="150000"/>
              </a:lnSpc>
            </a:pPr>
            <a:r>
              <a:rPr lang="ar-SA" sz="2000">
                <a:latin typeface="Arial Unicode MS" pitchFamily="34" charset="-128"/>
                <a:ea typeface="Arial Unicode MS" pitchFamily="34" charset="-128"/>
                <a:cs typeface="Arial Unicode MS" pitchFamily="34" charset="-128"/>
              </a:rPr>
              <a:t>- عند ارتباط المستحث بالمستقبل فان الوظيفة المحددة له تنشط (المستحث).</a:t>
            </a:r>
          </a:p>
          <a:p>
            <a:pPr rtl="0">
              <a:lnSpc>
                <a:spcPct val="150000"/>
              </a:lnSpc>
            </a:pPr>
            <a:r>
              <a:rPr lang="ar-SA" sz="2000">
                <a:latin typeface="Arial Unicode MS" pitchFamily="34" charset="-128"/>
                <a:ea typeface="Arial Unicode MS" pitchFamily="34" charset="-128"/>
                <a:cs typeface="Arial Unicode MS" pitchFamily="34" charset="-128"/>
              </a:rPr>
              <a:t>- عند دراسة الأنواع المختلفة من الخلايا الحية الموجودة في الطبيعة وجد أنه يصعب حصر جميع المستقبلات</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وتحديد تركيبها وخواصها وتعتبر </a:t>
            </a:r>
            <a:r>
              <a:rPr lang="ar-SA" sz="2000" u="sng">
                <a:latin typeface="Arial Unicode MS" pitchFamily="34" charset="-128"/>
                <a:ea typeface="Arial Unicode MS" pitchFamily="34" charset="-128"/>
                <a:cs typeface="Arial Unicode MS" pitchFamily="34" charset="-128"/>
              </a:rPr>
              <a:t>الخلايا الليمفاوية</a:t>
            </a:r>
            <a:r>
              <a:rPr lang="ar-SA" sz="2000">
                <a:latin typeface="Arial Unicode MS" pitchFamily="34" charset="-128"/>
                <a:ea typeface="Arial Unicode MS" pitchFamily="34" charset="-128"/>
                <a:cs typeface="Arial Unicode MS" pitchFamily="34" charset="-128"/>
              </a:rPr>
              <a:t> من الخلايا المحتوية على عدد كبير جدا من المستقبلات.  </a:t>
            </a:r>
          </a:p>
          <a:p>
            <a:pPr rtl="0">
              <a:lnSpc>
                <a:spcPct val="150000"/>
              </a:lnSpc>
            </a:pPr>
            <a:r>
              <a:rPr lang="ar-SA" sz="2000">
                <a:latin typeface="Arial Unicode MS" pitchFamily="34" charset="-128"/>
                <a:ea typeface="Arial Unicode MS" pitchFamily="34" charset="-128"/>
                <a:cs typeface="Arial Unicode MS" pitchFamily="34" charset="-128"/>
              </a:rPr>
              <a:t>- ينحصر دور المستقبلات في الارتباط بالمواد التي تؤثر على وظائف الخلية, والذي يعتبر البداية لسلسلة طويلة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من الاتصالات التي تؤدي الى نقل المعلومات عبر الغشاء البلازمي وبالتالي تأثيرها على العمليات الأيضية التي تتم</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داخل الخلية, وتشمل بناء مختلف المواد من بروتينات و كربوهيدرات ودهون أو هدمها. وكذلك جميع التغيرات</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الكيموحيوية والفيزيائية التي تتم على مستوى الخلية والتي يظهر تأثيرها على الكائن الحي.</a:t>
            </a:r>
          </a:p>
        </p:txBody>
      </p:sp>
    </p:spTree>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Line 21"/>
          <p:cNvSpPr>
            <a:spLocks noChangeShapeType="1"/>
          </p:cNvSpPr>
          <p:nvPr/>
        </p:nvSpPr>
        <p:spPr bwMode="auto">
          <a:xfrm flipV="1">
            <a:off x="7812088" y="4437063"/>
            <a:ext cx="360362" cy="14446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87" name="Line 18"/>
          <p:cNvSpPr>
            <a:spLocks noChangeShapeType="1"/>
          </p:cNvSpPr>
          <p:nvPr/>
        </p:nvSpPr>
        <p:spPr bwMode="auto">
          <a:xfrm flipH="1">
            <a:off x="7380288" y="3141663"/>
            <a:ext cx="231775" cy="1460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188" name="Line 22"/>
          <p:cNvSpPr>
            <a:spLocks noChangeShapeType="1"/>
          </p:cNvSpPr>
          <p:nvPr/>
        </p:nvSpPr>
        <p:spPr bwMode="auto">
          <a:xfrm flipH="1">
            <a:off x="7019925" y="3357563"/>
            <a:ext cx="228600" cy="114300"/>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93189" name="Line 17"/>
          <p:cNvSpPr>
            <a:spLocks noChangeShapeType="1"/>
          </p:cNvSpPr>
          <p:nvPr/>
        </p:nvSpPr>
        <p:spPr bwMode="auto">
          <a:xfrm>
            <a:off x="7596188" y="3141663"/>
            <a:ext cx="111125" cy="14605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190" name="Text Box 16"/>
          <p:cNvSpPr txBox="1">
            <a:spLocks noChangeArrowheads="1"/>
          </p:cNvSpPr>
          <p:nvPr/>
        </p:nvSpPr>
        <p:spPr bwMode="auto">
          <a:xfrm flipH="1">
            <a:off x="6804025" y="3141663"/>
            <a:ext cx="1584325" cy="574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r>
              <a:rPr lang="ar-SA" sz="1000">
                <a:latin typeface="Times New Roman" pitchFamily="18" charset="0"/>
                <a:cs typeface="Times New Roman" pitchFamily="18" charset="0"/>
              </a:rPr>
              <a:t>التنفس</a:t>
            </a:r>
            <a:endParaRPr lang="ar-SA"/>
          </a:p>
        </p:txBody>
      </p:sp>
      <p:sp>
        <p:nvSpPr>
          <p:cNvPr id="93191" name="Oval 31"/>
          <p:cNvSpPr>
            <a:spLocks noChangeArrowheads="1"/>
          </p:cNvSpPr>
          <p:nvPr/>
        </p:nvSpPr>
        <p:spPr bwMode="auto">
          <a:xfrm>
            <a:off x="1619250" y="3500438"/>
            <a:ext cx="228600" cy="114300"/>
          </a:xfrm>
          <a:prstGeom prst="ellipse">
            <a:avLst/>
          </a:prstGeom>
          <a:solidFill>
            <a:srgbClr val="FFFFFF"/>
          </a:solidFill>
          <a:ln w="76200" cmpd="tri">
            <a:solidFill>
              <a:srgbClr val="000000"/>
            </a:solidFill>
            <a:round/>
            <a:headEnd/>
            <a:tailEnd/>
          </a:ln>
        </p:spPr>
        <p:txBody>
          <a:bodyPr/>
          <a:lstStyle/>
          <a:p>
            <a:endParaRPr lang="en-US"/>
          </a:p>
        </p:txBody>
      </p:sp>
      <p:sp>
        <p:nvSpPr>
          <p:cNvPr id="93192" name="Line 7"/>
          <p:cNvSpPr>
            <a:spLocks noChangeShapeType="1"/>
          </p:cNvSpPr>
          <p:nvPr/>
        </p:nvSpPr>
        <p:spPr bwMode="auto">
          <a:xfrm flipV="1">
            <a:off x="3779838" y="5661025"/>
            <a:ext cx="1031875" cy="125413"/>
          </a:xfrm>
          <a:prstGeom prst="line">
            <a:avLst/>
          </a:prstGeom>
          <a:noFill/>
          <a:ln w="9525">
            <a:solidFill>
              <a:srgbClr val="000000"/>
            </a:solidFill>
            <a:round/>
            <a:headEnd type="triangle" w="med" len="med"/>
            <a:tailEnd/>
          </a:ln>
          <a:extLst>
            <a:ext uri="{909E8E84-426E-40DD-AFC4-6F175D3DCCD1}">
              <a14:hiddenFill xmlns:a14="http://schemas.microsoft.com/office/drawing/2010/main">
                <a:noFill/>
              </a14:hiddenFill>
            </a:ext>
          </a:extLst>
        </p:spPr>
        <p:txBody>
          <a:bodyPr/>
          <a:lstStyle/>
          <a:p>
            <a:endParaRPr lang="en-US"/>
          </a:p>
        </p:txBody>
      </p:sp>
      <p:sp>
        <p:nvSpPr>
          <p:cNvPr id="93193" name="Text Box 6"/>
          <p:cNvSpPr txBox="1">
            <a:spLocks noChangeArrowheads="1"/>
          </p:cNvSpPr>
          <p:nvPr/>
        </p:nvSpPr>
        <p:spPr bwMode="auto">
          <a:xfrm>
            <a:off x="4716463" y="5516563"/>
            <a:ext cx="1485900"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r>
              <a:rPr lang="ar-SA" sz="1000">
                <a:latin typeface="Times New Roman" pitchFamily="18" charset="0"/>
                <a:cs typeface="Times New Roman" pitchFamily="18" charset="0"/>
              </a:rPr>
              <a:t>الحامل + الايون</a:t>
            </a:r>
            <a:endParaRPr lang="ar-SA" sz="900"/>
          </a:p>
          <a:p>
            <a:r>
              <a:rPr lang="en-US" sz="1000">
                <a:cs typeface="Times New Roman" pitchFamily="18" charset="0"/>
              </a:rPr>
              <a:t>Carrier Ion Complexe</a:t>
            </a:r>
            <a:endParaRPr lang="en-US"/>
          </a:p>
        </p:txBody>
      </p:sp>
      <p:sp>
        <p:nvSpPr>
          <p:cNvPr id="93194" name="Oval 30"/>
          <p:cNvSpPr>
            <a:spLocks noChangeArrowheads="1"/>
          </p:cNvSpPr>
          <p:nvPr/>
        </p:nvSpPr>
        <p:spPr bwMode="auto">
          <a:xfrm>
            <a:off x="3276600" y="5589588"/>
            <a:ext cx="571500" cy="228600"/>
          </a:xfrm>
          <a:prstGeom prst="ellipse">
            <a:avLst/>
          </a:prstGeom>
          <a:solidFill>
            <a:srgbClr val="FFFFFF"/>
          </a:solidFill>
          <a:ln w="28575">
            <a:solidFill>
              <a:srgbClr val="000000"/>
            </a:solidFill>
            <a:round/>
            <a:headEnd/>
            <a:tailEnd/>
          </a:ln>
        </p:spPr>
        <p:txBody>
          <a:bodyPr/>
          <a:lstStyle/>
          <a:p>
            <a:endParaRPr lang="en-US"/>
          </a:p>
        </p:txBody>
      </p:sp>
      <p:sp>
        <p:nvSpPr>
          <p:cNvPr id="93195" name="Oval 28"/>
          <p:cNvSpPr>
            <a:spLocks noChangeArrowheads="1"/>
          </p:cNvSpPr>
          <p:nvPr/>
        </p:nvSpPr>
        <p:spPr bwMode="auto">
          <a:xfrm>
            <a:off x="3419475" y="5661025"/>
            <a:ext cx="288925" cy="144463"/>
          </a:xfrm>
          <a:prstGeom prst="ellipse">
            <a:avLst/>
          </a:prstGeom>
          <a:solidFill>
            <a:srgbClr val="FFFFFF"/>
          </a:solidFill>
          <a:ln w="76200" cmpd="tri">
            <a:solidFill>
              <a:srgbClr val="000000"/>
            </a:solidFill>
            <a:round/>
            <a:headEnd/>
            <a:tailEnd/>
          </a:ln>
        </p:spPr>
        <p:txBody>
          <a:bodyPr/>
          <a:lstStyle/>
          <a:p>
            <a:endParaRPr lang="en-US"/>
          </a:p>
        </p:txBody>
      </p:sp>
      <p:sp>
        <p:nvSpPr>
          <p:cNvPr id="93196" name="Oval 26"/>
          <p:cNvSpPr>
            <a:spLocks noChangeArrowheads="1"/>
          </p:cNvSpPr>
          <p:nvPr/>
        </p:nvSpPr>
        <p:spPr bwMode="auto">
          <a:xfrm flipH="1" flipV="1">
            <a:off x="3059113" y="4868863"/>
            <a:ext cx="73025" cy="288925"/>
          </a:xfrm>
          <a:prstGeom prst="ellipse">
            <a:avLst/>
          </a:prstGeom>
          <a:solidFill>
            <a:srgbClr val="FFFFFF"/>
          </a:solidFill>
          <a:ln w="76200" cmpd="tri">
            <a:solidFill>
              <a:srgbClr val="000000"/>
            </a:solidFill>
            <a:round/>
            <a:headEnd/>
            <a:tailEnd/>
          </a:ln>
        </p:spPr>
        <p:txBody>
          <a:bodyPr/>
          <a:lstStyle/>
          <a:p>
            <a:endParaRPr lang="en-US"/>
          </a:p>
        </p:txBody>
      </p:sp>
      <p:sp>
        <p:nvSpPr>
          <p:cNvPr id="93197" name="Oval 14"/>
          <p:cNvSpPr>
            <a:spLocks noChangeArrowheads="1"/>
          </p:cNvSpPr>
          <p:nvPr/>
        </p:nvSpPr>
        <p:spPr bwMode="auto">
          <a:xfrm>
            <a:off x="3563938" y="3644900"/>
            <a:ext cx="401637" cy="342900"/>
          </a:xfrm>
          <a:prstGeom prst="ellipse">
            <a:avLst/>
          </a:prstGeom>
          <a:solidFill>
            <a:srgbClr val="FFFFFF"/>
          </a:solidFill>
          <a:ln w="76200" cmpd="tri">
            <a:solidFill>
              <a:srgbClr val="000000"/>
            </a:solidFill>
            <a:round/>
            <a:headEnd/>
            <a:tailEnd/>
          </a:ln>
        </p:spPr>
        <p:txBody>
          <a:bodyPr/>
          <a:lstStyle/>
          <a:p>
            <a:endParaRPr lang="en-US"/>
          </a:p>
        </p:txBody>
      </p:sp>
      <p:sp>
        <p:nvSpPr>
          <p:cNvPr id="93198" name="Oval 12"/>
          <p:cNvSpPr>
            <a:spLocks noChangeArrowheads="1"/>
          </p:cNvSpPr>
          <p:nvPr/>
        </p:nvSpPr>
        <p:spPr bwMode="auto">
          <a:xfrm>
            <a:off x="6804025" y="2565400"/>
            <a:ext cx="114300" cy="228600"/>
          </a:xfrm>
          <a:prstGeom prst="ellipse">
            <a:avLst/>
          </a:prstGeom>
          <a:solidFill>
            <a:srgbClr val="FFFFFF"/>
          </a:solidFill>
          <a:ln w="76200" cmpd="tri">
            <a:solidFill>
              <a:srgbClr val="000000"/>
            </a:solidFill>
            <a:round/>
            <a:headEnd/>
            <a:tailEnd/>
          </a:ln>
        </p:spPr>
        <p:txBody>
          <a:bodyPr/>
          <a:lstStyle/>
          <a:p>
            <a:endParaRPr lang="en-US"/>
          </a:p>
        </p:txBody>
      </p:sp>
      <p:sp>
        <p:nvSpPr>
          <p:cNvPr id="93199" name="Oval 32"/>
          <p:cNvSpPr>
            <a:spLocks noChangeArrowheads="1"/>
          </p:cNvSpPr>
          <p:nvPr/>
        </p:nvSpPr>
        <p:spPr bwMode="auto">
          <a:xfrm>
            <a:off x="7667625" y="4508500"/>
            <a:ext cx="114300" cy="228600"/>
          </a:xfrm>
          <a:prstGeom prst="ellipse">
            <a:avLst/>
          </a:prstGeom>
          <a:solidFill>
            <a:srgbClr val="FFFFFF"/>
          </a:solidFill>
          <a:ln w="76200" cmpd="tri">
            <a:solidFill>
              <a:srgbClr val="000000"/>
            </a:solidFill>
            <a:round/>
            <a:headEnd/>
            <a:tailEnd/>
          </a:ln>
        </p:spPr>
        <p:txBody>
          <a:bodyPr/>
          <a:lstStyle/>
          <a:p>
            <a:endParaRPr lang="en-US"/>
          </a:p>
        </p:txBody>
      </p:sp>
      <p:sp>
        <p:nvSpPr>
          <p:cNvPr id="93200" name="Oval 23"/>
          <p:cNvSpPr>
            <a:spLocks noChangeArrowheads="1"/>
          </p:cNvSpPr>
          <p:nvPr/>
        </p:nvSpPr>
        <p:spPr bwMode="auto">
          <a:xfrm>
            <a:off x="6875463" y="4292600"/>
            <a:ext cx="228600" cy="114300"/>
          </a:xfrm>
          <a:prstGeom prst="ellipse">
            <a:avLst/>
          </a:prstGeom>
          <a:solidFill>
            <a:srgbClr val="FFFFFF"/>
          </a:solidFill>
          <a:ln w="76200" cmpd="tri">
            <a:solidFill>
              <a:srgbClr val="000000"/>
            </a:solidFill>
            <a:round/>
            <a:headEnd/>
            <a:tailEnd/>
          </a:ln>
        </p:spPr>
        <p:txBody>
          <a:bodyPr/>
          <a:lstStyle/>
          <a:p>
            <a:endParaRPr lang="en-US"/>
          </a:p>
        </p:txBody>
      </p:sp>
      <p:sp>
        <p:nvSpPr>
          <p:cNvPr id="93201" name="Oval 27"/>
          <p:cNvSpPr>
            <a:spLocks noChangeArrowheads="1"/>
          </p:cNvSpPr>
          <p:nvPr/>
        </p:nvSpPr>
        <p:spPr bwMode="auto">
          <a:xfrm flipH="1">
            <a:off x="2268538" y="3933825"/>
            <a:ext cx="215900" cy="503238"/>
          </a:xfrm>
          <a:prstGeom prst="ellipse">
            <a:avLst/>
          </a:prstGeom>
          <a:solidFill>
            <a:srgbClr val="FFFFFF"/>
          </a:solidFill>
          <a:ln w="76200" cmpd="tri">
            <a:solidFill>
              <a:srgbClr val="000000"/>
            </a:solidFill>
            <a:round/>
            <a:headEnd/>
            <a:tailEnd/>
          </a:ln>
        </p:spPr>
        <p:txBody>
          <a:bodyPr/>
          <a:lstStyle/>
          <a:p>
            <a:endParaRPr lang="en-US"/>
          </a:p>
        </p:txBody>
      </p:sp>
      <p:sp>
        <p:nvSpPr>
          <p:cNvPr id="93202" name="Oval 11"/>
          <p:cNvSpPr>
            <a:spLocks noChangeArrowheads="1"/>
          </p:cNvSpPr>
          <p:nvPr/>
        </p:nvSpPr>
        <p:spPr bwMode="auto">
          <a:xfrm flipV="1">
            <a:off x="4356100" y="2205038"/>
            <a:ext cx="373063" cy="1123950"/>
          </a:xfrm>
          <a:prstGeom prst="ellipse">
            <a:avLst/>
          </a:prstGeom>
          <a:solidFill>
            <a:srgbClr val="FFFFFF"/>
          </a:solidFill>
          <a:ln w="76200" cmpd="tri">
            <a:solidFill>
              <a:srgbClr val="000000"/>
            </a:solidFill>
            <a:round/>
            <a:headEnd/>
            <a:tailEnd/>
          </a:ln>
        </p:spPr>
        <p:txBody>
          <a:bodyPr/>
          <a:lstStyle/>
          <a:p>
            <a:endParaRPr lang="en-US"/>
          </a:p>
        </p:txBody>
      </p:sp>
      <p:sp>
        <p:nvSpPr>
          <p:cNvPr id="93203" name="Oval 15"/>
          <p:cNvSpPr>
            <a:spLocks noChangeArrowheads="1"/>
          </p:cNvSpPr>
          <p:nvPr/>
        </p:nvSpPr>
        <p:spPr bwMode="auto">
          <a:xfrm>
            <a:off x="1763713" y="4221163"/>
            <a:ext cx="228600" cy="114300"/>
          </a:xfrm>
          <a:prstGeom prst="ellipse">
            <a:avLst/>
          </a:prstGeom>
          <a:solidFill>
            <a:srgbClr val="FFFFFF"/>
          </a:solidFill>
          <a:ln w="76200" cmpd="tri">
            <a:solidFill>
              <a:srgbClr val="000000"/>
            </a:solidFill>
            <a:round/>
            <a:headEnd/>
            <a:tailEnd/>
          </a:ln>
        </p:spPr>
        <p:txBody>
          <a:bodyPr/>
          <a:lstStyle/>
          <a:p>
            <a:endParaRPr lang="en-US"/>
          </a:p>
        </p:txBody>
      </p:sp>
      <p:sp>
        <p:nvSpPr>
          <p:cNvPr id="93204" name="Oval 10"/>
          <p:cNvSpPr>
            <a:spLocks noChangeArrowheads="1"/>
          </p:cNvSpPr>
          <p:nvPr/>
        </p:nvSpPr>
        <p:spPr bwMode="auto">
          <a:xfrm>
            <a:off x="6732588" y="3213100"/>
            <a:ext cx="228600" cy="114300"/>
          </a:xfrm>
          <a:prstGeom prst="ellipse">
            <a:avLst/>
          </a:prstGeom>
          <a:solidFill>
            <a:srgbClr val="FFFFFF"/>
          </a:solidFill>
          <a:ln w="76200" cmpd="tri">
            <a:solidFill>
              <a:srgbClr val="000000"/>
            </a:solidFill>
            <a:round/>
            <a:headEnd/>
            <a:tailEnd/>
          </a:ln>
        </p:spPr>
        <p:txBody>
          <a:bodyPr/>
          <a:lstStyle/>
          <a:p>
            <a:endParaRPr lang="en-US"/>
          </a:p>
        </p:txBody>
      </p:sp>
      <p:sp>
        <p:nvSpPr>
          <p:cNvPr id="93205" name="Oval 5"/>
          <p:cNvSpPr>
            <a:spLocks noChangeArrowheads="1"/>
          </p:cNvSpPr>
          <p:nvPr/>
        </p:nvSpPr>
        <p:spPr bwMode="auto">
          <a:xfrm>
            <a:off x="1187450" y="4005263"/>
            <a:ext cx="228600" cy="114300"/>
          </a:xfrm>
          <a:prstGeom prst="ellipse">
            <a:avLst/>
          </a:prstGeom>
          <a:solidFill>
            <a:srgbClr val="FFFFFF"/>
          </a:solidFill>
          <a:ln w="76200" cmpd="tri">
            <a:solidFill>
              <a:srgbClr val="000000"/>
            </a:solidFill>
            <a:round/>
            <a:headEnd/>
            <a:tailEnd/>
          </a:ln>
        </p:spPr>
        <p:txBody>
          <a:bodyPr/>
          <a:lstStyle/>
          <a:p>
            <a:endParaRPr lang="en-US"/>
          </a:p>
        </p:txBody>
      </p:sp>
      <p:sp>
        <p:nvSpPr>
          <p:cNvPr id="93206" name="Oval 4"/>
          <p:cNvSpPr>
            <a:spLocks noChangeArrowheads="1"/>
          </p:cNvSpPr>
          <p:nvPr/>
        </p:nvSpPr>
        <p:spPr bwMode="auto">
          <a:xfrm>
            <a:off x="3059113" y="4437063"/>
            <a:ext cx="792162" cy="504825"/>
          </a:xfrm>
          <a:prstGeom prst="ellipse">
            <a:avLst/>
          </a:prstGeom>
          <a:solidFill>
            <a:srgbClr val="FFFFFF"/>
          </a:solidFill>
          <a:ln w="38100">
            <a:solidFill>
              <a:srgbClr val="000000"/>
            </a:solidFill>
            <a:round/>
            <a:headEnd/>
            <a:tailEnd/>
          </a:ln>
        </p:spPr>
        <p:txBody>
          <a:bodyPr/>
          <a:lstStyle/>
          <a:p>
            <a:endParaRPr lang="en-US"/>
          </a:p>
        </p:txBody>
      </p:sp>
      <p:sp>
        <p:nvSpPr>
          <p:cNvPr id="93207" name="Oval 3"/>
          <p:cNvSpPr>
            <a:spLocks noChangeArrowheads="1"/>
          </p:cNvSpPr>
          <p:nvPr/>
        </p:nvSpPr>
        <p:spPr bwMode="auto">
          <a:xfrm>
            <a:off x="4500563" y="2636838"/>
            <a:ext cx="228600" cy="114300"/>
          </a:xfrm>
          <a:prstGeom prst="ellipse">
            <a:avLst/>
          </a:prstGeom>
          <a:solidFill>
            <a:srgbClr val="FFFFFF"/>
          </a:solidFill>
          <a:ln w="9525">
            <a:solidFill>
              <a:srgbClr val="000000"/>
            </a:solidFill>
            <a:round/>
            <a:headEnd/>
            <a:tailEnd/>
          </a:ln>
        </p:spPr>
        <p:txBody>
          <a:bodyPr/>
          <a:lstStyle/>
          <a:p>
            <a:endParaRPr lang="en-US"/>
          </a:p>
        </p:txBody>
      </p:sp>
      <p:sp>
        <p:nvSpPr>
          <p:cNvPr id="93208" name="Oval 20"/>
          <p:cNvSpPr>
            <a:spLocks noChangeArrowheads="1"/>
          </p:cNvSpPr>
          <p:nvPr/>
        </p:nvSpPr>
        <p:spPr bwMode="auto">
          <a:xfrm>
            <a:off x="3203575" y="4581525"/>
            <a:ext cx="576263" cy="188913"/>
          </a:xfrm>
          <a:prstGeom prst="ellipse">
            <a:avLst/>
          </a:prstGeom>
          <a:solidFill>
            <a:srgbClr val="FFFFFF"/>
          </a:solidFill>
          <a:ln w="38100">
            <a:solidFill>
              <a:srgbClr val="000000"/>
            </a:solidFill>
            <a:round/>
            <a:headEnd/>
            <a:tailEnd/>
          </a:ln>
        </p:spPr>
        <p:txBody>
          <a:bodyPr/>
          <a:lstStyle/>
          <a:p>
            <a:endParaRPr lang="en-US"/>
          </a:p>
        </p:txBody>
      </p:sp>
      <p:sp>
        <p:nvSpPr>
          <p:cNvPr id="93209" name="Oval 13"/>
          <p:cNvSpPr>
            <a:spLocks noChangeArrowheads="1"/>
          </p:cNvSpPr>
          <p:nvPr/>
        </p:nvSpPr>
        <p:spPr bwMode="auto">
          <a:xfrm>
            <a:off x="5724525" y="3284538"/>
            <a:ext cx="114300" cy="228600"/>
          </a:xfrm>
          <a:prstGeom prst="ellipse">
            <a:avLst/>
          </a:prstGeom>
          <a:solidFill>
            <a:srgbClr val="FFFFFF"/>
          </a:solidFill>
          <a:ln w="9525">
            <a:solidFill>
              <a:srgbClr val="000000"/>
            </a:solidFill>
            <a:round/>
            <a:headEnd/>
            <a:tailEnd/>
          </a:ln>
        </p:spPr>
        <p:txBody>
          <a:bodyPr/>
          <a:lstStyle/>
          <a:p>
            <a:endParaRPr lang="en-US"/>
          </a:p>
        </p:txBody>
      </p:sp>
      <p:sp>
        <p:nvSpPr>
          <p:cNvPr id="93210" name="Line 2"/>
          <p:cNvSpPr>
            <a:spLocks noChangeShapeType="1"/>
          </p:cNvSpPr>
          <p:nvPr/>
        </p:nvSpPr>
        <p:spPr bwMode="auto">
          <a:xfrm flipH="1">
            <a:off x="4716463" y="2781300"/>
            <a:ext cx="1257300" cy="3429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211" name="Text Box 1"/>
          <p:cNvSpPr txBox="1">
            <a:spLocks noChangeArrowheads="1"/>
          </p:cNvSpPr>
          <p:nvPr/>
        </p:nvSpPr>
        <p:spPr bwMode="auto">
          <a:xfrm>
            <a:off x="5148263" y="2492375"/>
            <a:ext cx="973137" cy="342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r>
              <a:rPr lang="en-US" sz="1000">
                <a:cs typeface="Times New Roman" pitchFamily="18" charset="0"/>
              </a:rPr>
              <a:t>Receptor</a:t>
            </a:r>
            <a:endParaRPr lang="en-US"/>
          </a:p>
        </p:txBody>
      </p:sp>
      <p:sp>
        <p:nvSpPr>
          <p:cNvPr id="93212" name="Line 9"/>
          <p:cNvSpPr>
            <a:spLocks noChangeShapeType="1"/>
          </p:cNvSpPr>
          <p:nvPr/>
        </p:nvSpPr>
        <p:spPr bwMode="auto">
          <a:xfrm>
            <a:off x="5076825" y="3068638"/>
            <a:ext cx="571500" cy="11430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213" name="Text Box 8"/>
          <p:cNvSpPr txBox="1">
            <a:spLocks noChangeArrowheads="1"/>
          </p:cNvSpPr>
          <p:nvPr/>
        </p:nvSpPr>
        <p:spPr bwMode="auto">
          <a:xfrm>
            <a:off x="7596188" y="3644900"/>
            <a:ext cx="1008062" cy="144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tabLst>
                <a:tab pos="457200" algn="r"/>
                <a:tab pos="2636838" algn="ctr"/>
                <a:tab pos="5273675" algn="r"/>
              </a:tabLst>
              <a:defRPr>
                <a:solidFill>
                  <a:schemeClr val="tx1"/>
                </a:solidFill>
                <a:latin typeface="Tahoma" pitchFamily="34" charset="0"/>
                <a:cs typeface="Arial" pitchFamily="34" charset="0"/>
              </a:defRPr>
            </a:lvl1pPr>
            <a:lvl2pPr marL="742950" indent="-285750" eaLnBrk="0" hangingPunct="0">
              <a:tabLst>
                <a:tab pos="457200" algn="r"/>
                <a:tab pos="2636838" algn="ctr"/>
                <a:tab pos="5273675" algn="r"/>
              </a:tabLst>
              <a:defRPr>
                <a:solidFill>
                  <a:schemeClr val="tx1"/>
                </a:solidFill>
                <a:latin typeface="Tahoma" pitchFamily="34" charset="0"/>
                <a:cs typeface="Arial" pitchFamily="34" charset="0"/>
              </a:defRPr>
            </a:lvl2pPr>
            <a:lvl3pPr marL="1143000" indent="-228600" eaLnBrk="0" hangingPunct="0">
              <a:tabLst>
                <a:tab pos="457200" algn="r"/>
                <a:tab pos="2636838" algn="ctr"/>
                <a:tab pos="5273675" algn="r"/>
              </a:tabLst>
              <a:defRPr>
                <a:solidFill>
                  <a:schemeClr val="tx1"/>
                </a:solidFill>
                <a:latin typeface="Tahoma" pitchFamily="34" charset="0"/>
                <a:cs typeface="Arial" pitchFamily="34" charset="0"/>
              </a:defRPr>
            </a:lvl3pPr>
            <a:lvl4pPr marL="1600200" indent="-228600" eaLnBrk="0" hangingPunct="0">
              <a:tabLst>
                <a:tab pos="457200" algn="r"/>
                <a:tab pos="2636838" algn="ctr"/>
                <a:tab pos="5273675" algn="r"/>
              </a:tabLst>
              <a:defRPr>
                <a:solidFill>
                  <a:schemeClr val="tx1"/>
                </a:solidFill>
                <a:latin typeface="Tahoma" pitchFamily="34" charset="0"/>
                <a:cs typeface="Arial" pitchFamily="34" charset="0"/>
              </a:defRPr>
            </a:lvl4pPr>
            <a:lvl5pPr marL="2057400" indent="-228600" eaLnBrk="0" hangingPunct="0">
              <a:tabLst>
                <a:tab pos="457200" algn="r"/>
                <a:tab pos="2636838" algn="ctr"/>
                <a:tab pos="5273675" algn="r"/>
              </a:tabLst>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tabLst>
                <a:tab pos="457200" algn="r"/>
                <a:tab pos="2636838" algn="ctr"/>
                <a:tab pos="5273675" algn="r"/>
              </a:tabLs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tabLst>
                <a:tab pos="457200" algn="r"/>
                <a:tab pos="2636838" algn="ctr"/>
                <a:tab pos="5273675" algn="r"/>
              </a:tabLs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tabLst>
                <a:tab pos="457200" algn="r"/>
                <a:tab pos="2636838" algn="ctr"/>
                <a:tab pos="5273675" algn="r"/>
              </a:tabLs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tabLst>
                <a:tab pos="457200" algn="r"/>
                <a:tab pos="2636838" algn="ctr"/>
                <a:tab pos="5273675" algn="r"/>
              </a:tabLst>
              <a:defRPr>
                <a:solidFill>
                  <a:schemeClr val="tx1"/>
                </a:solidFill>
                <a:latin typeface="Tahoma" pitchFamily="34" charset="0"/>
                <a:cs typeface="Arial" pitchFamily="34" charset="0"/>
              </a:defRPr>
            </a:lvl9pPr>
          </a:lstStyle>
          <a:p>
            <a:endParaRPr lang="ar-SA" sz="4000"/>
          </a:p>
        </p:txBody>
      </p:sp>
      <p:sp>
        <p:nvSpPr>
          <p:cNvPr id="93214" name="Line 19"/>
          <p:cNvSpPr>
            <a:spLocks noChangeShapeType="1"/>
          </p:cNvSpPr>
          <p:nvPr/>
        </p:nvSpPr>
        <p:spPr bwMode="auto">
          <a:xfrm flipH="1">
            <a:off x="7596188" y="3141663"/>
            <a:ext cx="342900" cy="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en-US"/>
          </a:p>
        </p:txBody>
      </p:sp>
      <p:sp>
        <p:nvSpPr>
          <p:cNvPr id="93215" name="Text Box 25"/>
          <p:cNvSpPr txBox="1">
            <a:spLocks noChangeArrowheads="1"/>
          </p:cNvSpPr>
          <p:nvPr/>
        </p:nvSpPr>
        <p:spPr bwMode="auto">
          <a:xfrm>
            <a:off x="7092950" y="3141663"/>
            <a:ext cx="457200" cy="228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r>
              <a:rPr lang="ar-SA" sz="1000">
                <a:latin typeface="Times New Roman" pitchFamily="18" charset="0"/>
                <a:cs typeface="Times New Roman" pitchFamily="18" charset="0"/>
              </a:rPr>
              <a:t>طاقة</a:t>
            </a:r>
            <a:endParaRPr lang="ar-SA"/>
          </a:p>
        </p:txBody>
      </p:sp>
      <p:sp>
        <p:nvSpPr>
          <p:cNvPr id="93216" name="Rectangle 37"/>
          <p:cNvSpPr>
            <a:spLocks noChangeArrowheads="1"/>
          </p:cNvSpPr>
          <p:nvPr/>
        </p:nvSpPr>
        <p:spPr bwMode="auto">
          <a:xfrm>
            <a:off x="6227763" y="3392488"/>
            <a:ext cx="1728787" cy="785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l" eaLnBrk="0" hangingPunct="0"/>
            <a:endParaRPr lang="en-US" sz="900"/>
          </a:p>
          <a:p>
            <a:pPr indent="457200" algn="l" rtl="0" eaLnBrk="0" hangingPunct="0"/>
            <a:r>
              <a:rPr lang="en-US"/>
              <a:t>ATP</a:t>
            </a:r>
          </a:p>
          <a:p>
            <a:pPr indent="457200" algn="l" rtl="0" eaLnBrk="0" hangingPunct="0"/>
            <a:endParaRPr lang="en-US"/>
          </a:p>
        </p:txBody>
      </p:sp>
      <p:sp>
        <p:nvSpPr>
          <p:cNvPr id="93217" name="Rectangle 40"/>
          <p:cNvSpPr>
            <a:spLocks noChangeArrowheads="1"/>
          </p:cNvSpPr>
          <p:nvPr/>
        </p:nvSpPr>
        <p:spPr bwMode="auto">
          <a:xfrm>
            <a:off x="7451725" y="2884488"/>
            <a:ext cx="792163"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indent="457200" algn="l" eaLnBrk="0" hangingPunct="0"/>
            <a:endParaRPr lang="en-US" sz="1400">
              <a:cs typeface="Times New Roman" pitchFamily="18" charset="0"/>
            </a:endParaRPr>
          </a:p>
          <a:p>
            <a:pPr indent="457200" algn="l" eaLnBrk="0" hangingPunct="0"/>
            <a:r>
              <a:rPr lang="en-US" sz="1400">
                <a:cs typeface="Times New Roman" pitchFamily="18" charset="0"/>
              </a:rPr>
              <a:t>  ADP</a:t>
            </a:r>
            <a:endParaRPr lang="en-US" sz="900"/>
          </a:p>
          <a:p>
            <a:pPr indent="457200" algn="l" rtl="0" eaLnBrk="0" hangingPunct="0"/>
            <a:endParaRPr lang="en-US"/>
          </a:p>
        </p:txBody>
      </p:sp>
      <p:graphicFrame>
        <p:nvGraphicFramePr>
          <p:cNvPr id="34" name="Table 33"/>
          <p:cNvGraphicFramePr>
            <a:graphicFrameLocks noGrp="1"/>
          </p:cNvGraphicFramePr>
          <p:nvPr/>
        </p:nvGraphicFramePr>
        <p:xfrm>
          <a:off x="228600" y="908050"/>
          <a:ext cx="8534400" cy="371475"/>
        </p:xfrm>
        <a:graphic>
          <a:graphicData uri="http://schemas.openxmlformats.org/drawingml/2006/table">
            <a:tbl>
              <a:tblPr firstRow="1" bandRow="1">
                <a:tableStyleId>{9D7B26C5-4107-4FEC-AEDC-1716B250A1EF}</a:tableStyleId>
              </a:tblPr>
              <a:tblGrid>
                <a:gridCol w="2844799"/>
                <a:gridCol w="2732946"/>
                <a:gridCol w="2956655"/>
              </a:tblGrid>
              <a:tr h="371475">
                <a:tc>
                  <a:txBody>
                    <a:bodyPr/>
                    <a:lstStyle/>
                    <a:p>
                      <a:r>
                        <a:rPr lang="ar-EG" sz="1800" dirty="0" smtClean="0"/>
                        <a:t>داخل الخلية</a:t>
                      </a:r>
                      <a:endParaRPr lang="en-US" sz="1800" dirty="0"/>
                    </a:p>
                  </a:txBody>
                  <a:tcPr marT="45798" marB="45798"/>
                </a:tc>
                <a:tc>
                  <a:txBody>
                    <a:bodyPr/>
                    <a:lstStyle/>
                    <a:p>
                      <a:r>
                        <a:rPr lang="ar-EG" sz="1800" dirty="0" smtClean="0"/>
                        <a:t>الحاجز          </a:t>
                      </a:r>
                      <a:endParaRPr lang="en-US" sz="1800" dirty="0"/>
                    </a:p>
                  </a:txBody>
                  <a:tcPr marT="45798" marB="45798"/>
                </a:tc>
                <a:tc>
                  <a:txBody>
                    <a:bodyPr/>
                    <a:lstStyle/>
                    <a:p>
                      <a:endParaRPr lang="en-US" sz="1800" dirty="0"/>
                    </a:p>
                  </a:txBody>
                  <a:tcPr marT="45798" marB="45798"/>
                </a:tc>
              </a:tr>
            </a:tbl>
          </a:graphicData>
        </a:graphic>
      </p:graphicFrame>
      <p:graphicFrame>
        <p:nvGraphicFramePr>
          <p:cNvPr id="35" name="Table 34"/>
          <p:cNvGraphicFramePr>
            <a:graphicFrameLocks noGrp="1"/>
          </p:cNvGraphicFramePr>
          <p:nvPr/>
        </p:nvGraphicFramePr>
        <p:xfrm>
          <a:off x="6248400" y="908050"/>
          <a:ext cx="228600" cy="5545138"/>
        </p:xfrm>
        <a:graphic>
          <a:graphicData uri="http://schemas.openxmlformats.org/drawingml/2006/table">
            <a:tbl>
              <a:tblPr/>
              <a:tblGrid>
                <a:gridCol w="228600"/>
              </a:tblGrid>
              <a:tr h="5545138">
                <a:tc>
                  <a:txBody>
                    <a:bodyPr/>
                    <a:lstStyle/>
                    <a:p>
                      <a:endParaRPr lang="en-US" sz="1800" dirty="0"/>
                    </a:p>
                  </a:txBody>
                  <a:tcPr marT="45724" marB="45724">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graphicFrame>
        <p:nvGraphicFramePr>
          <p:cNvPr id="36" name="Table 35"/>
          <p:cNvGraphicFramePr>
            <a:graphicFrameLocks noGrp="1"/>
          </p:cNvGraphicFramePr>
          <p:nvPr/>
        </p:nvGraphicFramePr>
        <p:xfrm>
          <a:off x="2987675" y="908050"/>
          <a:ext cx="207963" cy="5761038"/>
        </p:xfrm>
        <a:graphic>
          <a:graphicData uri="http://schemas.openxmlformats.org/drawingml/2006/table">
            <a:tbl>
              <a:tblPr/>
              <a:tblGrid>
                <a:gridCol w="207968"/>
              </a:tblGrid>
              <a:tr h="5761038">
                <a:tc>
                  <a:txBody>
                    <a:bodyPr/>
                    <a:lstStyle/>
                    <a:p>
                      <a:endParaRPr lang="en-US" sz="1800" dirty="0"/>
                    </a:p>
                  </a:txBody>
                  <a:tcPr marL="91284" marR="91284" marT="45723" marB="45723">
                    <a:lnL w="12700" cmpd="sng">
                      <a:solidFill>
                        <a:schemeClr val="tx1"/>
                      </a:solidFill>
                      <a:prstDash val="solid"/>
                    </a:lnL>
                    <a:lnR w="12700" cmpd="sng">
                      <a:solidFill>
                        <a:schemeClr val="tx1"/>
                      </a:solidFill>
                      <a:prstDash val="solid"/>
                    </a:lnR>
                    <a:lnT w="12700" cmpd="sng">
                      <a:solidFill>
                        <a:schemeClr val="tx1"/>
                      </a:solidFill>
                      <a:prstDash val="solid"/>
                    </a:lnT>
                    <a:lnB w="12700" cmpd="sng">
                      <a:solidFill>
                        <a:schemeClr val="tx1"/>
                      </a:solidFill>
                      <a:prstDash val="solid"/>
                    </a:lnB>
                  </a:tcPr>
                </a:tc>
              </a:tr>
            </a:tbl>
          </a:graphicData>
        </a:graphic>
      </p:graphicFrame>
      <p:sp>
        <p:nvSpPr>
          <p:cNvPr id="93236" name="Rectangle 45"/>
          <p:cNvSpPr>
            <a:spLocks noChangeArrowheads="1"/>
          </p:cNvSpPr>
          <p:nvPr/>
        </p:nvSpPr>
        <p:spPr bwMode="auto">
          <a:xfrm>
            <a:off x="8101013" y="4221163"/>
            <a:ext cx="566737"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a:latin typeface="Times New Roman" pitchFamily="18" charset="0"/>
                <a:cs typeface="Times New Roman" pitchFamily="18" charset="0"/>
              </a:rPr>
              <a:t> </a:t>
            </a:r>
            <a:r>
              <a:rPr lang="ar-SA">
                <a:latin typeface="Times New Roman" pitchFamily="18" charset="0"/>
                <a:cs typeface="Times New Roman" pitchFamily="18" charset="0"/>
              </a:rPr>
              <a:t>أيون</a:t>
            </a:r>
            <a:endParaRPr lang="en-US"/>
          </a:p>
        </p:txBody>
      </p:sp>
      <p:sp>
        <p:nvSpPr>
          <p:cNvPr id="93237" name="TextBox 37"/>
          <p:cNvSpPr txBox="1">
            <a:spLocks noChangeArrowheads="1"/>
          </p:cNvSpPr>
          <p:nvPr/>
        </p:nvSpPr>
        <p:spPr bwMode="auto">
          <a:xfrm>
            <a:off x="2057400" y="228600"/>
            <a:ext cx="536575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EG" sz="2800"/>
              <a:t>المستقبلات</a:t>
            </a:r>
            <a:endParaRPr lang="en-US" sz="2800"/>
          </a:p>
        </p:txBody>
      </p:sp>
      <p:sp>
        <p:nvSpPr>
          <p:cNvPr id="93238" name="TextBox 38"/>
          <p:cNvSpPr txBox="1">
            <a:spLocks noChangeArrowheads="1"/>
          </p:cNvSpPr>
          <p:nvPr/>
        </p:nvSpPr>
        <p:spPr bwMode="auto">
          <a:xfrm>
            <a:off x="6781800" y="914400"/>
            <a:ext cx="1752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خارج الخلية</a:t>
            </a:r>
            <a:endParaRPr lang="en-US" b="1"/>
          </a:p>
        </p:txBody>
      </p:sp>
    </p:spTree>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1"/>
          <p:cNvSpPr>
            <a:spLocks noChangeArrowheads="1"/>
          </p:cNvSpPr>
          <p:nvPr/>
        </p:nvSpPr>
        <p:spPr bwMode="auto">
          <a:xfrm>
            <a:off x="228600" y="381000"/>
            <a:ext cx="8534400" cy="323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en-US" sz="2400" b="1" u="sng">
                <a:latin typeface="Arial Unicode MS" pitchFamily="34" charset="-128"/>
                <a:ea typeface="Arial Unicode MS" pitchFamily="34" charset="-128"/>
                <a:cs typeface="Arial Unicode MS" pitchFamily="34" charset="-128"/>
              </a:rPr>
              <a:t>Cells junctions and communications </a:t>
            </a:r>
            <a:r>
              <a:rPr lang="ar-SA" sz="2400" b="1" u="sng">
                <a:latin typeface="Arial Unicode MS" pitchFamily="34" charset="-128"/>
                <a:ea typeface="Arial Unicode MS" pitchFamily="34" charset="-128"/>
                <a:cs typeface="Arial Unicode MS" pitchFamily="34" charset="-128"/>
              </a:rPr>
              <a:t>الربط والاتصال بين الخلايا </a:t>
            </a:r>
          </a:p>
          <a:p>
            <a:pPr rtl="0">
              <a:lnSpc>
                <a:spcPct val="150000"/>
              </a:lnSpc>
            </a:pPr>
            <a:r>
              <a:rPr lang="ar-SA" sz="2000">
                <a:latin typeface="Arial Unicode MS" pitchFamily="34" charset="-128"/>
                <a:ea typeface="Arial Unicode MS" pitchFamily="34" charset="-128"/>
                <a:cs typeface="Arial Unicode MS" pitchFamily="34" charset="-128"/>
              </a:rPr>
              <a:t>أظهرت الدراسات بالمجهر الإلكتروني أن الفراغات بين الخلايا المتجاورة غير منتظمة وذلك لأن الأغشية الخلوية</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لهذه الخلايا غير متوازية ويرجع ذلك الى أن </a:t>
            </a:r>
            <a:r>
              <a:rPr lang="ar-SA" sz="2000" u="sng">
                <a:latin typeface="Arial Unicode MS" pitchFamily="34" charset="-128"/>
                <a:ea typeface="Arial Unicode MS" pitchFamily="34" charset="-128"/>
                <a:cs typeface="Arial Unicode MS" pitchFamily="34" charset="-128"/>
              </a:rPr>
              <a:t>الأغشية الخلوية المتجاورة تحتوي على فجوات متخصصة تؤدي دور</a:t>
            </a:r>
            <a:r>
              <a:rPr lang="ar-EG" sz="2000" u="sng">
                <a:latin typeface="Arial Unicode MS" pitchFamily="34" charset="-128"/>
                <a:ea typeface="Arial Unicode MS" pitchFamily="34" charset="-128"/>
                <a:cs typeface="Arial Unicode MS" pitchFamily="34" charset="-128"/>
              </a:rPr>
              <a:t> </a:t>
            </a:r>
            <a:r>
              <a:rPr lang="ar-SA" sz="2000" u="sng">
                <a:latin typeface="Arial Unicode MS" pitchFamily="34" charset="-128"/>
                <a:ea typeface="Arial Unicode MS" pitchFamily="34" charset="-128"/>
                <a:cs typeface="Arial Unicode MS" pitchFamily="34" charset="-128"/>
              </a:rPr>
              <a:t>الربط أو التماسك والتوصيل</a:t>
            </a:r>
            <a:r>
              <a:rPr lang="ar-SA" sz="2000">
                <a:latin typeface="Arial Unicode MS" pitchFamily="34" charset="-128"/>
                <a:ea typeface="Arial Unicode MS" pitchFamily="34" charset="-128"/>
                <a:cs typeface="Arial Unicode MS" pitchFamily="34" charset="-128"/>
              </a:rPr>
              <a:t> </a:t>
            </a:r>
            <a:r>
              <a:rPr lang="ar-SA" sz="2000" u="sng">
                <a:latin typeface="Arial Unicode MS" pitchFamily="34" charset="-128"/>
                <a:ea typeface="Arial Unicode MS" pitchFamily="34" charset="-128"/>
                <a:cs typeface="Arial Unicode MS" pitchFamily="34" charset="-128"/>
              </a:rPr>
              <a:t>بين الخلايا وتدعى الوصلات</a:t>
            </a:r>
            <a:r>
              <a:rPr lang="ar-SA" sz="2000">
                <a:latin typeface="Arial Unicode MS" pitchFamily="34" charset="-128"/>
                <a:ea typeface="Arial Unicode MS" pitchFamily="34" charset="-128"/>
                <a:cs typeface="Arial Unicode MS" pitchFamily="34" charset="-128"/>
              </a:rPr>
              <a:t> ويمر من خلالها بعض المعلومات والمواد</a:t>
            </a:r>
            <a:r>
              <a:rPr lang="ar-EG" sz="2000">
                <a:latin typeface="Arial Unicode MS" pitchFamily="34" charset="-128"/>
                <a:ea typeface="Arial Unicode MS" pitchFamily="34" charset="-128"/>
                <a:cs typeface="Arial Unicode MS" pitchFamily="34" charset="-128"/>
              </a:rPr>
              <a:t> ذات الاوزان الجزيئية الصغيرة </a:t>
            </a:r>
            <a:r>
              <a:rPr lang="ar-SA" sz="2000">
                <a:latin typeface="Arial Unicode MS" pitchFamily="34" charset="-128"/>
                <a:ea typeface="Arial Unicode MS" pitchFamily="34" charset="-128"/>
                <a:cs typeface="Arial Unicode MS" pitchFamily="34" charset="-128"/>
              </a:rPr>
              <a:t>كما أنها تمكن الخلايا المكونة للأنسجة أن تعمل كوحدة واحدة نتيجة لسهولة الاتصال والتنسيق بينها</a:t>
            </a:r>
            <a:endParaRPr lang="en-US" sz="2000">
              <a:latin typeface="Arial Unicode MS" pitchFamily="34" charset="-128"/>
              <a:ea typeface="Arial Unicode MS" pitchFamily="34" charset="-128"/>
              <a:cs typeface="Arial Unicode MS" pitchFamily="34" charset="-128"/>
            </a:endParaRPr>
          </a:p>
        </p:txBody>
      </p:sp>
      <p:sp>
        <p:nvSpPr>
          <p:cNvPr id="94211" name="Rectangle 2"/>
          <p:cNvSpPr>
            <a:spLocks noChangeArrowheads="1"/>
          </p:cNvSpPr>
          <p:nvPr/>
        </p:nvSpPr>
        <p:spPr bwMode="auto">
          <a:xfrm>
            <a:off x="990600" y="3733800"/>
            <a:ext cx="79248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rtl="0"/>
            <a:r>
              <a:rPr lang="ar-SA" sz="2000" b="1" u="sng">
                <a:latin typeface="Arial Unicode MS" pitchFamily="34" charset="-128"/>
                <a:ea typeface="Arial Unicode MS" pitchFamily="34" charset="-128"/>
                <a:cs typeface="Arial Unicode MS" pitchFamily="34" charset="-128"/>
              </a:rPr>
              <a:t>ويوجد أربعة أنواع من الوصلات لكل منها شكل مظهري مميز ووظيفة تؤديه</a:t>
            </a:r>
            <a:r>
              <a:rPr lang="ar-EG" sz="2000" b="1" u="sng">
                <a:latin typeface="Arial Unicode MS" pitchFamily="34" charset="-128"/>
                <a:ea typeface="Arial Unicode MS" pitchFamily="34" charset="-128"/>
                <a:cs typeface="Arial Unicode MS" pitchFamily="34" charset="-128"/>
              </a:rPr>
              <a:t>ا</a:t>
            </a:r>
            <a:endParaRPr lang="en-GB" sz="2000" b="1" u="sng">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1"/>
          <p:cNvSpPr>
            <a:spLocks noChangeArrowheads="1"/>
          </p:cNvSpPr>
          <p:nvPr/>
        </p:nvSpPr>
        <p:spPr bwMode="auto">
          <a:xfrm>
            <a:off x="381000" y="228600"/>
            <a:ext cx="8382000" cy="5170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342900" indent="-342900">
              <a:spcBef>
                <a:spcPct val="50000"/>
              </a:spcBef>
            </a:pPr>
            <a:r>
              <a:rPr lang="ar-SA" sz="2000">
                <a:latin typeface="Arial Unicode MS" pitchFamily="34" charset="-128"/>
                <a:ea typeface="Arial Unicode MS" pitchFamily="34" charset="-128"/>
                <a:cs typeface="Arial Unicode MS" pitchFamily="34" charset="-128"/>
              </a:rPr>
              <a:t>تلعب الاغشية البلازمية دورا حيويا لاستمرار حياة الخلية والمحافظة على المكونات الداخلية لها من خلال الوظائف التالية:</a:t>
            </a:r>
          </a:p>
          <a:p>
            <a:pPr marL="342900" indent="-342900">
              <a:spcBef>
                <a:spcPct val="50000"/>
              </a:spcBef>
              <a:buFontTx/>
              <a:buAutoNum type="arabicPeriod"/>
            </a:pPr>
            <a:r>
              <a:rPr lang="ar-SA" sz="2000">
                <a:latin typeface="Arial Unicode MS" pitchFamily="34" charset="-128"/>
                <a:ea typeface="Arial Unicode MS" pitchFamily="34" charset="-128"/>
                <a:cs typeface="Arial Unicode MS" pitchFamily="34" charset="-128"/>
              </a:rPr>
              <a:t>حماية الخلية والمحافظة على المكونات الداخلية لها:  الغشاء البلازمى يحمى الخلية من من دخول المواد الغريبة او خروج المواد النافعة</a:t>
            </a:r>
          </a:p>
          <a:p>
            <a:pPr marL="342900" indent="-342900">
              <a:spcBef>
                <a:spcPct val="50000"/>
              </a:spcBef>
              <a:buFontTx/>
              <a:buAutoNum type="arabicPeriod"/>
            </a:pPr>
            <a:r>
              <a:rPr lang="ar-SA" sz="2000">
                <a:latin typeface="Arial Unicode MS" pitchFamily="34" charset="-128"/>
                <a:ea typeface="Arial Unicode MS" pitchFamily="34" charset="-128"/>
                <a:cs typeface="Arial Unicode MS" pitchFamily="34" charset="-128"/>
              </a:rPr>
              <a:t>له دور مناعى وتنظيمى : يتألف من دهون مفسفرة يرتبط بها عدد كبير من الانزيمات التى لها دور فى الايض الخلوى – البروتينات الداخلة فى تركيبه لها دور اساسى فى نقل المواد من والى الخلية – ي</a:t>
            </a:r>
            <a:r>
              <a:rPr lang="ar-EG" sz="2000">
                <a:latin typeface="Arial Unicode MS" pitchFamily="34" charset="-128"/>
                <a:ea typeface="Arial Unicode MS" pitchFamily="34" charset="-128"/>
                <a:cs typeface="Arial Unicode MS" pitchFamily="34" charset="-128"/>
              </a:rPr>
              <a:t>ح</a:t>
            </a:r>
            <a:r>
              <a:rPr lang="ar-SA" sz="2000">
                <a:latin typeface="Arial Unicode MS" pitchFamily="34" charset="-128"/>
                <a:ea typeface="Arial Unicode MS" pitchFamily="34" charset="-128"/>
                <a:cs typeface="Arial Unicode MS" pitchFamily="34" charset="-128"/>
              </a:rPr>
              <a:t>مل على سطحه مستقبلات تلعب دورا هاما فى المناعة وفى تنظيم عمل الخلية</a:t>
            </a:r>
          </a:p>
          <a:p>
            <a:pPr marL="342900" indent="-342900">
              <a:spcBef>
                <a:spcPct val="50000"/>
              </a:spcBef>
              <a:buFontTx/>
              <a:buAutoNum type="arabicPeriod"/>
            </a:pPr>
            <a:r>
              <a:rPr lang="ar-SA" sz="2000">
                <a:latin typeface="Arial Unicode MS" pitchFamily="34" charset="-128"/>
                <a:ea typeface="Arial Unicode MS" pitchFamily="34" charset="-128"/>
                <a:cs typeface="Arial Unicode MS" pitchFamily="34" charset="-128"/>
              </a:rPr>
              <a:t>يساهم فى نقل بعض المعلومات والمواد عن طريق نقاط الالتصاق من الخلية والى الخلايا المجاورة لها داخل النسيج الواحد مما يسهل عمله كوحدة واحدة</a:t>
            </a:r>
          </a:p>
          <a:p>
            <a:pPr marL="342900" indent="-342900" algn="just">
              <a:spcBef>
                <a:spcPct val="50000"/>
              </a:spcBef>
              <a:buFontTx/>
              <a:buAutoNum type="arabicPeriod"/>
            </a:pPr>
            <a:r>
              <a:rPr lang="ar-SA" sz="2000">
                <a:latin typeface="Arial Unicode MS" pitchFamily="34" charset="-128"/>
                <a:ea typeface="Arial Unicode MS" pitchFamily="34" charset="-128"/>
                <a:cs typeface="Arial Unicode MS" pitchFamily="34" charset="-128"/>
              </a:rPr>
              <a:t>يسمح بالاتصالات الاختيارية بين الخلية ومحيطها : هو الوسيط الاساسى لـلتهيج والإثارة</a:t>
            </a:r>
          </a:p>
          <a:p>
            <a:pPr marL="342900" indent="-342900">
              <a:spcBef>
                <a:spcPct val="50000"/>
              </a:spcBef>
              <a:buFontTx/>
              <a:buAutoNum type="arabicPeriod"/>
            </a:pPr>
            <a:r>
              <a:rPr lang="ar-SA" sz="2000">
                <a:latin typeface="Arial Unicode MS" pitchFamily="34" charset="-128"/>
                <a:ea typeface="Arial Unicode MS" pitchFamily="34" charset="-128"/>
                <a:cs typeface="Arial Unicode MS" pitchFamily="34" charset="-128"/>
              </a:rPr>
              <a:t>يتم من خلاله العديد من العمليات النقلية الحيوية والتي  سوف تستعرض بعض الوظائف الهامة للأغشية البلازمية لاحقا.</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WordArt 5" descr="Paper bag"/>
          <p:cNvSpPr>
            <a:spLocks noChangeArrowheads="1" noChangeShapeType="1" noTextEdit="1"/>
          </p:cNvSpPr>
          <p:nvPr/>
        </p:nvSpPr>
        <p:spPr bwMode="auto">
          <a:xfrm>
            <a:off x="3505200" y="533400"/>
            <a:ext cx="2514600" cy="523875"/>
          </a:xfrm>
          <a:prstGeom prst="rect">
            <a:avLst/>
          </a:prstGeom>
        </p:spPr>
        <p:txBody>
          <a:bodyPr wrap="none" fromWordArt="1">
            <a:prstTxWarp prst="textPlain">
              <a:avLst>
                <a:gd name="adj" fmla="val 50000"/>
              </a:avLst>
            </a:prstTxWarp>
          </a:bodyPr>
          <a:lstStyle/>
          <a:p>
            <a:pPr algn="ctr"/>
            <a:r>
              <a:rPr lang="ar-SA" sz="3600"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Arial Unicode MS"/>
                <a:ea typeface="Arial Unicode MS"/>
                <a:cs typeface="Arial Unicode MS"/>
              </a:rPr>
              <a:t>انواع الدهون</a:t>
            </a:r>
            <a:endParaRPr lang="en-US" sz="3600" kern="10">
              <a:ln w="9525">
                <a:solidFill>
                  <a:srgbClr val="008000"/>
                </a:solidFill>
                <a:round/>
                <a:headEnd/>
                <a:tailEnd/>
              </a:ln>
              <a:blipFill dpi="0" rotWithShape="0">
                <a:blip r:embed="rId2"/>
                <a:srcRect/>
                <a:tile tx="0" ty="0" sx="100000" sy="100000" flip="none" algn="tl"/>
              </a:blipFill>
              <a:effectLst>
                <a:outerShdw dist="563972" dir="14049741" sx="125000" sy="125000" algn="tl" rotWithShape="0">
                  <a:srgbClr val="C7DFD3">
                    <a:alpha val="79999"/>
                  </a:srgbClr>
                </a:outerShdw>
              </a:effectLst>
              <a:latin typeface="Arial Unicode MS"/>
              <a:ea typeface="Arial Unicode MS"/>
              <a:cs typeface="Arial Unicode MS"/>
            </a:endParaRPr>
          </a:p>
        </p:txBody>
      </p:sp>
      <p:sp>
        <p:nvSpPr>
          <p:cNvPr id="13315" name="Text Box 6"/>
          <p:cNvSpPr txBox="1">
            <a:spLocks noChangeArrowheads="1"/>
          </p:cNvSpPr>
          <p:nvPr/>
        </p:nvSpPr>
        <p:spPr bwMode="auto">
          <a:xfrm>
            <a:off x="304800" y="1447800"/>
            <a:ext cx="7620000" cy="44624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spcBef>
                <a:spcPct val="50000"/>
              </a:spcBef>
              <a:buFontTx/>
              <a:buAutoNum type="arabicPeriod"/>
            </a:pPr>
            <a:r>
              <a:rPr lang="ar-SA" sz="2000">
                <a:latin typeface="Arial Unicode MS" pitchFamily="34" charset="-128"/>
                <a:ea typeface="Arial Unicode MS" pitchFamily="34" charset="-128"/>
                <a:cs typeface="Arial Unicode MS" pitchFamily="34" charset="-128"/>
              </a:rPr>
              <a:t>الاحماض الدهنية</a:t>
            </a:r>
            <a:r>
              <a:rPr lang="ar-EG" sz="2000">
                <a:latin typeface="Arial Unicode MS" pitchFamily="34" charset="-128"/>
                <a:ea typeface="Arial Unicode MS" pitchFamily="34" charset="-128"/>
                <a:cs typeface="Arial Unicode MS" pitchFamily="34" charset="-128"/>
              </a:rPr>
              <a:t> التى </a:t>
            </a:r>
            <a:r>
              <a:rPr lang="ar-SA" sz="2000">
                <a:latin typeface="Arial Unicode MS" pitchFamily="34" charset="-128"/>
                <a:ea typeface="Arial Unicode MS" pitchFamily="34" charset="-128"/>
                <a:cs typeface="Arial Unicode MS" pitchFamily="34" charset="-128"/>
              </a:rPr>
              <a:t> تعتبر اكثر الدهون تواجدا فى الخلية</a:t>
            </a:r>
          </a:p>
          <a:p>
            <a:pPr eaLnBrk="1" hangingPunct="1">
              <a:spcBef>
                <a:spcPct val="50000"/>
              </a:spcBef>
              <a:buFontTx/>
              <a:buAutoNum type="arabicPeriod"/>
            </a:pPr>
            <a:r>
              <a:rPr lang="ar-SA" sz="2000">
                <a:latin typeface="Arial Unicode MS" pitchFamily="34" charset="-128"/>
                <a:ea typeface="Arial Unicode MS" pitchFamily="34" charset="-128"/>
                <a:cs typeface="Arial Unicode MS" pitchFamily="34" charset="-128"/>
              </a:rPr>
              <a:t>الدهون المتعادلة </a:t>
            </a:r>
            <a:r>
              <a:rPr lang="en-US" sz="2000">
                <a:latin typeface="Arial Unicode MS" pitchFamily="34" charset="-128"/>
                <a:ea typeface="Arial Unicode MS" pitchFamily="34" charset="-128"/>
                <a:cs typeface="Arial Unicode MS" pitchFamily="34" charset="-128"/>
              </a:rPr>
              <a:t>Neutral fats</a:t>
            </a:r>
          </a:p>
          <a:p>
            <a:pPr eaLnBrk="1" hangingPunct="1">
              <a:spcBef>
                <a:spcPct val="50000"/>
              </a:spcBef>
              <a:buFontTx/>
              <a:buAutoNum type="arabicPeriod"/>
            </a:pPr>
            <a:r>
              <a:rPr lang="ar-SA" sz="2000">
                <a:latin typeface="Arial Unicode MS" pitchFamily="34" charset="-128"/>
                <a:ea typeface="Arial Unicode MS" pitchFamily="34" charset="-128"/>
                <a:cs typeface="Arial Unicode MS" pitchFamily="34" charset="-128"/>
              </a:rPr>
              <a:t>الفوسفوليبدات </a:t>
            </a:r>
            <a:r>
              <a:rPr lang="en-US" sz="2000">
                <a:latin typeface="Arial Unicode MS" pitchFamily="34" charset="-128"/>
                <a:ea typeface="Arial Unicode MS" pitchFamily="34" charset="-128"/>
                <a:cs typeface="Arial Unicode MS" pitchFamily="34" charset="-128"/>
              </a:rPr>
              <a:t>Plasmalogens- phosphatides</a:t>
            </a:r>
            <a:endParaRPr lang="ar-SA" sz="2000">
              <a:latin typeface="Arial Unicode MS" pitchFamily="34" charset="-128"/>
              <a:ea typeface="Arial Unicode MS" pitchFamily="34" charset="-128"/>
              <a:cs typeface="Arial Unicode MS" pitchFamily="34" charset="-128"/>
            </a:endParaRPr>
          </a:p>
          <a:p>
            <a:pPr eaLnBrk="1" hangingPunct="1">
              <a:spcBef>
                <a:spcPct val="50000"/>
              </a:spcBef>
            </a:pPr>
            <a:r>
              <a:rPr lang="en-US" sz="2000">
                <a:latin typeface="Arial Unicode MS" pitchFamily="34" charset="-128"/>
                <a:ea typeface="Arial Unicode MS" pitchFamily="34" charset="-128"/>
                <a:cs typeface="Arial Unicode MS" pitchFamily="34" charset="-128"/>
              </a:rPr>
              <a:t>Sphingolipids</a:t>
            </a:r>
          </a:p>
          <a:p>
            <a:pPr eaLnBrk="1" hangingPunct="1">
              <a:spcBef>
                <a:spcPct val="50000"/>
              </a:spcBef>
              <a:buFontTx/>
              <a:buAutoNum type="arabicPeriod" startAt="4"/>
            </a:pPr>
            <a:r>
              <a:rPr lang="ar-SA" sz="2000">
                <a:latin typeface="Arial Unicode MS" pitchFamily="34" charset="-128"/>
                <a:ea typeface="Arial Unicode MS" pitchFamily="34" charset="-128"/>
                <a:cs typeface="Arial Unicode MS" pitchFamily="34" charset="-128"/>
              </a:rPr>
              <a:t>الجليكوليبيدات </a:t>
            </a:r>
            <a:r>
              <a:rPr lang="en-US" sz="2000">
                <a:latin typeface="Arial Unicode MS" pitchFamily="34" charset="-128"/>
                <a:ea typeface="Arial Unicode MS" pitchFamily="34" charset="-128"/>
                <a:cs typeface="Arial Unicode MS" pitchFamily="34" charset="-128"/>
              </a:rPr>
              <a:t>Glycolipids</a:t>
            </a:r>
          </a:p>
          <a:p>
            <a:pPr eaLnBrk="1" hangingPunct="1">
              <a:spcBef>
                <a:spcPct val="50000"/>
              </a:spcBef>
              <a:buFontTx/>
              <a:buAutoNum type="arabicPeriod" startAt="4"/>
            </a:pPr>
            <a:r>
              <a:rPr lang="ar-EG" sz="2000">
                <a:latin typeface="Arial Unicode MS" pitchFamily="34" charset="-128"/>
                <a:ea typeface="Arial Unicode MS" pitchFamily="34" charset="-128"/>
                <a:cs typeface="Arial Unicode MS" pitchFamily="34" charset="-128"/>
              </a:rPr>
              <a:t>التربينات </a:t>
            </a:r>
            <a:r>
              <a:rPr lang="en-US" sz="2000">
                <a:latin typeface="Arial Unicode MS" pitchFamily="34" charset="-128"/>
                <a:ea typeface="Arial Unicode MS" pitchFamily="34" charset="-128"/>
                <a:cs typeface="Arial Unicode MS" pitchFamily="34" charset="-128"/>
              </a:rPr>
              <a:t>Terpenes</a:t>
            </a:r>
          </a:p>
          <a:p>
            <a:pPr eaLnBrk="1" hangingPunct="1">
              <a:spcBef>
                <a:spcPct val="50000"/>
              </a:spcBef>
              <a:buFontTx/>
              <a:buAutoNum type="arabicPeriod" startAt="4"/>
            </a:pPr>
            <a:r>
              <a:rPr lang="ar-EG" sz="2000">
                <a:latin typeface="Arial Unicode MS" pitchFamily="34" charset="-128"/>
                <a:ea typeface="Arial Unicode MS" pitchFamily="34" charset="-128"/>
                <a:cs typeface="Arial Unicode MS" pitchFamily="34" charset="-128"/>
              </a:rPr>
              <a:t>الاستيرويدات </a:t>
            </a:r>
            <a:r>
              <a:rPr lang="en-US" sz="2000">
                <a:latin typeface="Arial Unicode MS" pitchFamily="34" charset="-128"/>
                <a:ea typeface="Arial Unicode MS" pitchFamily="34" charset="-128"/>
                <a:cs typeface="Arial Unicode MS" pitchFamily="34" charset="-128"/>
              </a:rPr>
              <a:t>Steroids</a:t>
            </a:r>
          </a:p>
          <a:p>
            <a:pPr eaLnBrk="1" hangingPunct="1">
              <a:spcBef>
                <a:spcPct val="50000"/>
              </a:spcBef>
              <a:buFontTx/>
              <a:buAutoNum type="arabicPeriod" startAt="4"/>
            </a:pPr>
            <a:r>
              <a:rPr lang="ar-EG" sz="2000">
                <a:latin typeface="Arial Unicode MS" pitchFamily="34" charset="-128"/>
                <a:ea typeface="Arial Unicode MS" pitchFamily="34" charset="-128"/>
                <a:cs typeface="Arial Unicode MS" pitchFamily="34" charset="-128"/>
              </a:rPr>
              <a:t>الشمع </a:t>
            </a:r>
            <a:r>
              <a:rPr lang="en-US" sz="2000">
                <a:latin typeface="Arial Unicode MS" pitchFamily="34" charset="-128"/>
                <a:ea typeface="Arial Unicode MS" pitchFamily="34" charset="-128"/>
                <a:cs typeface="Arial Unicode MS" pitchFamily="34" charset="-128"/>
              </a:rPr>
              <a:t>Waxes</a:t>
            </a:r>
          </a:p>
          <a:p>
            <a:pPr eaLnBrk="1" hangingPunct="1">
              <a:spcBef>
                <a:spcPct val="50000"/>
              </a:spcBef>
            </a:pPr>
            <a:endParaRPr lang="ar-SA">
              <a:latin typeface="Arial" pitchFamily="34" charset="0"/>
            </a:endParaRPr>
          </a:p>
          <a:p>
            <a:pPr eaLnBrk="1" hangingPunct="1">
              <a:spcBef>
                <a:spcPct val="50000"/>
              </a:spcBef>
              <a:buFontTx/>
              <a:buAutoNum type="arabicPeriod" startAt="4"/>
            </a:pPr>
            <a:endParaRPr lang="en-US">
              <a:latin typeface="Arial" pitchFamily="34" charset="0"/>
            </a:endParaRPr>
          </a:p>
        </p:txBody>
      </p:sp>
    </p:spTree>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1"/>
          <p:cNvSpPr>
            <a:spLocks noChangeArrowheads="1"/>
          </p:cNvSpPr>
          <p:nvPr/>
        </p:nvSpPr>
        <p:spPr bwMode="auto">
          <a:xfrm>
            <a:off x="304800" y="381000"/>
            <a:ext cx="86106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indent="457200" eaLnBrk="0" hangingPunct="0">
              <a:lnSpc>
                <a:spcPct val="150000"/>
              </a:lnSpc>
            </a:pPr>
            <a:r>
              <a:rPr lang="ar-SA" sz="2000" b="1">
                <a:latin typeface="Arial Unicode MS" pitchFamily="34" charset="-128"/>
                <a:ea typeface="Arial Unicode MS" pitchFamily="34" charset="-128"/>
                <a:cs typeface="Arial Unicode MS" pitchFamily="34" charset="-128"/>
              </a:rPr>
              <a:t>الانتقال السلبي</a:t>
            </a:r>
            <a:r>
              <a:rPr lang="en-US" sz="2000">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 </a:t>
            </a:r>
            <a:r>
              <a:rPr lang="en-US" sz="2000">
                <a:latin typeface="Arial Unicode MS" pitchFamily="34" charset="-128"/>
                <a:ea typeface="Arial Unicode MS" pitchFamily="34" charset="-128"/>
                <a:cs typeface="Arial Unicode MS" pitchFamily="34" charset="-128"/>
              </a:rPr>
              <a:t>Passive Transport</a:t>
            </a:r>
          </a:p>
          <a:p>
            <a:pPr indent="457200" eaLnBrk="0" hangingPunct="0">
              <a:lnSpc>
                <a:spcPct val="150000"/>
              </a:lnSpc>
            </a:pPr>
            <a:r>
              <a:rPr lang="ar-SA" sz="2000">
                <a:latin typeface="Arial Unicode MS" pitchFamily="34" charset="-128"/>
                <a:ea typeface="Arial Unicode MS" pitchFamily="34" charset="-128"/>
                <a:cs typeface="Arial Unicode MS" pitchFamily="34" charset="-128"/>
              </a:rPr>
              <a:t>يعتمد الامتصاص السلبي للأملاح على التدرج في الجهد الكيميائي وعكسه الامتصاص النشط فهو لا يحتاج إلى طاقة، فعندما تُنقل خلية أو نسيج نباتي من وسط ذو تركيز ملحي منخفض (عالي الجهد) إلى وسط متوسط أو عالي التركيز للأملاح أي منخفض الجهد فمن المتوقع وحسب قوانين الطاقة ان يتم خروج المحلول للخارج ولكن نلاحظ انة يحدث امتصاص للأيونات يبدأ سريعاً ثم يتباطئ.</a:t>
            </a:r>
            <a:endParaRPr lang="en-US" sz="2000">
              <a:latin typeface="Arial Unicode MS" pitchFamily="34" charset="-128"/>
              <a:ea typeface="Arial Unicode MS" pitchFamily="34" charset="-128"/>
              <a:cs typeface="Arial Unicode MS" pitchFamily="34" charset="-128"/>
            </a:endParaRPr>
          </a:p>
        </p:txBody>
      </p:sp>
      <p:sp>
        <p:nvSpPr>
          <p:cNvPr id="96259" name="TextBox 2"/>
          <p:cNvSpPr txBox="1">
            <a:spLocks noChangeArrowheads="1"/>
          </p:cNvSpPr>
          <p:nvPr/>
        </p:nvSpPr>
        <p:spPr bwMode="auto">
          <a:xfrm>
            <a:off x="304800" y="3581400"/>
            <a:ext cx="82613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EG" sz="2000">
                <a:latin typeface="Arial Unicode MS" pitchFamily="34" charset="-128"/>
                <a:ea typeface="Arial Unicode MS" pitchFamily="34" charset="-128"/>
                <a:cs typeface="Arial Unicode MS" pitchFamily="34" charset="-128"/>
              </a:rPr>
              <a:t>ويتم بطريقيتين  1-  الإنتشار البسيط             2- الإسموزية</a:t>
            </a:r>
            <a:endParaRPr lang="en-US" sz="2000">
              <a:latin typeface="Arial Unicode MS" pitchFamily="34" charset="-128"/>
              <a:ea typeface="Arial Unicode MS" pitchFamily="34" charset="-128"/>
              <a:cs typeface="Arial Unicode MS" pitchFamily="34" charset="-128"/>
            </a:endParaRPr>
          </a:p>
        </p:txBody>
      </p:sp>
      <p:sp>
        <p:nvSpPr>
          <p:cNvPr id="96260" name="Rectangle 3"/>
          <p:cNvSpPr>
            <a:spLocks noChangeArrowheads="1"/>
          </p:cNvSpPr>
          <p:nvPr/>
        </p:nvSpPr>
        <p:spPr bwMode="auto">
          <a:xfrm>
            <a:off x="0" y="4041775"/>
            <a:ext cx="8763000" cy="281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b="1"/>
              <a:t>1</a:t>
            </a:r>
            <a:r>
              <a:rPr lang="ar-EG" b="1">
                <a:latin typeface="Arial Unicode MS" pitchFamily="34" charset="-128"/>
                <a:ea typeface="Arial Unicode MS" pitchFamily="34" charset="-128"/>
                <a:cs typeface="Arial Unicode MS" pitchFamily="34" charset="-128"/>
              </a:rPr>
              <a:t>-الانتشار </a:t>
            </a:r>
            <a:r>
              <a:rPr lang="en-US" b="1">
                <a:latin typeface="Arial Unicode MS" pitchFamily="34" charset="-128"/>
                <a:ea typeface="Arial Unicode MS" pitchFamily="34" charset="-128"/>
                <a:cs typeface="Arial Unicode MS" pitchFamily="34" charset="-128"/>
              </a:rPr>
              <a:t>Diffusion</a:t>
            </a:r>
            <a:endParaRPr lang="ar-EG" b="1">
              <a:latin typeface="Arial Unicode MS" pitchFamily="34" charset="-128"/>
              <a:ea typeface="Arial Unicode MS" pitchFamily="34" charset="-128"/>
              <a:cs typeface="Arial Unicode MS" pitchFamily="34" charset="-128"/>
            </a:endParaRPr>
          </a:p>
          <a:p>
            <a:pPr>
              <a:lnSpc>
                <a:spcPct val="150000"/>
              </a:lnSpc>
            </a:pPr>
            <a:r>
              <a:rPr lang="ar-EG">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وهو حركة الأيونات، أو الجزيئات، أو الدقائق المكونة لمادة ما، من منطقة تركيزها أو نشاطها فيه مرتفع، إلى منطقة تركيزها أو نشاطها فيه منخفض، كنتيجة لطاقتها الذاتية الحركية. وتسمى القوة الناتجة عن حركة الجزيئات المنتشرة بالضغط الانتشارى </a:t>
            </a:r>
            <a:r>
              <a:rPr lang="en-US" sz="2000">
                <a:latin typeface="Arial Unicode MS" pitchFamily="34" charset="-128"/>
                <a:ea typeface="Arial Unicode MS" pitchFamily="34" charset="-128"/>
                <a:cs typeface="Arial Unicode MS" pitchFamily="34" charset="-128"/>
              </a:rPr>
              <a:t>Diffusion Pressure</a:t>
            </a:r>
            <a:r>
              <a:rPr lang="ar-EG" sz="2000">
                <a:latin typeface="Arial Unicode MS" pitchFamily="34" charset="-128"/>
                <a:ea typeface="Arial Unicode MS" pitchFamily="34" charset="-128"/>
                <a:cs typeface="Arial Unicode MS" pitchFamily="34" charset="-128"/>
              </a:rPr>
              <a:t>.وعلى هذا، فإن الضغط الانتشارى يتناسب طردياً مع الطاقة الحركية للدقائق المنتشرة وعددها.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1"/>
          <p:cNvSpPr>
            <a:spLocks noChangeArrowheads="1"/>
          </p:cNvSpPr>
          <p:nvPr/>
        </p:nvSpPr>
        <p:spPr bwMode="auto">
          <a:xfrm>
            <a:off x="381000" y="304800"/>
            <a:ext cx="8534400" cy="1885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ويعتمد معدل الانتشار، على تركيز الدقائق المنتشرة فى وحدة الحجم ودرجة الحرارة. وعندما يتساوى تركيز الدقائق المنتشرة  فى كلا المنطقتين، يقف الانتشار ظاهريا فى وحدة زمنية. أى تحدث حالة اتزان ديناميكى. وعندما يتوقف الانتشار ظاهرياً، فلا تحدث زيادة فى تركيز الدقائق فى إحدى المنطقتين على حساب الأخرى</a:t>
            </a:r>
            <a:endParaRPr lang="en-US" sz="2000">
              <a:latin typeface="Arial Unicode MS" pitchFamily="34" charset="-128"/>
              <a:ea typeface="Arial Unicode MS" pitchFamily="34" charset="-128"/>
              <a:cs typeface="Arial Unicode MS" pitchFamily="34" charset="-128"/>
            </a:endParaRPr>
          </a:p>
        </p:txBody>
      </p:sp>
      <p:sp>
        <p:nvSpPr>
          <p:cNvPr id="97283" name="Rectangle 4"/>
          <p:cNvSpPr>
            <a:spLocks noChangeArrowheads="1"/>
          </p:cNvSpPr>
          <p:nvPr/>
        </p:nvSpPr>
        <p:spPr bwMode="auto">
          <a:xfrm>
            <a:off x="838200" y="3657600"/>
            <a:ext cx="7924800" cy="286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b="1">
                <a:latin typeface="Arial Unicode MS" pitchFamily="34" charset="-128"/>
                <a:ea typeface="Arial Unicode MS" pitchFamily="34" charset="-128"/>
                <a:cs typeface="Arial Unicode MS" pitchFamily="34" charset="-128"/>
              </a:rPr>
              <a:t>3- الانتشار الغشائى أو الأسموزية: </a:t>
            </a:r>
            <a:r>
              <a:rPr lang="en-US" sz="2000" b="1">
                <a:latin typeface="Arial Unicode MS" pitchFamily="34" charset="-128"/>
                <a:ea typeface="Arial Unicode MS" pitchFamily="34" charset="-128"/>
                <a:cs typeface="Arial Unicode MS" pitchFamily="34" charset="-128"/>
              </a:rPr>
              <a:t>Osmosis</a:t>
            </a:r>
            <a:endParaRPr lang="ar-EG" sz="2000" b="1">
              <a:latin typeface="Arial Unicode MS" pitchFamily="34" charset="-128"/>
              <a:ea typeface="Arial Unicode MS" pitchFamily="34" charset="-128"/>
              <a:cs typeface="Arial Unicode MS" pitchFamily="34" charset="-128"/>
            </a:endParaRPr>
          </a:p>
          <a:p>
            <a:pPr>
              <a:lnSpc>
                <a:spcPct val="150000"/>
              </a:lnSpc>
            </a:pPr>
            <a:r>
              <a:rPr lang="ar-EG" sz="2000">
                <a:latin typeface="Arial Unicode MS" pitchFamily="34" charset="-128"/>
                <a:ea typeface="Arial Unicode MS" pitchFamily="34" charset="-128"/>
                <a:cs typeface="Arial Unicode MS" pitchFamily="34" charset="-128"/>
              </a:rPr>
              <a:t>    يطلق لفظ الانتشار الغشائى أو الأسموزية، على انتشار جزيئات الماء (المذيب)، دون المادة الذائبة، خلال غشاء شبه منفذ من محلول مخفف ( الضغط الانتشارى للماء به كبير). ومعنى هذا, أن العامل المحدد لصافى حركة الماء خلال الغشاء، من أحد المحلولين إلى الآخر، هو نقص الضغط الانتشارى </a:t>
            </a:r>
            <a:r>
              <a:rPr lang="en-US" sz="2000">
                <a:latin typeface="Arial Unicode MS" pitchFamily="34" charset="-128"/>
                <a:ea typeface="Arial Unicode MS" pitchFamily="34" charset="-128"/>
                <a:cs typeface="Arial Unicode MS" pitchFamily="34" charset="-128"/>
              </a:rPr>
              <a:t>Diffusion Pressure Difficit</a:t>
            </a:r>
            <a:r>
              <a:rPr lang="ar-SA" sz="2000">
                <a:latin typeface="Arial Unicode MS" pitchFamily="34" charset="-128"/>
                <a:ea typeface="Arial Unicode MS" pitchFamily="34" charset="-128"/>
                <a:cs typeface="Arial Unicode MS" pitchFamily="34" charset="-128"/>
              </a:rPr>
              <a:t> لجزيئات الماء</a:t>
            </a:r>
            <a:r>
              <a:rPr lang="ar-EG" sz="2000">
                <a:latin typeface="Arial Unicode MS" pitchFamily="34" charset="-128"/>
                <a:ea typeface="Arial Unicode MS" pitchFamily="34" charset="-128"/>
                <a:cs typeface="Arial Unicode MS" pitchFamily="34" charset="-128"/>
              </a:rPr>
              <a:t>،</a:t>
            </a:r>
            <a:r>
              <a:rPr lang="ar-SA" sz="2000">
                <a:latin typeface="Arial Unicode MS" pitchFamily="34" charset="-128"/>
                <a:ea typeface="Arial Unicode MS" pitchFamily="34" charset="-128"/>
                <a:cs typeface="Arial Unicode MS" pitchFamily="34" charset="-128"/>
              </a:rPr>
              <a:t> فى أحد المحلولين عن الآخر .</a:t>
            </a:r>
            <a:r>
              <a:rPr lang="en-US" sz="2000">
                <a:latin typeface="Arial Unicode MS" pitchFamily="34" charset="-128"/>
                <a:ea typeface="Arial Unicode MS" pitchFamily="34" charset="-128"/>
                <a:cs typeface="Arial Unicode MS" pitchFamily="34" charset="-128"/>
              </a:rPr>
              <a:t> </a:t>
            </a:r>
          </a:p>
        </p:txBody>
      </p:sp>
      <p:sp>
        <p:nvSpPr>
          <p:cNvPr id="97284" name="Rectangle 5"/>
          <p:cNvSpPr>
            <a:spLocks noChangeArrowheads="1"/>
          </p:cNvSpPr>
          <p:nvPr/>
        </p:nvSpPr>
        <p:spPr bwMode="auto">
          <a:xfrm>
            <a:off x="685800" y="2362200"/>
            <a:ext cx="80772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000">
                <a:latin typeface="Arial Unicode MS" pitchFamily="34" charset="-128"/>
                <a:ea typeface="Arial Unicode MS" pitchFamily="34" charset="-128"/>
                <a:cs typeface="Arial Unicode MS" pitchFamily="34" charset="-128"/>
              </a:rPr>
              <a:t>2- </a:t>
            </a:r>
            <a:r>
              <a:rPr lang="ar-EG" sz="2000" b="1">
                <a:latin typeface="Arial Unicode MS" pitchFamily="34" charset="-128"/>
                <a:ea typeface="Arial Unicode MS" pitchFamily="34" charset="-128"/>
                <a:cs typeface="Arial Unicode MS" pitchFamily="34" charset="-128"/>
              </a:rPr>
              <a:t>الإنتشار المسهل</a:t>
            </a:r>
            <a:r>
              <a:rPr lang="ar-EG"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وهو نقل جزئيات صغيرة الحجم نسبيا ( كجزئيات الجلوكوز والأحماض الأمينية ) عبر الغشاء البلازمي من منطقة ذات تركيز عالي إلى منطقة ذات تركيز أدنى منها بالاستعانة بعامل ناقل متخصص هو إحدى وحدات البروتين الداخل في تركيب الغشاء البلازمي</a:t>
            </a:r>
            <a:r>
              <a:rPr lang="en-US" sz="2000">
                <a:latin typeface="Arial Unicode MS" pitchFamily="34" charset="-128"/>
                <a:ea typeface="Arial Unicode MS" pitchFamily="34" charset="-128"/>
                <a:cs typeface="Arial Unicode MS" pitchFamily="34" charset="-128"/>
              </a:rPr>
              <a:t> </a:t>
            </a:r>
          </a:p>
        </p:txBody>
      </p:sp>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06" name="Picture 7" descr="7-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38800" y="228600"/>
            <a:ext cx="3260725"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307" name="Picture 7" descr="faciliated-diffusi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04800"/>
            <a:ext cx="4953000" cy="4724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8308" name="Rectangle 4"/>
          <p:cNvSpPr>
            <a:spLocks noChangeArrowheads="1"/>
          </p:cNvSpPr>
          <p:nvPr/>
        </p:nvSpPr>
        <p:spPr bwMode="auto">
          <a:xfrm>
            <a:off x="2057400" y="5105400"/>
            <a:ext cx="15589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b="1">
                <a:latin typeface="Arial Unicode MS" pitchFamily="34" charset="-128"/>
                <a:ea typeface="Arial Unicode MS" pitchFamily="34" charset="-128"/>
                <a:cs typeface="Arial Unicode MS" pitchFamily="34" charset="-128"/>
              </a:rPr>
              <a:t>الإنتشار المسهل</a:t>
            </a:r>
            <a:endParaRPr lang="en-US"/>
          </a:p>
        </p:txBody>
      </p:sp>
      <p:sp>
        <p:nvSpPr>
          <p:cNvPr id="98309" name="TextBox 4"/>
          <p:cNvSpPr txBox="1">
            <a:spLocks noChangeArrowheads="1"/>
          </p:cNvSpPr>
          <p:nvPr/>
        </p:nvSpPr>
        <p:spPr bwMode="auto">
          <a:xfrm>
            <a:off x="1219200" y="1143000"/>
            <a:ext cx="14938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خارج الخلية</a:t>
            </a:r>
            <a:endParaRPr lang="en-US" b="1"/>
          </a:p>
        </p:txBody>
      </p:sp>
      <p:sp>
        <p:nvSpPr>
          <p:cNvPr id="98310" name="TextBox 5"/>
          <p:cNvSpPr txBox="1">
            <a:spLocks noChangeArrowheads="1"/>
          </p:cNvSpPr>
          <p:nvPr/>
        </p:nvSpPr>
        <p:spPr bwMode="auto">
          <a:xfrm>
            <a:off x="990600" y="3733800"/>
            <a:ext cx="13716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b="1"/>
              <a:t>داخل الخلية</a:t>
            </a:r>
            <a:endParaRPr lang="en-US" b="1"/>
          </a:p>
        </p:txBody>
      </p:sp>
      <p:sp>
        <p:nvSpPr>
          <p:cNvPr id="7" name="Rectangle 6"/>
          <p:cNvSpPr/>
          <p:nvPr/>
        </p:nvSpPr>
        <p:spPr>
          <a:xfrm>
            <a:off x="7924800" y="3429000"/>
            <a:ext cx="8382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1"/>
          <p:cNvSpPr>
            <a:spLocks noChangeArrowheads="1"/>
          </p:cNvSpPr>
          <p:nvPr/>
        </p:nvSpPr>
        <p:spPr bwMode="auto">
          <a:xfrm>
            <a:off x="838200" y="381000"/>
            <a:ext cx="777240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b="1">
                <a:latin typeface="Arial Unicode MS" pitchFamily="34" charset="-128"/>
                <a:ea typeface="Arial Unicode MS" pitchFamily="34" charset="-128"/>
                <a:cs typeface="Arial Unicode MS" pitchFamily="34" charset="-128"/>
              </a:rPr>
              <a:t>2- </a:t>
            </a:r>
            <a:r>
              <a:rPr lang="ar-SA" b="1">
                <a:latin typeface="Arial Unicode MS" pitchFamily="34" charset="-128"/>
                <a:ea typeface="Arial Unicode MS" pitchFamily="34" charset="-128"/>
                <a:cs typeface="Arial Unicode MS" pitchFamily="34" charset="-128"/>
              </a:rPr>
              <a:t>الانتقال أو الامتصاص النشط "</a:t>
            </a:r>
            <a:r>
              <a:rPr lang="en-US" sz="2000" b="1">
                <a:latin typeface="Arial Unicode MS" pitchFamily="34" charset="-128"/>
                <a:ea typeface="Arial Unicode MS" pitchFamily="34" charset="-128"/>
                <a:cs typeface="Arial Unicode MS" pitchFamily="34" charset="-128"/>
              </a:rPr>
              <a:t>absorption</a:t>
            </a:r>
            <a:r>
              <a:rPr lang="ar-SA" b="1">
                <a:latin typeface="Arial Unicode MS" pitchFamily="34" charset="-128"/>
                <a:ea typeface="Arial Unicode MS" pitchFamily="34" charset="-128"/>
                <a:cs typeface="Arial Unicode MS" pitchFamily="34" charset="-128"/>
              </a:rPr>
              <a:t>" </a:t>
            </a:r>
            <a:r>
              <a:rPr lang="en-US">
                <a:latin typeface="Arial Unicode MS" pitchFamily="34" charset="-128"/>
                <a:ea typeface="Arial Unicode MS" pitchFamily="34" charset="-128"/>
                <a:cs typeface="Arial Unicode MS" pitchFamily="34" charset="-128"/>
              </a:rPr>
              <a:t> </a:t>
            </a:r>
            <a:r>
              <a:rPr lang="en-US" sz="2000" b="1">
                <a:latin typeface="Arial Unicode MS" pitchFamily="34" charset="-128"/>
                <a:ea typeface="Arial Unicode MS" pitchFamily="34" charset="-128"/>
                <a:cs typeface="Arial Unicode MS" pitchFamily="34" charset="-128"/>
              </a:rPr>
              <a:t>Active transport or</a:t>
            </a:r>
            <a:r>
              <a:rPr lang="en-US">
                <a:latin typeface="Arial Unicode MS" pitchFamily="34" charset="-128"/>
                <a:ea typeface="Arial Unicode MS" pitchFamily="34" charset="-128"/>
                <a:cs typeface="Arial Unicode MS" pitchFamily="34" charset="-128"/>
              </a:rPr>
              <a:t> </a:t>
            </a:r>
            <a:endParaRPr lang="en-US"/>
          </a:p>
        </p:txBody>
      </p:sp>
      <p:sp>
        <p:nvSpPr>
          <p:cNvPr id="99331" name="Rectangle 2"/>
          <p:cNvSpPr>
            <a:spLocks noChangeArrowheads="1"/>
          </p:cNvSpPr>
          <p:nvPr/>
        </p:nvSpPr>
        <p:spPr bwMode="auto">
          <a:xfrm>
            <a:off x="838200" y="914400"/>
            <a:ext cx="7772400" cy="2400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وهو عملية نقل الأيونات والسكريات والأحماض الأمينية وغير ذلك من الجزئيات ال</a:t>
            </a:r>
            <a:r>
              <a:rPr lang="ar-EG" sz="2000">
                <a:latin typeface="Arial Unicode MS" pitchFamily="34" charset="-128"/>
                <a:ea typeface="Arial Unicode MS" pitchFamily="34" charset="-128"/>
                <a:cs typeface="Arial Unicode MS" pitchFamily="34" charset="-128"/>
              </a:rPr>
              <a:t>كبي</a:t>
            </a:r>
            <a:r>
              <a:rPr lang="ar-SA" sz="2000">
                <a:latin typeface="Arial Unicode MS" pitchFamily="34" charset="-128"/>
                <a:ea typeface="Arial Unicode MS" pitchFamily="34" charset="-128"/>
                <a:cs typeface="Arial Unicode MS" pitchFamily="34" charset="-128"/>
              </a:rPr>
              <a:t>رة نسبيا عبر الغشاء البلازمي من منطقة ذات تركيز منخفض إلى منطقة ذات تركيز أعلى . ويقتضي هذا الأمر وجود ناقل بروتيني في الغشاء البلازمي وصرف كمية من الطاقة المخزونة على شكل </a:t>
            </a:r>
            <a:r>
              <a:rPr lang="en-US" sz="2000">
                <a:latin typeface="Arial Unicode MS" pitchFamily="34" charset="-128"/>
                <a:ea typeface="Arial Unicode MS" pitchFamily="34" charset="-128"/>
                <a:cs typeface="Arial Unicode MS" pitchFamily="34" charset="-128"/>
              </a:rPr>
              <a:t>ATP</a:t>
            </a:r>
            <a:r>
              <a:rPr lang="ar-SA" sz="2000">
                <a:latin typeface="Arial Unicode MS" pitchFamily="34" charset="-128"/>
                <a:ea typeface="Arial Unicode MS" pitchFamily="34" charset="-128"/>
                <a:cs typeface="Arial Unicode MS" pitchFamily="34" charset="-128"/>
              </a:rPr>
              <a:t> الذي يعتبر المصدر الرئيسي للطاقة في الخلايا </a:t>
            </a:r>
            <a:r>
              <a:rPr lang="ar-SA"/>
              <a:t>.</a:t>
            </a:r>
            <a:endParaRPr lang="en-US"/>
          </a:p>
        </p:txBody>
      </p:sp>
      <p:sp>
        <p:nvSpPr>
          <p:cNvPr id="99332" name="Rectangle 3"/>
          <p:cNvSpPr>
            <a:spLocks noChangeArrowheads="1"/>
          </p:cNvSpPr>
          <p:nvPr/>
        </p:nvSpPr>
        <p:spPr bwMode="auto">
          <a:xfrm>
            <a:off x="685800" y="3352800"/>
            <a:ext cx="8001000"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sz="2000">
                <a:latin typeface="Arial Unicode MS" pitchFamily="34" charset="-128"/>
                <a:ea typeface="Arial Unicode MS" pitchFamily="34" charset="-128"/>
                <a:cs typeface="Arial Unicode MS" pitchFamily="34" charset="-128"/>
              </a:rPr>
              <a:t>في الخلايا النباتية يكون تركيز</a:t>
            </a:r>
            <a:r>
              <a:rPr lang="en-US" sz="2000">
                <a:latin typeface="Arial Unicode MS" pitchFamily="34" charset="-128"/>
                <a:ea typeface="Arial Unicode MS" pitchFamily="34" charset="-128"/>
                <a:cs typeface="Arial Unicode MS" pitchFamily="34" charset="-128"/>
              </a:rPr>
              <a:t> ( NO3- , K </a:t>
            </a:r>
            <a:r>
              <a:rPr lang="en-US" sz="1600"/>
              <a:t>+1 </a:t>
            </a:r>
            <a:r>
              <a:rPr lang="en-US" sz="2000">
                <a:latin typeface="Arial Unicode MS" pitchFamily="34" charset="-128"/>
                <a:ea typeface="Arial Unicode MS" pitchFamily="34" charset="-128"/>
                <a:cs typeface="Arial Unicode MS" pitchFamily="34" charset="-128"/>
              </a:rPr>
              <a:t>) </a:t>
            </a:r>
            <a:r>
              <a:rPr lang="ar-SA" sz="2000">
                <a:latin typeface="Arial Unicode MS" pitchFamily="34" charset="-128"/>
                <a:ea typeface="Arial Unicode MS" pitchFamily="34" charset="-128"/>
                <a:cs typeface="Arial Unicode MS" pitchFamily="34" charset="-128"/>
              </a:rPr>
              <a:t>أعلى من تركيزها في محلول التربة ومع ذلك تحتاج النباتات الى هذه الايونات باستمرار لذا تدخل هذه الايونات ضد تدرج التركيز اي من منطقة التركيز المنخفض الى منطقة التركيز العالي</a:t>
            </a:r>
            <a:r>
              <a:rPr lang="en-US" sz="2000">
                <a:latin typeface="Arial Unicode MS" pitchFamily="34" charset="-128"/>
                <a:ea typeface="Arial Unicode MS" pitchFamily="34" charset="-128"/>
                <a:cs typeface="Arial Unicode MS" pitchFamily="34" charset="-128"/>
              </a:rPr>
              <a:t> </a:t>
            </a:r>
          </a:p>
        </p:txBody>
      </p:sp>
    </p:spTree>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1"/>
          <p:cNvSpPr>
            <a:spLocks noChangeArrowheads="1"/>
          </p:cNvSpPr>
          <p:nvPr/>
        </p:nvSpPr>
        <p:spPr bwMode="auto">
          <a:xfrm>
            <a:off x="533400" y="381000"/>
            <a:ext cx="83058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EG" sz="2000">
                <a:latin typeface="Arial Unicode MS" pitchFamily="34" charset="-128"/>
                <a:ea typeface="Arial Unicode MS" pitchFamily="34" charset="-128"/>
                <a:cs typeface="Arial Unicode MS" pitchFamily="34" charset="-128"/>
              </a:rPr>
              <a:t>يمكن تلخيص النقل النشط فيما يلي :</a:t>
            </a:r>
          </a:p>
          <a:p>
            <a:pPr>
              <a:lnSpc>
                <a:spcPct val="150000"/>
              </a:lnSpc>
            </a:pPr>
            <a:r>
              <a:rPr lang="ar-EG" sz="2000">
                <a:latin typeface="Arial Unicode MS" pitchFamily="34" charset="-128"/>
                <a:ea typeface="Arial Unicode MS" pitchFamily="34" charset="-128"/>
                <a:cs typeface="Arial Unicode MS" pitchFamily="34" charset="-128"/>
              </a:rPr>
              <a:t>1- الإرتباط وهو إرتباط المادة المنقولة بحامل وهو عبارة عن أحد الانزيمات الموجودة في الغشاء البلازمي ويسمي انزيم بريميز .</a:t>
            </a:r>
          </a:p>
          <a:p>
            <a:pPr>
              <a:lnSpc>
                <a:spcPct val="150000"/>
              </a:lnSpc>
            </a:pPr>
            <a:r>
              <a:rPr lang="ar-EG" sz="2000">
                <a:latin typeface="Arial Unicode MS" pitchFamily="34" charset="-128"/>
                <a:ea typeface="Arial Unicode MS" pitchFamily="34" charset="-128"/>
                <a:cs typeface="Arial Unicode MS" pitchFamily="34" charset="-128"/>
              </a:rPr>
              <a:t>2- النقل  ينتقل الحامل ومعه المادة المنقولة في غشاء الخلية بحيث يدور 180 فتصبح بذلك المادة المنقولة مواجهة للسيتوبلازم</a:t>
            </a:r>
          </a:p>
          <a:p>
            <a:pPr>
              <a:lnSpc>
                <a:spcPct val="150000"/>
              </a:lnSpc>
            </a:pPr>
            <a:r>
              <a:rPr lang="ar-EG" sz="2000">
                <a:latin typeface="Arial Unicode MS" pitchFamily="34" charset="-128"/>
                <a:ea typeface="Arial Unicode MS" pitchFamily="34" charset="-128"/>
                <a:cs typeface="Arial Unicode MS" pitchFamily="34" charset="-128"/>
              </a:rPr>
              <a:t>3- الإنفصال يتخلص الحامل من المادة ال</a:t>
            </a:r>
            <a:r>
              <a:rPr lang="ar-SA" sz="2000">
                <a:latin typeface="Arial Unicode MS" pitchFamily="34" charset="-128"/>
                <a:ea typeface="Arial Unicode MS" pitchFamily="34" charset="-128"/>
                <a:cs typeface="Arial Unicode MS" pitchFamily="34" charset="-128"/>
              </a:rPr>
              <a:t>م</a:t>
            </a:r>
            <a:r>
              <a:rPr lang="ar-EG" sz="2000">
                <a:latin typeface="Arial Unicode MS" pitchFamily="34" charset="-128"/>
                <a:ea typeface="Arial Unicode MS" pitchFamily="34" charset="-128"/>
                <a:cs typeface="Arial Unicode MS" pitchFamily="34" charset="-128"/>
              </a:rPr>
              <a:t>نقولة بواسطة إنزيم خاص بذلك تدخل المادة للسيتوبلازم</a:t>
            </a:r>
            <a:endParaRPr lang="en-US" sz="2000">
              <a:latin typeface="Arial Unicode MS" pitchFamily="34" charset="-128"/>
              <a:ea typeface="Arial Unicode MS" pitchFamily="34" charset="-128"/>
              <a:cs typeface="Arial Unicode MS" pitchFamily="34" charset="-128"/>
            </a:endParaRPr>
          </a:p>
        </p:txBody>
      </p:sp>
      <p:pic>
        <p:nvPicPr>
          <p:cNvPr id="10035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 y="3733800"/>
            <a:ext cx="8458200" cy="2895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1378" name="Picture 5" descr="[07_17PassiveActiveTrans-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381000"/>
            <a:ext cx="8458200" cy="594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379" name="TextBox 2"/>
          <p:cNvSpPr txBox="1">
            <a:spLocks noChangeArrowheads="1"/>
          </p:cNvSpPr>
          <p:nvPr/>
        </p:nvSpPr>
        <p:spPr bwMode="auto">
          <a:xfrm>
            <a:off x="6096000" y="6172200"/>
            <a:ext cx="201295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eaLnBrk="1" hangingPunct="1"/>
            <a:r>
              <a:rPr lang="ar-SA" sz="2400" b="1"/>
              <a:t>نقل نشط</a:t>
            </a:r>
          </a:p>
        </p:txBody>
      </p:sp>
      <p:sp>
        <p:nvSpPr>
          <p:cNvPr id="101380" name="TextBox 3"/>
          <p:cNvSpPr txBox="1">
            <a:spLocks noChangeArrowheads="1"/>
          </p:cNvSpPr>
          <p:nvPr/>
        </p:nvSpPr>
        <p:spPr bwMode="auto">
          <a:xfrm>
            <a:off x="1143000" y="6248400"/>
            <a:ext cx="3581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2400" b="1"/>
              <a:t>نقل سلبي</a:t>
            </a:r>
          </a:p>
        </p:txBody>
      </p:sp>
      <p:sp>
        <p:nvSpPr>
          <p:cNvPr id="101381" name="TextBox 4"/>
          <p:cNvSpPr txBox="1">
            <a:spLocks noChangeArrowheads="1"/>
          </p:cNvSpPr>
          <p:nvPr/>
        </p:nvSpPr>
        <p:spPr bwMode="auto">
          <a:xfrm>
            <a:off x="457200" y="4572000"/>
            <a:ext cx="1295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2400"/>
              <a:t>إنتشار</a:t>
            </a:r>
          </a:p>
        </p:txBody>
      </p:sp>
      <p:sp>
        <p:nvSpPr>
          <p:cNvPr id="101382" name="TextBox 5"/>
          <p:cNvSpPr txBox="1">
            <a:spLocks noChangeArrowheads="1"/>
          </p:cNvSpPr>
          <p:nvPr/>
        </p:nvSpPr>
        <p:spPr bwMode="auto">
          <a:xfrm>
            <a:off x="2438400" y="4724400"/>
            <a:ext cx="2819400"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Tahoma" pitchFamily="34" charset="0"/>
                <a:cs typeface="Arial" pitchFamily="34" charset="0"/>
              </a:defRPr>
            </a:lvl1pPr>
            <a:lvl2pPr marL="742950" indent="-285750" eaLnBrk="0" hangingPunct="0">
              <a:defRPr>
                <a:solidFill>
                  <a:schemeClr val="tx1"/>
                </a:solidFill>
                <a:latin typeface="Tahoma" pitchFamily="34" charset="0"/>
                <a:cs typeface="Arial" pitchFamily="34" charset="0"/>
              </a:defRPr>
            </a:lvl2pPr>
            <a:lvl3pPr marL="1143000" indent="-228600" eaLnBrk="0" hangingPunct="0">
              <a:defRPr>
                <a:solidFill>
                  <a:schemeClr val="tx1"/>
                </a:solidFill>
                <a:latin typeface="Tahoma" pitchFamily="34" charset="0"/>
                <a:cs typeface="Arial" pitchFamily="34" charset="0"/>
              </a:defRPr>
            </a:lvl3pPr>
            <a:lvl4pPr marL="1600200" indent="-228600" eaLnBrk="0" hangingPunct="0">
              <a:defRPr>
                <a:solidFill>
                  <a:schemeClr val="tx1"/>
                </a:solidFill>
                <a:latin typeface="Tahoma" pitchFamily="34" charset="0"/>
                <a:cs typeface="Arial" pitchFamily="34" charset="0"/>
              </a:defRPr>
            </a:lvl4pPr>
            <a:lvl5pPr marL="2057400" indent="-228600" eaLnBrk="0" hangingPunct="0">
              <a:defRPr>
                <a:solidFill>
                  <a:schemeClr val="tx1"/>
                </a:solidFill>
                <a:latin typeface="Tahoma" pitchFamily="34" charset="0"/>
                <a:cs typeface="Arial" pitchFamily="34" charset="0"/>
              </a:defRPr>
            </a:lvl5pPr>
            <a:lvl6pPr marL="2514600" indent="-228600" algn="r" rtl="1" eaLnBrk="0" fontAlgn="base" hangingPunct="0">
              <a:spcBef>
                <a:spcPct val="0"/>
              </a:spcBef>
              <a:spcAft>
                <a:spcPct val="0"/>
              </a:spcAft>
              <a:defRPr>
                <a:solidFill>
                  <a:schemeClr val="tx1"/>
                </a:solidFill>
                <a:latin typeface="Tahoma" pitchFamily="34" charset="0"/>
                <a:cs typeface="Arial" pitchFamily="34" charset="0"/>
              </a:defRPr>
            </a:lvl6pPr>
            <a:lvl7pPr marL="2971800" indent="-228600" algn="r" rtl="1" eaLnBrk="0" fontAlgn="base" hangingPunct="0">
              <a:spcBef>
                <a:spcPct val="0"/>
              </a:spcBef>
              <a:spcAft>
                <a:spcPct val="0"/>
              </a:spcAft>
              <a:defRPr>
                <a:solidFill>
                  <a:schemeClr val="tx1"/>
                </a:solidFill>
                <a:latin typeface="Tahoma" pitchFamily="34" charset="0"/>
                <a:cs typeface="Arial" pitchFamily="34" charset="0"/>
              </a:defRPr>
            </a:lvl7pPr>
            <a:lvl8pPr marL="3429000" indent="-228600" algn="r" rtl="1" eaLnBrk="0" fontAlgn="base" hangingPunct="0">
              <a:spcBef>
                <a:spcPct val="0"/>
              </a:spcBef>
              <a:spcAft>
                <a:spcPct val="0"/>
              </a:spcAft>
              <a:defRPr>
                <a:solidFill>
                  <a:schemeClr val="tx1"/>
                </a:solidFill>
                <a:latin typeface="Tahoma" pitchFamily="34" charset="0"/>
                <a:cs typeface="Arial" pitchFamily="34" charset="0"/>
              </a:defRPr>
            </a:lvl8pPr>
            <a:lvl9pPr marL="3886200" indent="-228600" algn="r" rtl="1" eaLnBrk="0" fontAlgn="base" hangingPunct="0">
              <a:spcBef>
                <a:spcPct val="0"/>
              </a:spcBef>
              <a:spcAft>
                <a:spcPct val="0"/>
              </a:spcAft>
              <a:defRPr>
                <a:solidFill>
                  <a:schemeClr val="tx1"/>
                </a:solidFill>
                <a:latin typeface="Tahoma" pitchFamily="34" charset="0"/>
                <a:cs typeface="Arial" pitchFamily="34" charset="0"/>
              </a:defRPr>
            </a:lvl9pPr>
          </a:lstStyle>
          <a:p>
            <a:pPr algn="ctr" eaLnBrk="1" hangingPunct="1"/>
            <a:r>
              <a:rPr lang="ar-SA" sz="2400" b="1"/>
              <a:t>إنتشار مسهل</a:t>
            </a:r>
          </a:p>
        </p:txBody>
      </p:sp>
    </p:spTree>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ChangeArrowheads="1"/>
          </p:cNvSpPr>
          <p:nvPr/>
        </p:nvSpPr>
        <p:spPr bwMode="auto">
          <a:xfrm>
            <a:off x="3378200" y="304800"/>
            <a:ext cx="49514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sz="2000">
                <a:latin typeface="Arial Unicode MS" pitchFamily="34" charset="-128"/>
                <a:ea typeface="Arial Unicode MS" pitchFamily="34" charset="-128"/>
                <a:cs typeface="Arial Unicode MS" pitchFamily="34" charset="-128"/>
              </a:rPr>
              <a:t>4- </a:t>
            </a:r>
            <a:r>
              <a:rPr lang="ar-SA" sz="2000">
                <a:latin typeface="Arial Unicode MS" pitchFamily="34" charset="-128"/>
                <a:ea typeface="Arial Unicode MS" pitchFamily="34" charset="-128"/>
                <a:cs typeface="Arial Unicode MS" pitchFamily="34" charset="-128"/>
              </a:rPr>
              <a:t>الإدخال </a:t>
            </a:r>
            <a:r>
              <a:rPr lang="en-US" sz="2000">
                <a:latin typeface="Arial Unicode MS" pitchFamily="34" charset="-128"/>
                <a:ea typeface="Arial Unicode MS" pitchFamily="34" charset="-128"/>
                <a:cs typeface="Arial Unicode MS" pitchFamily="34" charset="-128"/>
              </a:rPr>
              <a:t>Endocytosis</a:t>
            </a:r>
            <a:r>
              <a:rPr lang="ar-SA" sz="2000">
                <a:latin typeface="Arial Unicode MS" pitchFamily="34" charset="-128"/>
                <a:ea typeface="Arial Unicode MS" pitchFamily="34" charset="-128"/>
                <a:cs typeface="Arial Unicode MS" pitchFamily="34" charset="-128"/>
              </a:rPr>
              <a:t> و الإخراج</a:t>
            </a:r>
            <a:r>
              <a:rPr lang="en-US" sz="2000">
                <a:latin typeface="Arial Unicode MS" pitchFamily="34" charset="-128"/>
                <a:ea typeface="Arial Unicode MS" pitchFamily="34" charset="-128"/>
                <a:cs typeface="Arial Unicode MS" pitchFamily="34" charset="-128"/>
              </a:rPr>
              <a:t> Exocytosis</a:t>
            </a:r>
            <a:r>
              <a:rPr lang="en-US"/>
              <a:t> </a:t>
            </a:r>
          </a:p>
        </p:txBody>
      </p:sp>
      <p:sp>
        <p:nvSpPr>
          <p:cNvPr id="102403" name="Rectangle 3"/>
          <p:cNvSpPr>
            <a:spLocks noChangeArrowheads="1"/>
          </p:cNvSpPr>
          <p:nvPr/>
        </p:nvSpPr>
        <p:spPr bwMode="auto">
          <a:xfrm>
            <a:off x="838200" y="914400"/>
            <a:ext cx="77724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90000"/>
              </a:lnSpc>
            </a:pPr>
            <a:r>
              <a:rPr lang="ar-SA" sz="2000">
                <a:latin typeface="Arial Unicode MS" pitchFamily="34" charset="-128"/>
                <a:ea typeface="Arial Unicode MS" pitchFamily="34" charset="-128"/>
                <a:cs typeface="Arial Unicode MS" pitchFamily="34" charset="-128"/>
              </a:rPr>
              <a:t>تستخدم هاتان العمليتان لنقل الجزئيات الكبيرة والدقائق والبكتيريا والخلايا أو أجزاء منها . وهما عمليتان متعاكستان وتقتضي عملية الإدخال تكوين حويصلة حول المادة المدخلة وصرف بعض الطاقة حتى لو كان نقل المادة يتم من التركيز الأعلى إلى الأدنى </a:t>
            </a:r>
            <a:endParaRPr lang="en-US" sz="2000">
              <a:latin typeface="Arial Unicode MS" pitchFamily="34" charset="-128"/>
              <a:ea typeface="Arial Unicode MS" pitchFamily="34" charset="-128"/>
              <a:cs typeface="Arial Unicode MS" pitchFamily="34" charset="-128"/>
            </a:endParaRPr>
          </a:p>
        </p:txBody>
      </p:sp>
      <p:sp>
        <p:nvSpPr>
          <p:cNvPr id="102404" name="Rectangle 1"/>
          <p:cNvSpPr>
            <a:spLocks noChangeArrowheads="1"/>
          </p:cNvSpPr>
          <p:nvPr/>
        </p:nvSpPr>
        <p:spPr bwMode="auto">
          <a:xfrm>
            <a:off x="304800" y="2209800"/>
            <a:ext cx="8534400" cy="4370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spAutoFit/>
          </a:bodyPr>
          <a:lstStyle/>
          <a:p>
            <a:pPr eaLnBrk="0" hangingPunct="0"/>
            <a:r>
              <a:rPr lang="ar-EG" sz="2000">
                <a:latin typeface="Arial Unicode MS" pitchFamily="34" charset="-128"/>
                <a:ea typeface="Arial Unicode MS" pitchFamily="34" charset="-128"/>
                <a:cs typeface="Arial Unicode MS" pitchFamily="34" charset="-128"/>
              </a:rPr>
              <a:t>وايضا  الإدخال الخلوي يسمى بالبلعمة   </a:t>
            </a:r>
            <a:r>
              <a:rPr lang="en-US" sz="2000"/>
              <a:t>(Phagocytosis)</a:t>
            </a:r>
            <a:r>
              <a:rPr lang="en-US" sz="2000">
                <a:latin typeface="Arial Unicode MS" pitchFamily="34" charset="-128"/>
                <a:ea typeface="Arial Unicode MS" pitchFamily="34" charset="-128"/>
                <a:cs typeface="Arial Unicode MS" pitchFamily="34" charset="-128"/>
              </a:rPr>
              <a:t/>
            </a:r>
            <a:br>
              <a:rPr lang="en-US" sz="2000">
                <a:latin typeface="Arial Unicode MS" pitchFamily="34" charset="-128"/>
                <a:ea typeface="Arial Unicode MS" pitchFamily="34" charset="-128"/>
                <a:cs typeface="Arial Unicode MS" pitchFamily="34" charset="-128"/>
              </a:rPr>
            </a:br>
            <a:r>
              <a:rPr lang="ar-EG" sz="2000">
                <a:latin typeface="Arial Unicode MS" pitchFamily="34" charset="-128"/>
                <a:ea typeface="Arial Unicode MS" pitchFamily="34" charset="-128"/>
                <a:cs typeface="Arial Unicode MS" pitchFamily="34" charset="-128"/>
              </a:rPr>
              <a:t>ف</a:t>
            </a:r>
            <a:r>
              <a:rPr lang="en-US" sz="2000">
                <a:latin typeface="Arial Unicode MS" pitchFamily="34" charset="-128"/>
                <a:ea typeface="Arial Unicode MS" pitchFamily="34" charset="-128"/>
                <a:cs typeface="Arial Unicode MS" pitchFamily="34" charset="-128"/>
              </a:rPr>
              <a:t>البلعمة </a:t>
            </a:r>
            <a:r>
              <a:rPr lang="ar-EG" sz="2000">
                <a:latin typeface="Arial Unicode MS" pitchFamily="34" charset="-128"/>
                <a:ea typeface="Arial Unicode MS" pitchFamily="34" charset="-128"/>
                <a:cs typeface="Arial Unicode MS" pitchFamily="34" charset="-128"/>
              </a:rPr>
              <a:t>هي </a:t>
            </a:r>
            <a:r>
              <a:rPr lang="en-US" sz="2000">
                <a:latin typeface="Arial Unicode MS" pitchFamily="34" charset="-128"/>
                <a:ea typeface="Arial Unicode MS" pitchFamily="34" charset="-128"/>
                <a:cs typeface="Arial Unicode MS" pitchFamily="34" charset="-128"/>
              </a:rPr>
              <a:t>قدرة الغشاء البلازمي على الانثناء إلى الداخل في المنطقة التي يلامس بها الأجسام الكبيرة ، بحيث تصبح هذه الاجسام داخل الانغماد الذي يتحول إلى فجوة ضمن السيتوسول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أهمية البلعمة 1- تغذية الكائنات وحيدة الخلية مثل الاميبا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2- إدخال الجزيئات الكبيرة والمواد الصلبة الى داخل الخلية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3- ابتلاع الاجسام الغريبة بوساطة خلايا الدم البيضاء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أنواع البلعمة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1- أكل خلوي : في حالة كون المواد التي ابتلعتها الخلية صلبة</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2- شرب خلوي : في حالة المواد التي ابتلعتها الخلية سائلة </a:t>
            </a:r>
            <a:br>
              <a:rPr lang="en-US" sz="2000">
                <a:latin typeface="Arial Unicode MS" pitchFamily="34" charset="-128"/>
                <a:ea typeface="Arial Unicode MS" pitchFamily="34" charset="-128"/>
                <a:cs typeface="Arial Unicode MS" pitchFamily="34" charset="-128"/>
              </a:rPr>
            </a:br>
            <a:r>
              <a:rPr lang="en-US" sz="2000">
                <a:latin typeface="Arial Unicode MS" pitchFamily="34" charset="-128"/>
                <a:ea typeface="Arial Unicode MS" pitchFamily="34" charset="-128"/>
                <a:cs typeface="Arial Unicode MS" pitchFamily="34" charset="-128"/>
              </a:rPr>
              <a:t>الاخراج الخلوي ( Exocytosis ): قدرة الخلية على طرح المواد خارجها بتكوين أكياس خاصة او فجوات داخل الخلية ، ثم تتحد مع الغشاء البلازمي وتقذف محتوياتها خارج الخلية </a:t>
            </a:r>
          </a:p>
          <a:p>
            <a:pPr algn="l" rtl="0" eaLnBrk="0" hangingPunct="0"/>
            <a:endParaRPr lang="en-US"/>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26"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80000" y="0"/>
            <a:ext cx="3835400" cy="533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42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228600"/>
            <a:ext cx="4500563" cy="510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1"/>
          <p:cNvSpPr>
            <a:spLocks noChangeArrowheads="1"/>
          </p:cNvSpPr>
          <p:nvPr/>
        </p:nvSpPr>
        <p:spPr bwMode="auto">
          <a:xfrm>
            <a:off x="2535238" y="609600"/>
            <a:ext cx="33099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EG" u="sng">
                <a:cs typeface="Tahoma" pitchFamily="34" charset="0"/>
              </a:rPr>
              <a:t> </a:t>
            </a:r>
            <a:r>
              <a:rPr lang="ar-SA" u="sng">
                <a:cs typeface="Tahoma" pitchFamily="34" charset="0"/>
              </a:rPr>
              <a:t> </a:t>
            </a:r>
            <a:r>
              <a:rPr lang="ar-SA" sz="2000" b="1" u="sng">
                <a:cs typeface="Tahoma" pitchFamily="34" charset="0"/>
              </a:rPr>
              <a:t>جــدار الخلــية</a:t>
            </a:r>
            <a:r>
              <a:rPr lang="ar-EG" sz="2000" b="1" u="sng">
                <a:cs typeface="Tahoma" pitchFamily="34" charset="0"/>
              </a:rPr>
              <a:t> </a:t>
            </a:r>
            <a:r>
              <a:rPr lang="en-US" sz="2000" b="1" u="sng">
                <a:cs typeface="Tahoma" pitchFamily="34" charset="0"/>
              </a:rPr>
              <a:t> Cell Wall</a:t>
            </a:r>
            <a:r>
              <a:rPr lang="ar-SA" u="sng">
                <a:solidFill>
                  <a:srgbClr val="C00000"/>
                </a:solidFill>
                <a:cs typeface="Tahoma" pitchFamily="34" charset="0"/>
              </a:rPr>
              <a:t> </a:t>
            </a:r>
            <a:endParaRPr lang="en-US"/>
          </a:p>
        </p:txBody>
      </p:sp>
      <p:sp>
        <p:nvSpPr>
          <p:cNvPr id="104451" name="Rectangle 2"/>
          <p:cNvSpPr>
            <a:spLocks noChangeArrowheads="1"/>
          </p:cNvSpPr>
          <p:nvPr/>
        </p:nvSpPr>
        <p:spPr bwMode="auto">
          <a:xfrm>
            <a:off x="381000" y="1304925"/>
            <a:ext cx="8001000" cy="3478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spcBef>
                <a:spcPts val="575"/>
              </a:spcBef>
            </a:pPr>
            <a:r>
              <a:rPr lang="ar-SA" sz="2000">
                <a:latin typeface="Arial Unicode MS" pitchFamily="34" charset="-128"/>
                <a:ea typeface="Arial Unicode MS" pitchFamily="34" charset="-128"/>
                <a:cs typeface="Arial Unicode MS" pitchFamily="34" charset="-128"/>
              </a:rPr>
              <a:t>تحتاج بعض  الكائنات الحية الي دعامات ميكانيكية لكي يكون لها شكلها المحدد  </a:t>
            </a:r>
            <a:r>
              <a:rPr lang="ar-EG" sz="2000">
                <a:latin typeface="Arial Unicode MS" pitchFamily="34" charset="-128"/>
                <a:ea typeface="Arial Unicode MS" pitchFamily="34" charset="-128"/>
                <a:cs typeface="Arial Unicode MS" pitchFamily="34" charset="-128"/>
              </a:rPr>
              <a:t>ف</a:t>
            </a:r>
            <a:r>
              <a:rPr lang="ar-SA" sz="2000">
                <a:latin typeface="Arial Unicode MS" pitchFamily="34" charset="-128"/>
                <a:ea typeface="Arial Unicode MS" pitchFamily="34" charset="-128"/>
                <a:cs typeface="Arial Unicode MS" pitchFamily="34" charset="-128"/>
              </a:rPr>
              <a:t>يعتمد النبات فى التدعيم بشكل أساسي فى بناء الجدار الخلوي الصلب السليولوزى ولا يقتصر دور الجدار فى التدعيم فقط بل يتعداه للقيام بوظائف أخرى</a:t>
            </a:r>
            <a:endParaRPr lang="ar-EG" sz="2000">
              <a:latin typeface="Arial Unicode MS" pitchFamily="34" charset="-128"/>
              <a:ea typeface="Arial Unicode MS" pitchFamily="34" charset="-128"/>
              <a:cs typeface="Arial Unicode MS" pitchFamily="34" charset="-128"/>
            </a:endParaRPr>
          </a:p>
          <a:p>
            <a:pPr>
              <a:lnSpc>
                <a:spcPct val="150000"/>
              </a:lnSpc>
              <a:spcBef>
                <a:spcPts val="575"/>
              </a:spcBef>
            </a:pPr>
            <a:r>
              <a:rPr lang="ar-SA" sz="2000">
                <a:latin typeface="Arial Unicode MS" pitchFamily="34" charset="-128"/>
                <a:ea typeface="Arial Unicode MS" pitchFamily="34" charset="-128"/>
                <a:cs typeface="Arial Unicode MS" pitchFamily="34" charset="-128"/>
              </a:rPr>
              <a:t> </a:t>
            </a:r>
            <a:r>
              <a:rPr lang="ar-EG" sz="2000">
                <a:latin typeface="Arial Unicode MS" pitchFamily="34" charset="-128"/>
                <a:ea typeface="Arial Unicode MS" pitchFamily="34" charset="-128"/>
                <a:cs typeface="Arial Unicode MS" pitchFamily="34" charset="-128"/>
              </a:rPr>
              <a:t>1- </a:t>
            </a:r>
            <a:r>
              <a:rPr lang="ar-SA" sz="2000">
                <a:latin typeface="Arial Unicode MS" pitchFamily="34" charset="-128"/>
                <a:ea typeface="Arial Unicode MS" pitchFamily="34" charset="-128"/>
                <a:cs typeface="Arial Unicode MS" pitchFamily="34" charset="-128"/>
              </a:rPr>
              <a:t>فالجدار يشترك في امتصاص وانتقال الماء والمعادن وفي الإفراز وفي بعض النشاط الأنزيمي .</a:t>
            </a:r>
            <a:endParaRPr lang="ar-EG" sz="2000">
              <a:latin typeface="Arial Unicode MS" pitchFamily="34" charset="-128"/>
              <a:ea typeface="Arial Unicode MS" pitchFamily="34" charset="-128"/>
              <a:cs typeface="Arial Unicode MS" pitchFamily="34" charset="-128"/>
            </a:endParaRPr>
          </a:p>
          <a:p>
            <a:pPr>
              <a:lnSpc>
                <a:spcPct val="150000"/>
              </a:lnSpc>
              <a:spcBef>
                <a:spcPts val="575"/>
              </a:spcBef>
            </a:pPr>
            <a:r>
              <a:rPr lang="ar-EG" sz="2000">
                <a:latin typeface="Arial Unicode MS" pitchFamily="34" charset="-128"/>
                <a:ea typeface="Arial Unicode MS" pitchFamily="34" charset="-128"/>
                <a:cs typeface="Arial Unicode MS" pitchFamily="34" charset="-128"/>
              </a:rPr>
              <a:t>2-</a:t>
            </a:r>
            <a:r>
              <a:rPr lang="ar-SA" sz="2000">
                <a:latin typeface="Arial Unicode MS" pitchFamily="34" charset="-128"/>
                <a:ea typeface="Arial Unicode MS" pitchFamily="34" charset="-128"/>
                <a:cs typeface="Arial Unicode MS" pitchFamily="34" charset="-128"/>
              </a:rPr>
              <a:t> كما يعتقد علماء أمراض النبات أن الجدر الخلوية ومكوناتها تلعب دورا هاما في مقاومة الأمراض بإعاقة اختراق الكائنات الدقيقة الممرضة</a:t>
            </a:r>
            <a:r>
              <a:rPr lang="ar-SA" sz="2000" b="1">
                <a:latin typeface="Arial Unicode MS" pitchFamily="34" charset="-128"/>
                <a:ea typeface="Arial Unicode MS" pitchFamily="34" charset="-128"/>
                <a:cs typeface="Arial Unicode MS" pitchFamily="34" charset="-128"/>
              </a:rPr>
              <a:t>.</a:t>
            </a:r>
          </a:p>
        </p:txBody>
      </p:sp>
      <p:sp>
        <p:nvSpPr>
          <p:cNvPr id="104452" name="Rectangle 4"/>
          <p:cNvSpPr>
            <a:spLocks noChangeArrowheads="1"/>
          </p:cNvSpPr>
          <p:nvPr/>
        </p:nvSpPr>
        <p:spPr bwMode="auto">
          <a:xfrm>
            <a:off x="762000" y="4724400"/>
            <a:ext cx="78486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EG" sz="2000">
                <a:latin typeface="Arial Unicode MS" pitchFamily="34" charset="-128"/>
                <a:ea typeface="Arial Unicode MS" pitchFamily="34" charset="-128"/>
                <a:cs typeface="Arial Unicode MS" pitchFamily="34" charset="-128"/>
              </a:rPr>
              <a:t>3- </a:t>
            </a:r>
            <a:r>
              <a:rPr lang="ar-SA" sz="2000">
                <a:latin typeface="Arial Unicode MS" pitchFamily="34" charset="-128"/>
                <a:ea typeface="Arial Unicode MS" pitchFamily="34" charset="-128"/>
                <a:cs typeface="Arial Unicode MS" pitchFamily="34" charset="-128"/>
              </a:rPr>
              <a:t>ويقوم البروتوبلاست الحي بإنتاج وتعضيد الجدار الخلوي . </a:t>
            </a:r>
            <a:endParaRPr lang="ar-EG" sz="2000">
              <a:latin typeface="Arial Unicode MS" pitchFamily="34" charset="-128"/>
              <a:ea typeface="Arial Unicode MS" pitchFamily="34" charset="-128"/>
              <a:cs typeface="Arial Unicode MS" pitchFamily="34" charset="-128"/>
            </a:endParaRPr>
          </a:p>
          <a:p>
            <a:r>
              <a:rPr lang="ar-SA" sz="2000">
                <a:latin typeface="Arial Unicode MS" pitchFamily="34" charset="-128"/>
                <a:ea typeface="Arial Unicode MS" pitchFamily="34" charset="-128"/>
                <a:cs typeface="Arial Unicode MS" pitchFamily="34" charset="-128"/>
              </a:rPr>
              <a:t>وبالطبع فهناك خلايا لا يدوم فيها البروتوبلاست طويلا (مثل تلك المتخصصة في وظائف التوصيل والتدعيم مثل الخشب ).  وينتج البروتوبلاست مكونات الجدار الخلوي ويرسبها ملاصقة للسطح الخارجي للغشاء البلازمي </a:t>
            </a:r>
            <a:r>
              <a:rPr lang="ar-SA">
                <a:cs typeface="Tahoma" pitchFamily="34" charset="0"/>
              </a:rPr>
              <a:t>.</a:t>
            </a:r>
            <a:endParaRPr lang="en-US"/>
          </a:p>
        </p:txBody>
      </p:sp>
    </p:spTree>
  </p:cSld>
  <p:clrMapOvr>
    <a:masterClrMapping/>
  </p:clrMapOvr>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1"/>
          <p:cNvSpPr>
            <a:spLocks noChangeArrowheads="1"/>
          </p:cNvSpPr>
          <p:nvPr/>
        </p:nvSpPr>
        <p:spPr bwMode="auto">
          <a:xfrm>
            <a:off x="762000" y="457200"/>
            <a:ext cx="8077200" cy="327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nSpc>
                <a:spcPct val="150000"/>
              </a:lnSpc>
            </a:pPr>
            <a:r>
              <a:rPr lang="ar-SA">
                <a:cs typeface="Tahoma" pitchFamily="34" charset="0"/>
              </a:rPr>
              <a:t>  </a:t>
            </a:r>
            <a:r>
              <a:rPr lang="ar-SA" sz="2000">
                <a:latin typeface="Arial Unicode MS" pitchFamily="34" charset="-128"/>
                <a:ea typeface="Arial Unicode MS" pitchFamily="34" charset="-128"/>
                <a:cs typeface="Arial Unicode MS" pitchFamily="34" charset="-128"/>
              </a:rPr>
              <a:t> والمركب الرئيسي للجدار هو السيليلوز وتشكل المواد البكتينية والهيميسيليلوز واللجنين والسوبرين والبروتينات مواد الترسيب التى تشكل الجدر الثانوية المانحة لصلابة الجدر الخلوية. ثم تأتى الصفيحة الوسطي والتي تلصق الخلايا مع بعضها وتتكون من حمض البكتيك واملاح غير ذائبة لحمض البكتيك  مثل بكتات الكالسيوم ضئيلة من البروتوبكتينات وترجع صلابة الصفيحة الوسطي في المراحل المتأخرة من تكوين الجدار الخلوي لوجود أملاح الكالسيوم والمغنسيوم لحمض البكتيك وكذلك عديدات التسكر المتضخمة مثل السيليلوز وفي بعض الاحيان اللجنين </a:t>
            </a:r>
            <a:endParaRPr lang="en-US" sz="2000">
              <a:latin typeface="Arial Unicode MS" pitchFamily="34" charset="-128"/>
              <a:ea typeface="Arial Unicode MS" pitchFamily="34" charset="-128"/>
              <a:cs typeface="Arial Unicode MS" pitchFamily="34" charset="-128"/>
            </a:endParaRPr>
          </a:p>
        </p:txBody>
      </p:sp>
      <p:sp>
        <p:nvSpPr>
          <p:cNvPr id="105475" name="Rectangle 2"/>
          <p:cNvSpPr>
            <a:spLocks noChangeArrowheads="1"/>
          </p:cNvSpPr>
          <p:nvPr/>
        </p:nvSpPr>
        <p:spPr bwMode="auto">
          <a:xfrm>
            <a:off x="5111750" y="3810000"/>
            <a:ext cx="35290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ar-SA" sz="2000" b="1" u="sng">
                <a:latin typeface="Arial Unicode MS" pitchFamily="34" charset="-128"/>
                <a:ea typeface="Arial Unicode MS" pitchFamily="34" charset="-128"/>
                <a:cs typeface="Arial Unicode MS" pitchFamily="34" charset="-128"/>
              </a:rPr>
              <a:t>الجــدار الاولــي </a:t>
            </a:r>
            <a:r>
              <a:rPr lang="ar-EG" sz="2000" b="1" u="sng">
                <a:latin typeface="Arial Unicode MS" pitchFamily="34" charset="-128"/>
                <a:ea typeface="Arial Unicode MS" pitchFamily="34" charset="-128"/>
                <a:cs typeface="Arial Unicode MS" pitchFamily="34" charset="-128"/>
              </a:rPr>
              <a:t>  </a:t>
            </a:r>
            <a:r>
              <a:rPr lang="en-US" sz="2000" b="1" u="sng">
                <a:latin typeface="Arial Unicode MS" pitchFamily="34" charset="-128"/>
                <a:ea typeface="Arial Unicode MS" pitchFamily="34" charset="-128"/>
                <a:cs typeface="Arial Unicode MS" pitchFamily="34" charset="-128"/>
              </a:rPr>
              <a:t>Primary Wall</a:t>
            </a:r>
            <a:r>
              <a:rPr lang="ar-EG" sz="2000" b="1" u="sng">
                <a:latin typeface="Arial Unicode MS" pitchFamily="34" charset="-128"/>
                <a:ea typeface="Arial Unicode MS" pitchFamily="34" charset="-128"/>
                <a:cs typeface="Arial Unicode MS" pitchFamily="34" charset="-128"/>
              </a:rPr>
              <a:t> </a:t>
            </a:r>
            <a:r>
              <a:rPr lang="ar-SA" b="1" u="sng">
                <a:solidFill>
                  <a:srgbClr val="C00000"/>
                </a:solidFill>
              </a:rPr>
              <a:t> </a:t>
            </a:r>
            <a:endParaRPr lang="en-US" b="1"/>
          </a:p>
        </p:txBody>
      </p:sp>
      <p:sp>
        <p:nvSpPr>
          <p:cNvPr id="105476" name="Rectangle 3"/>
          <p:cNvSpPr>
            <a:spLocks noChangeArrowheads="1"/>
          </p:cNvSpPr>
          <p:nvPr/>
        </p:nvSpPr>
        <p:spPr bwMode="auto">
          <a:xfrm>
            <a:off x="1371600" y="4343400"/>
            <a:ext cx="7391400"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ar-SA" sz="2000">
                <a:latin typeface="Arial Unicode MS" pitchFamily="34" charset="-128"/>
                <a:ea typeface="Arial Unicode MS" pitchFamily="34" charset="-128"/>
                <a:cs typeface="Arial Unicode MS" pitchFamily="34" charset="-128"/>
              </a:rPr>
              <a:t>بمجرد تكوين الصفيحة الوسطي تزداد الخلية في الحجم وتستطيل ويصحب هذه الاستطالة ويتبعها تشرب الصفيحة الوسطي بثلاث أنواع من المركبات هي:</a:t>
            </a:r>
          </a:p>
          <a:p>
            <a:r>
              <a:rPr lang="ar-SA" sz="2000">
                <a:latin typeface="Arial Unicode MS" pitchFamily="34" charset="-128"/>
                <a:ea typeface="Arial Unicode MS" pitchFamily="34" charset="-128"/>
                <a:cs typeface="Arial Unicode MS" pitchFamily="34" charset="-128"/>
              </a:rPr>
              <a:t>1. السيليلوز    2. الهيميسيليلوز   3. الجليكوبروتين </a:t>
            </a:r>
            <a:endParaRPr lang="en-US" sz="2000">
              <a:latin typeface="Arial Unicode MS" pitchFamily="34" charset="-128"/>
              <a:ea typeface="Arial Unicode MS" pitchFamily="34" charset="-128"/>
              <a:cs typeface="Arial Unicode MS" pitchFamily="34" charset="-128"/>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8667</TotalTime>
  <Words>14430</Words>
  <Application>Microsoft Office PowerPoint</Application>
  <PresentationFormat>On-screen Show (4:3)</PresentationFormat>
  <Paragraphs>1104</Paragraphs>
  <Slides>244</Slides>
  <Notes>10</Notes>
  <HiddenSlides>0</HiddenSlides>
  <MMClips>0</MMClips>
  <ScaleCrop>false</ScaleCrop>
  <HeadingPairs>
    <vt:vector size="8" baseType="variant">
      <vt:variant>
        <vt:lpstr>Fonts Used</vt:lpstr>
      </vt:variant>
      <vt:variant>
        <vt:i4>20</vt:i4>
      </vt:variant>
      <vt:variant>
        <vt:lpstr>Theme</vt:lpstr>
      </vt:variant>
      <vt:variant>
        <vt:i4>1</vt:i4>
      </vt:variant>
      <vt:variant>
        <vt:lpstr>Embedded OLE Servers</vt:lpstr>
      </vt:variant>
      <vt:variant>
        <vt:i4>1</vt:i4>
      </vt:variant>
      <vt:variant>
        <vt:lpstr>Slide Titles</vt:lpstr>
      </vt:variant>
      <vt:variant>
        <vt:i4>244</vt:i4>
      </vt:variant>
    </vt:vector>
  </HeadingPairs>
  <TitlesOfParts>
    <vt:vector size="266" baseType="lpstr">
      <vt:lpstr>Tahoma</vt:lpstr>
      <vt:lpstr>Arial</vt:lpstr>
      <vt:lpstr>Calibri</vt:lpstr>
      <vt:lpstr>Traditional Arabic</vt:lpstr>
      <vt:lpstr>Constantia</vt:lpstr>
      <vt:lpstr>Majalla UI</vt:lpstr>
      <vt:lpstr>Wingdings 2</vt:lpstr>
      <vt:lpstr>Arial Unicode MS</vt:lpstr>
      <vt:lpstr>Kabir04 Normal</vt:lpstr>
      <vt:lpstr>Monotype Koufi</vt:lpstr>
      <vt:lpstr>Wingdings</vt:lpstr>
      <vt:lpstr>Times New Roman</vt:lpstr>
      <vt:lpstr>Arabic Transparent</vt:lpstr>
      <vt:lpstr>Symbol</vt:lpstr>
      <vt:lpstr>Wingdings 3</vt:lpstr>
      <vt:lpstr>HY신명조</vt:lpstr>
      <vt:lpstr>Gulim</vt:lpstr>
      <vt:lpstr>Arial Rounded MT Bold</vt:lpstr>
      <vt:lpstr>Simplified Arabic</vt:lpstr>
      <vt:lpstr>Trebuchet MS</vt:lpstr>
      <vt:lpstr>Flow</vt:lpstr>
      <vt:lpstr>صورة Microsoft Word</vt:lpstr>
      <vt:lpstr>PowerPoint Presentation</vt:lpstr>
      <vt:lpstr>أول من أطلق اسم الخلية هو العالم روبرت هوك  ثم توالت الدراسات وبنهايتها وضع  العالمان شليدن و شوان:     cell Theory نظرية الخلية    التي تنص على أن:</vt:lpstr>
      <vt:lpstr>PowerPoint Presentation</vt:lpstr>
      <vt:lpstr>Cell biology علم الخلية   هو العلم الذى يهتم بدراسة تركيب ووظائف  الخلايا وانقساماتها كذلك اشكالها وأحجامها وما يصيبها من امراض وتغيرات اثناء التمايز والنمو والتقدم فى السن</vt:lpstr>
      <vt:lpstr>PowerPoint Presentation</vt:lpstr>
      <vt:lpstr>ثانيا: جزئيات المركبات التي تدخل في تركيب الكائن الحي:</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Neutral fats 2- الدهون المتعادلة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من الناحية الوظيفية فيمكن تصنف البروتينات إلى الأنواع التالية: </vt:lpstr>
      <vt:lpstr>وتنقسم البروتينات بناءً على الهيئة التركيبية إلى قسمين هما </vt:lpstr>
      <vt:lpstr>PowerPoint Presentation</vt:lpstr>
      <vt:lpstr>PowerPoint Presentation</vt:lpstr>
      <vt:lpstr>PowerPoint Presentation</vt:lpstr>
      <vt:lpstr>PowerPoint Presentation</vt:lpstr>
      <vt:lpstr>PowerPoint Presentation</vt:lpstr>
      <vt:lpstr>PowerPoint Presentation</vt:lpstr>
      <vt:lpstr>Secondary Structure ب- التركيب الثانوي : </vt:lpstr>
      <vt:lpstr>Tertiary Structure جـ - التركيب الثلاثي   </vt:lpstr>
      <vt:lpstr>Quaternary Structure د- التركيب الرباعي      </vt:lpstr>
      <vt:lpstr>PowerPoint Presentation</vt:lpstr>
      <vt:lpstr>PowerPoint Presentation</vt:lpstr>
      <vt:lpstr>هناك نوعان من الأحماض النووية: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Dr-Elham</dc:creator>
  <cp:lastModifiedBy>Master</cp:lastModifiedBy>
  <cp:revision>724</cp:revision>
  <cp:lastPrinted>1601-01-01T00:00:00Z</cp:lastPrinted>
  <dcterms:created xsi:type="dcterms:W3CDTF">1601-01-01T00:00:00Z</dcterms:created>
  <dcterms:modified xsi:type="dcterms:W3CDTF">2020-04-28T07:22:12Z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ies>
</file>