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362" r:id="rId4"/>
  </p:sldMasterIdLst>
  <p:notesMasterIdLst>
    <p:notesMasterId r:id="rId273"/>
  </p:notesMasterIdLst>
  <p:sldIdLst>
    <p:sldId id="295" r:id="rId5"/>
    <p:sldId id="304" r:id="rId6"/>
    <p:sldId id="279" r:id="rId7"/>
    <p:sldId id="393" r:id="rId8"/>
    <p:sldId id="330" r:id="rId9"/>
    <p:sldId id="328" r:id="rId10"/>
    <p:sldId id="329" r:id="rId11"/>
    <p:sldId id="298" r:id="rId12"/>
    <p:sldId id="297" r:id="rId13"/>
    <p:sldId id="302" r:id="rId14"/>
    <p:sldId id="303" r:id="rId15"/>
    <p:sldId id="301" r:id="rId16"/>
    <p:sldId id="299" r:id="rId17"/>
    <p:sldId id="300" r:id="rId18"/>
    <p:sldId id="305" r:id="rId19"/>
    <p:sldId id="306" r:id="rId20"/>
    <p:sldId id="307" r:id="rId21"/>
    <p:sldId id="338" r:id="rId22"/>
    <p:sldId id="308" r:id="rId23"/>
    <p:sldId id="309" r:id="rId24"/>
    <p:sldId id="310" r:id="rId25"/>
    <p:sldId id="311" r:id="rId26"/>
    <p:sldId id="312" r:id="rId27"/>
    <p:sldId id="313" r:id="rId28"/>
    <p:sldId id="314" r:id="rId29"/>
    <p:sldId id="284" r:id="rId30"/>
    <p:sldId id="337" r:id="rId31"/>
    <p:sldId id="315" r:id="rId32"/>
    <p:sldId id="316" r:id="rId33"/>
    <p:sldId id="317" r:id="rId34"/>
    <p:sldId id="318" r:id="rId35"/>
    <p:sldId id="319" r:id="rId36"/>
    <p:sldId id="321" r:id="rId37"/>
    <p:sldId id="322" r:id="rId38"/>
    <p:sldId id="326" r:id="rId39"/>
    <p:sldId id="324" r:id="rId40"/>
    <p:sldId id="325" r:id="rId41"/>
    <p:sldId id="339" r:id="rId42"/>
    <p:sldId id="327" r:id="rId43"/>
    <p:sldId id="404" r:id="rId44"/>
    <p:sldId id="405" r:id="rId45"/>
    <p:sldId id="406" r:id="rId46"/>
    <p:sldId id="407" r:id="rId47"/>
    <p:sldId id="438" r:id="rId48"/>
    <p:sldId id="408" r:id="rId49"/>
    <p:sldId id="409" r:id="rId50"/>
    <p:sldId id="410" r:id="rId51"/>
    <p:sldId id="411" r:id="rId52"/>
    <p:sldId id="412" r:id="rId53"/>
    <p:sldId id="413" r:id="rId54"/>
    <p:sldId id="414" r:id="rId55"/>
    <p:sldId id="415" r:id="rId56"/>
    <p:sldId id="416" r:id="rId57"/>
    <p:sldId id="417" r:id="rId58"/>
    <p:sldId id="418" r:id="rId59"/>
    <p:sldId id="419" r:id="rId60"/>
    <p:sldId id="420" r:id="rId61"/>
    <p:sldId id="421" r:id="rId62"/>
    <p:sldId id="422" r:id="rId63"/>
    <p:sldId id="423" r:id="rId64"/>
    <p:sldId id="424" r:id="rId65"/>
    <p:sldId id="425" r:id="rId66"/>
    <p:sldId id="426" r:id="rId67"/>
    <p:sldId id="428" r:id="rId68"/>
    <p:sldId id="429" r:id="rId69"/>
    <p:sldId id="430" r:id="rId70"/>
    <p:sldId id="431" r:id="rId71"/>
    <p:sldId id="432" r:id="rId72"/>
    <p:sldId id="433" r:id="rId73"/>
    <p:sldId id="434" r:id="rId74"/>
    <p:sldId id="435" r:id="rId75"/>
    <p:sldId id="436" r:id="rId76"/>
    <p:sldId id="395" r:id="rId77"/>
    <p:sldId id="396" r:id="rId78"/>
    <p:sldId id="397" r:id="rId79"/>
    <p:sldId id="398" r:id="rId80"/>
    <p:sldId id="399" r:id="rId81"/>
    <p:sldId id="400" r:id="rId82"/>
    <p:sldId id="401" r:id="rId83"/>
    <p:sldId id="402" r:id="rId84"/>
    <p:sldId id="341" r:id="rId85"/>
    <p:sldId id="342" r:id="rId86"/>
    <p:sldId id="343" r:id="rId87"/>
    <p:sldId id="344" r:id="rId88"/>
    <p:sldId id="345" r:id="rId89"/>
    <p:sldId id="346" r:id="rId90"/>
    <p:sldId id="347" r:id="rId91"/>
    <p:sldId id="348" r:id="rId92"/>
    <p:sldId id="349" r:id="rId93"/>
    <p:sldId id="350" r:id="rId94"/>
    <p:sldId id="351" r:id="rId95"/>
    <p:sldId id="361" r:id="rId96"/>
    <p:sldId id="352" r:id="rId97"/>
    <p:sldId id="353" r:id="rId98"/>
    <p:sldId id="354" r:id="rId99"/>
    <p:sldId id="355" r:id="rId100"/>
    <p:sldId id="356" r:id="rId101"/>
    <p:sldId id="357" r:id="rId102"/>
    <p:sldId id="358" r:id="rId103"/>
    <p:sldId id="359" r:id="rId104"/>
    <p:sldId id="360" r:id="rId105"/>
    <p:sldId id="362" r:id="rId106"/>
    <p:sldId id="363" r:id="rId107"/>
    <p:sldId id="364" r:id="rId108"/>
    <p:sldId id="365" r:id="rId109"/>
    <p:sldId id="366" r:id="rId110"/>
    <p:sldId id="367" r:id="rId111"/>
    <p:sldId id="368" r:id="rId112"/>
    <p:sldId id="369" r:id="rId113"/>
    <p:sldId id="370" r:id="rId114"/>
    <p:sldId id="372" r:id="rId115"/>
    <p:sldId id="373" r:id="rId116"/>
    <p:sldId id="374" r:id="rId117"/>
    <p:sldId id="375" r:id="rId118"/>
    <p:sldId id="376" r:id="rId119"/>
    <p:sldId id="377" r:id="rId120"/>
    <p:sldId id="378" r:id="rId121"/>
    <p:sldId id="379" r:id="rId122"/>
    <p:sldId id="380" r:id="rId123"/>
    <p:sldId id="381" r:id="rId124"/>
    <p:sldId id="382" r:id="rId125"/>
    <p:sldId id="383" r:id="rId126"/>
    <p:sldId id="384" r:id="rId127"/>
    <p:sldId id="385" r:id="rId128"/>
    <p:sldId id="386" r:id="rId129"/>
    <p:sldId id="387" r:id="rId130"/>
    <p:sldId id="388" r:id="rId131"/>
    <p:sldId id="581" r:id="rId132"/>
    <p:sldId id="389" r:id="rId133"/>
    <p:sldId id="390" r:id="rId134"/>
    <p:sldId id="448" r:id="rId135"/>
    <p:sldId id="391" r:id="rId136"/>
    <p:sldId id="439" r:id="rId137"/>
    <p:sldId id="441" r:id="rId138"/>
    <p:sldId id="442" r:id="rId139"/>
    <p:sldId id="446" r:id="rId140"/>
    <p:sldId id="445" r:id="rId141"/>
    <p:sldId id="443" r:id="rId142"/>
    <p:sldId id="444" r:id="rId143"/>
    <p:sldId id="440" r:id="rId144"/>
    <p:sldId id="451" r:id="rId145"/>
    <p:sldId id="452" r:id="rId146"/>
    <p:sldId id="453" r:id="rId147"/>
    <p:sldId id="454" r:id="rId148"/>
    <p:sldId id="455" r:id="rId149"/>
    <p:sldId id="456" r:id="rId150"/>
    <p:sldId id="457" r:id="rId151"/>
    <p:sldId id="458" r:id="rId152"/>
    <p:sldId id="459" r:id="rId153"/>
    <p:sldId id="460" r:id="rId154"/>
    <p:sldId id="461" r:id="rId155"/>
    <p:sldId id="462" r:id="rId156"/>
    <p:sldId id="450" r:id="rId157"/>
    <p:sldId id="463" r:id="rId158"/>
    <p:sldId id="464" r:id="rId159"/>
    <p:sldId id="465" r:id="rId160"/>
    <p:sldId id="466" r:id="rId161"/>
    <p:sldId id="467" r:id="rId162"/>
    <p:sldId id="468" r:id="rId163"/>
    <p:sldId id="469" r:id="rId164"/>
    <p:sldId id="470" r:id="rId165"/>
    <p:sldId id="471" r:id="rId166"/>
    <p:sldId id="472" r:id="rId167"/>
    <p:sldId id="473" r:id="rId168"/>
    <p:sldId id="474" r:id="rId169"/>
    <p:sldId id="475" r:id="rId170"/>
    <p:sldId id="477" r:id="rId171"/>
    <p:sldId id="478" r:id="rId172"/>
    <p:sldId id="479" r:id="rId173"/>
    <p:sldId id="476" r:id="rId174"/>
    <p:sldId id="480" r:id="rId175"/>
    <p:sldId id="481" r:id="rId176"/>
    <p:sldId id="482" r:id="rId177"/>
    <p:sldId id="483" r:id="rId178"/>
    <p:sldId id="484" r:id="rId179"/>
    <p:sldId id="485" r:id="rId180"/>
    <p:sldId id="486" r:id="rId181"/>
    <p:sldId id="487" r:id="rId182"/>
    <p:sldId id="488" r:id="rId183"/>
    <p:sldId id="490" r:id="rId184"/>
    <p:sldId id="491" r:id="rId185"/>
    <p:sldId id="492" r:id="rId186"/>
    <p:sldId id="493" r:id="rId187"/>
    <p:sldId id="494" r:id="rId188"/>
    <p:sldId id="495" r:id="rId189"/>
    <p:sldId id="496" r:id="rId190"/>
    <p:sldId id="497" r:id="rId191"/>
    <p:sldId id="498" r:id="rId192"/>
    <p:sldId id="499" r:id="rId193"/>
    <p:sldId id="543" r:id="rId194"/>
    <p:sldId id="500" r:id="rId195"/>
    <p:sldId id="501" r:id="rId196"/>
    <p:sldId id="502" r:id="rId197"/>
    <p:sldId id="503" r:id="rId198"/>
    <p:sldId id="504" r:id="rId199"/>
    <p:sldId id="505" r:id="rId200"/>
    <p:sldId id="506" r:id="rId201"/>
    <p:sldId id="507" r:id="rId202"/>
    <p:sldId id="508" r:id="rId203"/>
    <p:sldId id="509" r:id="rId204"/>
    <p:sldId id="510" r:id="rId205"/>
    <p:sldId id="511" r:id="rId206"/>
    <p:sldId id="512" r:id="rId207"/>
    <p:sldId id="513" r:id="rId208"/>
    <p:sldId id="514" r:id="rId209"/>
    <p:sldId id="515" r:id="rId210"/>
    <p:sldId id="516" r:id="rId211"/>
    <p:sldId id="517" r:id="rId212"/>
    <p:sldId id="518" r:id="rId213"/>
    <p:sldId id="519" r:id="rId214"/>
    <p:sldId id="520" r:id="rId215"/>
    <p:sldId id="521" r:id="rId216"/>
    <p:sldId id="522" r:id="rId217"/>
    <p:sldId id="523" r:id="rId218"/>
    <p:sldId id="524" r:id="rId219"/>
    <p:sldId id="525" r:id="rId220"/>
    <p:sldId id="526" r:id="rId221"/>
    <p:sldId id="527" r:id="rId222"/>
    <p:sldId id="528" r:id="rId223"/>
    <p:sldId id="529" r:id="rId224"/>
    <p:sldId id="530" r:id="rId225"/>
    <p:sldId id="532" r:id="rId226"/>
    <p:sldId id="533" r:id="rId227"/>
    <p:sldId id="535" r:id="rId228"/>
    <p:sldId id="536" r:id="rId229"/>
    <p:sldId id="537" r:id="rId230"/>
    <p:sldId id="538" r:id="rId231"/>
    <p:sldId id="539" r:id="rId232"/>
    <p:sldId id="540" r:id="rId233"/>
    <p:sldId id="541" r:id="rId234"/>
    <p:sldId id="542" r:id="rId235"/>
    <p:sldId id="544" r:id="rId236"/>
    <p:sldId id="545" r:id="rId237"/>
    <p:sldId id="546" r:id="rId238"/>
    <p:sldId id="547" r:id="rId239"/>
    <p:sldId id="548" r:id="rId240"/>
    <p:sldId id="549" r:id="rId241"/>
    <p:sldId id="550" r:id="rId242"/>
    <p:sldId id="551" r:id="rId243"/>
    <p:sldId id="552" r:id="rId244"/>
    <p:sldId id="553" r:id="rId245"/>
    <p:sldId id="554" r:id="rId246"/>
    <p:sldId id="555" r:id="rId247"/>
    <p:sldId id="556" r:id="rId248"/>
    <p:sldId id="557" r:id="rId249"/>
    <p:sldId id="558" r:id="rId250"/>
    <p:sldId id="559" r:id="rId251"/>
    <p:sldId id="560" r:id="rId252"/>
    <p:sldId id="561" r:id="rId253"/>
    <p:sldId id="562" r:id="rId254"/>
    <p:sldId id="563" r:id="rId255"/>
    <p:sldId id="564" r:id="rId256"/>
    <p:sldId id="565" r:id="rId257"/>
    <p:sldId id="566" r:id="rId258"/>
    <p:sldId id="567" r:id="rId259"/>
    <p:sldId id="568" r:id="rId260"/>
    <p:sldId id="569" r:id="rId261"/>
    <p:sldId id="570" r:id="rId262"/>
    <p:sldId id="571" r:id="rId263"/>
    <p:sldId id="572" r:id="rId264"/>
    <p:sldId id="573" r:id="rId265"/>
    <p:sldId id="574" r:id="rId266"/>
    <p:sldId id="575" r:id="rId267"/>
    <p:sldId id="576" r:id="rId268"/>
    <p:sldId id="577" r:id="rId269"/>
    <p:sldId id="578" r:id="rId270"/>
    <p:sldId id="579" r:id="rId271"/>
    <p:sldId id="580" r:id="rId272"/>
  </p:sldIdLst>
  <p:sldSz cx="11887200" cy="6858000"/>
  <p:notesSz cx="6858000" cy="9144000"/>
  <p:custDataLst>
    <p:tags r:id="rId274"/>
  </p:custDataLst>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bg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EBDB8"/>
    <a:srgbClr val="FF0000"/>
    <a:srgbClr val="6E0A02"/>
    <a:srgbClr val="CCFF33"/>
    <a:srgbClr val="FFFF66"/>
    <a:srgbClr val="FFFF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86656" autoAdjust="0"/>
    <p:restoredTop sz="98239" autoAdjust="0"/>
  </p:normalViewPr>
  <p:slideViewPr>
    <p:cSldViewPr>
      <p:cViewPr>
        <p:scale>
          <a:sx n="70" d="100"/>
          <a:sy n="70" d="100"/>
        </p:scale>
        <p:origin x="-312" y="-180"/>
      </p:cViewPr>
      <p:guideLst>
        <p:guide orient="horz" pos="2160"/>
        <p:guide pos="374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91" Type="http://schemas.openxmlformats.org/officeDocument/2006/relationships/slide" Target="slides/slide187.xml"/><Relationship Id="rId205" Type="http://schemas.openxmlformats.org/officeDocument/2006/relationships/slide" Target="slides/slide201.xml"/><Relationship Id="rId226" Type="http://schemas.openxmlformats.org/officeDocument/2006/relationships/slide" Target="slides/slide222.xml"/><Relationship Id="rId247" Type="http://schemas.openxmlformats.org/officeDocument/2006/relationships/slide" Target="slides/slide243.xml"/><Relationship Id="rId107" Type="http://schemas.openxmlformats.org/officeDocument/2006/relationships/slide" Target="slides/slide103.xml"/><Relationship Id="rId268" Type="http://schemas.openxmlformats.org/officeDocument/2006/relationships/slide" Target="slides/slide264.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181" Type="http://schemas.openxmlformats.org/officeDocument/2006/relationships/slide" Target="slides/slide177.xml"/><Relationship Id="rId216" Type="http://schemas.openxmlformats.org/officeDocument/2006/relationships/slide" Target="slides/slide212.xml"/><Relationship Id="rId237" Type="http://schemas.openxmlformats.org/officeDocument/2006/relationships/slide" Target="slides/slide233.xml"/><Relationship Id="rId258" Type="http://schemas.openxmlformats.org/officeDocument/2006/relationships/slide" Target="slides/slide254.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5" Type="http://schemas.openxmlformats.org/officeDocument/2006/relationships/slide" Target="slides/slide81.xml"/><Relationship Id="rId150" Type="http://schemas.openxmlformats.org/officeDocument/2006/relationships/slide" Target="slides/slide146.xml"/><Relationship Id="rId171" Type="http://schemas.openxmlformats.org/officeDocument/2006/relationships/slide" Target="slides/slide167.xml"/><Relationship Id="rId192" Type="http://schemas.openxmlformats.org/officeDocument/2006/relationships/slide" Target="slides/slide188.xml"/><Relationship Id="rId206" Type="http://schemas.openxmlformats.org/officeDocument/2006/relationships/slide" Target="slides/slide202.xml"/><Relationship Id="rId227" Type="http://schemas.openxmlformats.org/officeDocument/2006/relationships/slide" Target="slides/slide223.xml"/><Relationship Id="rId248" Type="http://schemas.openxmlformats.org/officeDocument/2006/relationships/slide" Target="slides/slide244.xml"/><Relationship Id="rId269" Type="http://schemas.openxmlformats.org/officeDocument/2006/relationships/slide" Target="slides/slide265.xml"/><Relationship Id="rId12" Type="http://schemas.openxmlformats.org/officeDocument/2006/relationships/slide" Target="slides/slide8.xml"/><Relationship Id="rId33" Type="http://schemas.openxmlformats.org/officeDocument/2006/relationships/slide" Target="slides/slide29.xml"/><Relationship Id="rId108" Type="http://schemas.openxmlformats.org/officeDocument/2006/relationships/slide" Target="slides/slide104.xml"/><Relationship Id="rId129" Type="http://schemas.openxmlformats.org/officeDocument/2006/relationships/slide" Target="slides/slide125.xml"/><Relationship Id="rId54" Type="http://schemas.openxmlformats.org/officeDocument/2006/relationships/slide" Target="slides/slide50.xml"/><Relationship Id="rId75" Type="http://schemas.openxmlformats.org/officeDocument/2006/relationships/slide" Target="slides/slide71.xml"/><Relationship Id="rId96" Type="http://schemas.openxmlformats.org/officeDocument/2006/relationships/slide" Target="slides/slide92.xml"/><Relationship Id="rId140" Type="http://schemas.openxmlformats.org/officeDocument/2006/relationships/slide" Target="slides/slide136.xml"/><Relationship Id="rId161" Type="http://schemas.openxmlformats.org/officeDocument/2006/relationships/slide" Target="slides/slide157.xml"/><Relationship Id="rId182" Type="http://schemas.openxmlformats.org/officeDocument/2006/relationships/slide" Target="slides/slide178.xml"/><Relationship Id="rId217" Type="http://schemas.openxmlformats.org/officeDocument/2006/relationships/slide" Target="slides/slide213.xml"/><Relationship Id="rId6" Type="http://schemas.openxmlformats.org/officeDocument/2006/relationships/slide" Target="slides/slide2.xml"/><Relationship Id="rId238" Type="http://schemas.openxmlformats.org/officeDocument/2006/relationships/slide" Target="slides/slide234.xml"/><Relationship Id="rId259" Type="http://schemas.openxmlformats.org/officeDocument/2006/relationships/slide" Target="slides/slide255.xml"/><Relationship Id="rId23" Type="http://schemas.openxmlformats.org/officeDocument/2006/relationships/slide" Target="slides/slide19.xml"/><Relationship Id="rId119" Type="http://schemas.openxmlformats.org/officeDocument/2006/relationships/slide" Target="slides/slide115.xml"/><Relationship Id="rId270" Type="http://schemas.openxmlformats.org/officeDocument/2006/relationships/slide" Target="slides/slide266.xml"/><Relationship Id="rId44" Type="http://schemas.openxmlformats.org/officeDocument/2006/relationships/slide" Target="slides/slide40.xml"/><Relationship Id="rId65" Type="http://schemas.openxmlformats.org/officeDocument/2006/relationships/slide" Target="slides/slide61.xml"/><Relationship Id="rId86" Type="http://schemas.openxmlformats.org/officeDocument/2006/relationships/slide" Target="slides/slide82.xml"/><Relationship Id="rId130" Type="http://schemas.openxmlformats.org/officeDocument/2006/relationships/slide" Target="slides/slide126.xml"/><Relationship Id="rId151" Type="http://schemas.openxmlformats.org/officeDocument/2006/relationships/slide" Target="slides/slide147.xml"/><Relationship Id="rId172" Type="http://schemas.openxmlformats.org/officeDocument/2006/relationships/slide" Target="slides/slide168.xml"/><Relationship Id="rId193" Type="http://schemas.openxmlformats.org/officeDocument/2006/relationships/slide" Target="slides/slide189.xml"/><Relationship Id="rId202" Type="http://schemas.openxmlformats.org/officeDocument/2006/relationships/slide" Target="slides/slide198.xml"/><Relationship Id="rId207" Type="http://schemas.openxmlformats.org/officeDocument/2006/relationships/slide" Target="slides/slide203.xml"/><Relationship Id="rId223" Type="http://schemas.openxmlformats.org/officeDocument/2006/relationships/slide" Target="slides/slide219.xml"/><Relationship Id="rId228" Type="http://schemas.openxmlformats.org/officeDocument/2006/relationships/slide" Target="slides/slide224.xml"/><Relationship Id="rId244" Type="http://schemas.openxmlformats.org/officeDocument/2006/relationships/slide" Target="slides/slide240.xml"/><Relationship Id="rId249" Type="http://schemas.openxmlformats.org/officeDocument/2006/relationships/slide" Target="slides/slide24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260" Type="http://schemas.openxmlformats.org/officeDocument/2006/relationships/slide" Target="slides/slide256.xml"/><Relationship Id="rId265" Type="http://schemas.openxmlformats.org/officeDocument/2006/relationships/slide" Target="slides/slide261.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141" Type="http://schemas.openxmlformats.org/officeDocument/2006/relationships/slide" Target="slides/slide137.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slide" Target="slides/slide184.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162" Type="http://schemas.openxmlformats.org/officeDocument/2006/relationships/slide" Target="slides/slide158.xml"/><Relationship Id="rId183" Type="http://schemas.openxmlformats.org/officeDocument/2006/relationships/slide" Target="slides/slide179.xml"/><Relationship Id="rId213" Type="http://schemas.openxmlformats.org/officeDocument/2006/relationships/slide" Target="slides/slide209.xml"/><Relationship Id="rId218" Type="http://schemas.openxmlformats.org/officeDocument/2006/relationships/slide" Target="slides/slide214.xml"/><Relationship Id="rId234" Type="http://schemas.openxmlformats.org/officeDocument/2006/relationships/slide" Target="slides/slide230.xml"/><Relationship Id="rId239" Type="http://schemas.openxmlformats.org/officeDocument/2006/relationships/slide" Target="slides/slide235.xml"/><Relationship Id="rId2" Type="http://schemas.openxmlformats.org/officeDocument/2006/relationships/customXml" Target="../customXml/item2.xml"/><Relationship Id="rId29" Type="http://schemas.openxmlformats.org/officeDocument/2006/relationships/slide" Target="slides/slide25.xml"/><Relationship Id="rId250" Type="http://schemas.openxmlformats.org/officeDocument/2006/relationships/slide" Target="slides/slide246.xml"/><Relationship Id="rId255" Type="http://schemas.openxmlformats.org/officeDocument/2006/relationships/slide" Target="slides/slide251.xml"/><Relationship Id="rId271" Type="http://schemas.openxmlformats.org/officeDocument/2006/relationships/slide" Target="slides/slide267.xml"/><Relationship Id="rId276" Type="http://schemas.openxmlformats.org/officeDocument/2006/relationships/viewProps" Target="viewProps.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slide" Target="slides/slide190.xml"/><Relationship Id="rId199" Type="http://schemas.openxmlformats.org/officeDocument/2006/relationships/slide" Target="slides/slide195.xml"/><Relationship Id="rId203" Type="http://schemas.openxmlformats.org/officeDocument/2006/relationships/slide" Target="slides/slide199.xml"/><Relationship Id="rId208" Type="http://schemas.openxmlformats.org/officeDocument/2006/relationships/slide" Target="slides/slide204.xml"/><Relationship Id="rId229" Type="http://schemas.openxmlformats.org/officeDocument/2006/relationships/slide" Target="slides/slide225.xml"/><Relationship Id="rId19" Type="http://schemas.openxmlformats.org/officeDocument/2006/relationships/slide" Target="slides/slide15.xml"/><Relationship Id="rId224" Type="http://schemas.openxmlformats.org/officeDocument/2006/relationships/slide" Target="slides/slide220.xml"/><Relationship Id="rId240" Type="http://schemas.openxmlformats.org/officeDocument/2006/relationships/slide" Target="slides/slide236.xml"/><Relationship Id="rId245" Type="http://schemas.openxmlformats.org/officeDocument/2006/relationships/slide" Target="slides/slide241.xml"/><Relationship Id="rId261" Type="http://schemas.openxmlformats.org/officeDocument/2006/relationships/slide" Target="slides/slide257.xml"/><Relationship Id="rId266" Type="http://schemas.openxmlformats.org/officeDocument/2006/relationships/slide" Target="slides/slide262.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189" Type="http://schemas.openxmlformats.org/officeDocument/2006/relationships/slide" Target="slides/slide185.xml"/><Relationship Id="rId219" Type="http://schemas.openxmlformats.org/officeDocument/2006/relationships/slide" Target="slides/slide215.xml"/><Relationship Id="rId3" Type="http://schemas.openxmlformats.org/officeDocument/2006/relationships/customXml" Target="../customXml/item3.xml"/><Relationship Id="rId214" Type="http://schemas.openxmlformats.org/officeDocument/2006/relationships/slide" Target="slides/slide210.xml"/><Relationship Id="rId230" Type="http://schemas.openxmlformats.org/officeDocument/2006/relationships/slide" Target="slides/slide226.xml"/><Relationship Id="rId235" Type="http://schemas.openxmlformats.org/officeDocument/2006/relationships/slide" Target="slides/slide231.xml"/><Relationship Id="rId251" Type="http://schemas.openxmlformats.org/officeDocument/2006/relationships/slide" Target="slides/slide247.xml"/><Relationship Id="rId256" Type="http://schemas.openxmlformats.org/officeDocument/2006/relationships/slide" Target="slides/slide252.xml"/><Relationship Id="rId277" Type="http://schemas.openxmlformats.org/officeDocument/2006/relationships/theme" Target="theme/theme1.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72" Type="http://schemas.openxmlformats.org/officeDocument/2006/relationships/slide" Target="slides/slide268.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79" Type="http://schemas.openxmlformats.org/officeDocument/2006/relationships/slide" Target="slides/slide175.xml"/><Relationship Id="rId195" Type="http://schemas.openxmlformats.org/officeDocument/2006/relationships/slide" Target="slides/slide191.xml"/><Relationship Id="rId209" Type="http://schemas.openxmlformats.org/officeDocument/2006/relationships/slide" Target="slides/slide205.xml"/><Relationship Id="rId190" Type="http://schemas.openxmlformats.org/officeDocument/2006/relationships/slide" Target="slides/slide186.xml"/><Relationship Id="rId204" Type="http://schemas.openxmlformats.org/officeDocument/2006/relationships/slide" Target="slides/slide200.xml"/><Relationship Id="rId220" Type="http://schemas.openxmlformats.org/officeDocument/2006/relationships/slide" Target="slides/slide216.xml"/><Relationship Id="rId225" Type="http://schemas.openxmlformats.org/officeDocument/2006/relationships/slide" Target="slides/slide221.xml"/><Relationship Id="rId241" Type="http://schemas.openxmlformats.org/officeDocument/2006/relationships/slide" Target="slides/slide237.xml"/><Relationship Id="rId246" Type="http://schemas.openxmlformats.org/officeDocument/2006/relationships/slide" Target="slides/slide242.xml"/><Relationship Id="rId267" Type="http://schemas.openxmlformats.org/officeDocument/2006/relationships/slide" Target="slides/slide263.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262" Type="http://schemas.openxmlformats.org/officeDocument/2006/relationships/slide" Target="slides/slide258.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185" Type="http://schemas.openxmlformats.org/officeDocument/2006/relationships/slide" Target="slides/slide181.xml"/><Relationship Id="rId4" Type="http://schemas.openxmlformats.org/officeDocument/2006/relationships/slideMaster" Target="slideMasters/slideMaster1.xml"/><Relationship Id="rId9" Type="http://schemas.openxmlformats.org/officeDocument/2006/relationships/slide" Target="slides/slide5.xml"/><Relationship Id="rId180" Type="http://schemas.openxmlformats.org/officeDocument/2006/relationships/slide" Target="slides/slide176.xml"/><Relationship Id="rId210" Type="http://schemas.openxmlformats.org/officeDocument/2006/relationships/slide" Target="slides/slide206.xml"/><Relationship Id="rId215" Type="http://schemas.openxmlformats.org/officeDocument/2006/relationships/slide" Target="slides/slide211.xml"/><Relationship Id="rId236" Type="http://schemas.openxmlformats.org/officeDocument/2006/relationships/slide" Target="slides/slide232.xml"/><Relationship Id="rId257" Type="http://schemas.openxmlformats.org/officeDocument/2006/relationships/slide" Target="slides/slide253.xml"/><Relationship Id="rId278" Type="http://schemas.openxmlformats.org/officeDocument/2006/relationships/tableStyles" Target="tableStyles.xml"/><Relationship Id="rId26" Type="http://schemas.openxmlformats.org/officeDocument/2006/relationships/slide" Target="slides/slide22.xml"/><Relationship Id="rId231" Type="http://schemas.openxmlformats.org/officeDocument/2006/relationships/slide" Target="slides/slide227.xml"/><Relationship Id="rId252" Type="http://schemas.openxmlformats.org/officeDocument/2006/relationships/slide" Target="slides/slide248.xml"/><Relationship Id="rId273" Type="http://schemas.openxmlformats.org/officeDocument/2006/relationships/notesMaster" Target="notesMasters/notesMaster1.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slide" Target="slides/slide192.xml"/><Relationship Id="rId200" Type="http://schemas.openxmlformats.org/officeDocument/2006/relationships/slide" Target="slides/slide196.xml"/><Relationship Id="rId16" Type="http://schemas.openxmlformats.org/officeDocument/2006/relationships/slide" Target="slides/slide12.xml"/><Relationship Id="rId221" Type="http://schemas.openxmlformats.org/officeDocument/2006/relationships/slide" Target="slides/slide217.xml"/><Relationship Id="rId242" Type="http://schemas.openxmlformats.org/officeDocument/2006/relationships/slide" Target="slides/slide238.xml"/><Relationship Id="rId263" Type="http://schemas.openxmlformats.org/officeDocument/2006/relationships/slide" Target="slides/slide259.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slide" Target="slides/slide182.xml"/><Relationship Id="rId211" Type="http://schemas.openxmlformats.org/officeDocument/2006/relationships/slide" Target="slides/slide207.xml"/><Relationship Id="rId232" Type="http://schemas.openxmlformats.org/officeDocument/2006/relationships/slide" Target="slides/slide228.xml"/><Relationship Id="rId253" Type="http://schemas.openxmlformats.org/officeDocument/2006/relationships/slide" Target="slides/slide249.xml"/><Relationship Id="rId274" Type="http://schemas.openxmlformats.org/officeDocument/2006/relationships/tags" Target="tags/tag1.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slide" Target="slides/slide172.xml"/><Relationship Id="rId197" Type="http://schemas.openxmlformats.org/officeDocument/2006/relationships/slide" Target="slides/slide193.xml"/><Relationship Id="rId201" Type="http://schemas.openxmlformats.org/officeDocument/2006/relationships/slide" Target="slides/slide197.xml"/><Relationship Id="rId222" Type="http://schemas.openxmlformats.org/officeDocument/2006/relationships/slide" Target="slides/slide218.xml"/><Relationship Id="rId243" Type="http://schemas.openxmlformats.org/officeDocument/2006/relationships/slide" Target="slides/slide239.xml"/><Relationship Id="rId264" Type="http://schemas.openxmlformats.org/officeDocument/2006/relationships/slide" Target="slides/slide260.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87" Type="http://schemas.openxmlformats.org/officeDocument/2006/relationships/slide" Target="slides/slide183.xml"/><Relationship Id="rId1" Type="http://schemas.openxmlformats.org/officeDocument/2006/relationships/customXml" Target="../customXml/item1.xml"/><Relationship Id="rId212" Type="http://schemas.openxmlformats.org/officeDocument/2006/relationships/slide" Target="slides/slide208.xml"/><Relationship Id="rId233" Type="http://schemas.openxmlformats.org/officeDocument/2006/relationships/slide" Target="slides/slide229.xml"/><Relationship Id="rId254" Type="http://schemas.openxmlformats.org/officeDocument/2006/relationships/slide" Target="slides/slide250.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275" Type="http://schemas.openxmlformats.org/officeDocument/2006/relationships/presProps" Target="presProps.xml"/><Relationship Id="rId60" Type="http://schemas.openxmlformats.org/officeDocument/2006/relationships/slide" Target="slides/slide56.xml"/><Relationship Id="rId81" Type="http://schemas.openxmlformats.org/officeDocument/2006/relationships/slide" Target="slides/slide77.xml"/><Relationship Id="rId135" Type="http://schemas.openxmlformats.org/officeDocument/2006/relationships/slide" Target="slides/slide131.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slide" Target="slides/slide19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ink/ink1.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09-30T17:54:17.166"/>
    </inkml:context>
    <inkml:brush xml:id="br0">
      <inkml:brushProperty name="width" value="0.05292" units="cm"/>
      <inkml:brushProperty name="height" value="0.05292" units="cm"/>
      <inkml:brushProperty name="color" value="#F7F7EF"/>
      <inkml:brushProperty name="fitToCurve" value="1"/>
    </inkml:brush>
  </inkml:definitions>
  <inkml:trace contextRef="#ctx0" brushRef="#br0">95 366,'0'0,"0"-24,0 24,0-24,0 24,0 0,0 0,0-24,24 1,-24 23,0 0,0-24,24 24,-24-24,0 24,23-24,-23 24,24 0,-24-24,24 24,-24 0,24 0,-24 0,24 0,-24 0,0 0,-24 0,24 0,-24 0,24 0,0 0,-24 0,0 0,24 0,0 24,-23-24,23 24,0-24,0 0,-24 0,0 24,24-24,0 0,0 24,-24-24,24 23,0-23,0 0,-24 24,24-24,0 24,0-24,0 24,0 0,0-24,0 23,0-23,0 24,0 0,0-24,0 24,0-24,0 24,0-24,0 24,0-24,0 23,0-23,0 0,0 24,0-24,24 24,-24 0,24-24,-24 24,24-24,-24 0,24 0,-24 0,23 0,1 0,-24 0,0 0,24 0,-24 0,0 0,24 0,-24-24,24 0,-24 24,24 0,-24-24,0 0,0 1,0 23,0-24,0 24,0-24,0 24,0-24,0 24,0 0,-24 0,24 0,-24 0,24 0,-24 0,24 0,-24 0,24 0,-24 0,24 0,0 0,-23 24,23-24,0 0,0 24,-24-24,24 24,0-1,0-23,0 24,0-24,0 24,0-24,0 24,0-24,0 24,24-24,-24 0,23 0,1 0,-24 0,0 0,24 0,-24-24,0 24,0-24,0 24,0-24,0 24,0-24,0 1,0 23,0-24,0 24,0-24,0 24,0-24,-24 24,24 0,-24 0,24 0,-23 0,23 0,0 0,-24 0,0 0,24 24,0-24,0 24,0-24,0 24,0-1,0-23,0 0,24 0,-24 0,24 0,-24 0,23 0,1-23,-24 23,0-24,24 24,-24-24,0 0,0 24,0-24,0 24,0-24,0 24,0-23,0-1,0 24,0 0,-24 0,24 0,-24 0,24 24,0-24,0 23,-23-23,23 24,0-24,0 24,0 0,0-24,0 24,0-24,0 24,0-1,0-23,0 0,0 0,0-23,0 23,0-24,0 24,0-24,0 0,0 24,0-24,0 24,0-24,0 1,-24 23,0 0,24 0,-24 0,24 0,0 0,0 23,0-23,0 24,-24-24,24 24,0 0,0-24,0 24,0-24,0 24,0-1,0-23,0 0,0 0,0-23,0 23,0-24,0 24,0-24,0 24,0-24,0 24,0-24,0 24,0-24,0 24,0-23,-23 23,23 0,0 0,0 23,0 1,0 0,0-24,0 24,0 0,0 0,0-1,0-23,0 24,0-48,0-23,0-1,0 0,0 48,0-23,0 23,0-24,0 0,-24 24,24 0,0 24,0 23,0-23,0 0,24 24,-24-1,23-23,-23 24,0-1,0-47,0 0,0 24,0-48,0 1,0-25,0 0,0 25,0-25,0 24,0 24,0-24,0 0,0 24,0 24,0 24,0-48,0 24,24-24,-24 24,0-24,0 23,24-23,-24 24,0-24,0 0,24 0,0 0,-1 0,-23 0,24 0,0 0,-24 0,24 0,-24 0,24 0,0 0,-1-24,-23 24,48 0,-48 0,24 0,-24 0,24 0,-1-23,-23 23,0 0,24 0,-24 0,0 0,0 0,24 23,-24 1,24-24,-24 24,24-24,-24 0,23 0,-23 0,0 0,0 0,0-24,0 24,-23 0,-1 0,24 0,0 0,-24 0,24 0,0 0,0 24,0-24,-24 0,24 24,0-24,0 24,0-24,0 0,24 0,-24 0,24-24,-24 0,24 24,-24-24,0 24,0-24,0 24,0-23,0 23,0-24,23 24,-23-24,0 24,0-24,24 24,0 0,-24-24,24 0,-24 24,48-23,-25-25,1 24,-24 0,24 24,-24 24,24 24,-24 23,0-23,0-24,0 23,0 25,0-1,24-47,-24 0,0-24,0-48,0-47,0 24,0 47,0 0,0 24,0-24,0 24,0-24,-24 0,24 1,0 23,0 23,0 1,0-24,0 0,0-24,0-23,0 23,0 0,0 0,-24 24,0-47,24 47,0-24,-24 24,24 0,-23 0,-1 0,24 0,0 0,0 0,-24 71,24-47,0 0,0 24,0-25,0 1,0 24,0-48,0 24,0 0,0-24,0 23,0 1,0 24,0-48,0 0,0 0,0-24,0 0,0 0,0 1,0-25,0 48,0-48,0 48,0-24,0 1,0-1,0 24,48 0,-25 47,1-23,24 24,-24 23,-1-47,1 0,-24 0,0 0,24-24,-24-24,0-24,0 24,0-23,0-25,0 25,0 23,0-24,0 24,0 1,0-1,0-24,0 48,-24 0,24 0,0 0,0 24,0 0,0 23,0-23,0 0,0 24,0-48,0 23,0 1,0 0,0 0,0-24,0 24,0 0,0-48,0 0,0 0,0-24,0 25,0-1,-24 0,24 0,0 0,0 1,0-1,0 24,0 0,0 24,0 23,24-23,-24 24,0-48,0 23,0-23,0-23,0-1,0 0,0 0,0 24,0-24,0 24,0-23,0 23,0 0,0 0,24 23,0 25,0 23,-24 1,23-24,1-1,0 1,-24-24,0-1,24 1,-24 0,0-24,0 0,0 0,0-24,-24-47,0-1,24 49,-24-1,24 0,0 0,0-24,0 25,0-1,0 0,0 24,0-24,-23 24,23 72,23 23,1-24,-24 1,0-48,24-1,-24-23,0 24,0-24,0-24,0-23,-24-1,0 1,1-1,23 24,0 0,0-23,-24 23,24 0,-24 0,24 0,-24 24,24 0,-24 0,1 24,23-24,-24 0,24 24,0-24,-24 0,24 24,0-24,-24 24,24-24,-24 23,24 25,0-24,0 0,0 23,0-23,0 0,0-24,0 24,0-24,0 24,0-1,24-23,0 24,-24 0,24-24,-24 24,0-24,24 0,-1 0,-23-24,0 0,0 0,0 1,0-1,0 0,0-24,0 25,0-1,0-24,0 0,0 25,0-1,0 24,-23-24,23 24,-24 0,24-24,-24 0,24 24,0 0,-24 0,24 0,-24 0,24 0,0 24,-23-24,23 48,0-24,0 23,0-23,0 24,0-1,0-23,23 24,1-48,-24 24,24-24,-24 0,24 0,0 0,-1 0,-23 0,24 0,0 0,-24 0,24-24,-24 0,24-24,-24 25,0-1,0 0,0 0,0 0,0 0,0 1,0-25,0 24,0 24,0-24,0 1,0-1,0 24,-24-24,24 24,-24 0,24 0,-24 0,0 0,24 0,0 24,0 0,-23-24,23 47,0-47,0 48,0-48,23 24,-23-1,24 1,-24-24,24 0,-24 0,24 0,0-24,-24 24,23-47,-23 47,0 0,0-24,0 0,0 0,0-23,0 23,0 0,0 24,0-24,0 24,-23 0,-1-23,24 23,-24 0,24 0,-24 0,24 0,0 23,0-23,0 48,0-48,0 24,0 0,0-1,0 1,0-24,0 48,0-48,0 24,24-1,0-23,-24 0,24 0,-24 0,0-23,23-1,-23 0,0 24,0-24,0 24,0-24,0 1,0 23,0 0,-23 0,23 23,0 25,0 0,0-1,0 1,23 23,-23-47,48 24,0-48,23 0,1 24,-1-24,0 0,-23 0,0 0,-24 0,-1 0,-23 0,24 0,0-24,0 24,-24 0,24-24,-24 0,0 24,0 0,0-24,0 24,-24 0,24-23,-24 23,24 0,-24 0,0 0,1 0,23 0,-24 0,24 0,0 0,-24 0,24 23,0 1,0 0,0-24,0 48,24-48,-24 23,47-23,1 24,-24 0,0-24,23 0,-47 0,24 0,-24-24,24-23,-24-25,24 1,-24 47,0-24,0 24,0 24,0-23,0-1,-48 24,48 0,-24 0,0 0,1 24,-1-24,0 23,24-23,0 24,0 0,0 0,0 24,0-1,0 1,24-24,-24-1,0-23,24 0,-1 0,-23 0,24 0,-24-23,24-49,-24 25,24-1,-24-24,0 49,0-25,0 48,0 0,-24 0,0 24,0-24,24 47,-23-23,23 0,0 24,0-24,0-1,0-23,0 24,0-24,23 0,1 0,-24 0,24 0,-24-24,24-23,-24 23,0 0,0 0,0 24,-24 0,0 0,-23 0,-1 0,48 24,-48-24,48 48,0-24,-23-1,23 1,0-24,0 24,0-24,0 0,47 0,-47 0,24-24,0 0,0 1,-24-1,0 24,0 0,-24 0,0 47,24-47,0 24,0-24,0 24,0 0,0 0,0-1,0-23,0 24,0-24,0 0,0 0,0-24,0 1,0 23,0-24,0 24,0 0,0 24,0-24,0 23,0-23,0-23,-24-25,24 0,0 48,-24-23,1 23,23 71,0-47,0 0,0 23,0-47,0 24,0-24,23 0,-23 0,0 0,0 0,0 0,24 24,-24 0,0-24,0 23,0-23,0 24,24-24,-24 24,0 0,0-24,0-24,-48-47,25 23,-1 0,0 1,0-25,24 72,0-23,0 70,0 1,24 23,0 24,0-47,-1-24,-23 0,0-24,0 0,0-24,0-24,-23 1,-1-1,24 24,0-47,-24 47,24 0,0 24,0 0,0 24,24-24,0 24,-1 0,-23-24,24 23,-24-23,0 24,0-48,0 1,0-49,0 25,0 23,0-24,0 24,0 24,0-24,0 1,0 23,0-24,24 24,0-48,0 24,-1 24,1-23,-24 23,24-24,0 24,-24-24,24 24,-24 0,0-24,23 24,-23-24,0 1,0 23,0-24,0 24,0 0,-23 0,23 47,-24 1,0-24,24 23,0-47,0 48,0-48,0 24,0 0,0-1,48 25,-25-48,1 0,0 0,0 0,24 0,-48 0,23-24,1 24,-24-24,0 24,0 0,-24 0,1 0,23 24,-24-24,24 24,0-24,0 24,0-24,0 0,0 0,0-24,24-24,-24 1,0-1,0 24,0-23,0 47,0 0,-24 0,0 24,24-1,0 1,0 0,0 0,0 0,0-1,0 25,0-48,24 24,-24-24,0-72,0 49,0-25,0 24,0-23,0 47,0 0,0 0,-24 47,24 25,0-49,0 25,0-48,24 24,-24-24,24 0,-24 0,0-72,0 49,0-1,0-24,0 48,0-24,-24 24,24 0,-24 0,24 0,0 0,0 48,0-24,0 0,0 23,0-23,0 0,0 0,24 0,-24-24,24 0,-1 0,1 0,-24 0,0-24,0-24,0 24,0-47,0 23,-47 24,47 1,-24 23,24 0,0 0,0 0,-24 0,24 0,-24 47,24-23,0 0,0 23,0-47,0 24,0-71,0-1,0 0,0-23,0 23,0 25,0-1,0 24,0 0,0 0,-24 0,24 0,0 47,0-47,0 24,0-24,0 48,0-48,0 47,0-23,0 24,24-1,-24 1,24-24,-24 24,24 23,0-23,-24-25,23 25,-23-24,24 0,0-24,0 0,-24-24,0 24,24 0,-24-24,0 24,0-24,0 24,0 0,-24 0,0 0,24 0,0 0,0 24,24-24,-24 0,24 0,-1 0,1-24,-24 24,0-24,0 48,-24-24,24 0,48-24,0-23,-1-1,25 24,-48 1,-1-1,-142 24,24 0,0 24,95-1,-24-23,24 0,0 0,0-23,0 70,0 25,-24-25,0 25,1-49,-1 25,0-48,24 24,-24-24,0 0,0 0,24-24,0 0,24 24,-24-47,24 47,0-24,-24 0,24 24,-24-24,0 24,-24 24,0 47,-24-47,48 0,-23 0,23-24,47-48,-47 24,48 1,-24-1,-24 24,-24 24,0-1,-24 25,48-48,-23 24,23-48,47-24,-23 1,-24 47,0-24,-24 24,0 24,-23 23,47-23,-24-24,24 24,0-72,0-23,24 0,-24 23,0 48,24-24,-24 0,-24 72,-48 0,25 71,-48 0,23-24,1-24,71-47,0 0,0-24,23-71,25-1,-48 25,48-49,-1 25,-23-1,0-47,24 48,-1-48,-23 47,0 1,0 23,-1 1,-23 23,24 0,-24 0,0 24,0 24,0 0,0 24,0-25,0 25,0-24,0 0,0 23,0 1,0-1,0 1,0 0,0-1,0-23,0-24,0 24,-24 0,24 0,-23-1,23-23,0 0,-24 0,24-23,0 23,0-24,0-24,0 24,0-23,0 47,0-24,24-24,-1 48,-23-24,24 1,0 23,-24 0,24 0,-24 0,24 23,-24-23,24 24,-1 0,-23 0,0 0,0-24,0 24,24-24,0 23,24 1,-25-24,-23 24,24-24,0 0,-24-48,0 1,0-1,0-47,-24 23,-71 1,24 0,23 23,48 24,0 0,0 48,24 71,23-23,1-1,23 24,1 25,-1-25,-23-24,-24-47,0-24,-24 0,23 0,1 0,-24 0,0 0,24 0,-24 0,24 0,0-24,-24 24,23 0,1 0,-24-24,24 24,-24 0,-24 0,24 0,0 24,-24-24,24 24,0-24,0 0,-23 0,23 24,-24-24,24 0,0 0,24-24,-24 0,47-23,1-1,23 0,1 25,-48-1,-1 0,-46 24,-49 24,24 0,1 47,-1-23,1-1,23 1,0-24,24-1,0-70,48-1,-25-23,1 47,0 0,0 0,-24 24,-24 0,0 48,0-24,-23 47,23-47,-24 0,48 0,-23-1,46-46,1-49,0 48,0-23,-24 47,24 0,-24 0,-48 47,24 1,0-24,-23 23,23-23,0 0,24 0,-24-24,24 0,24-24,0 0,0-23,-24 23,24 0,-96 95,-23 49,47-49,24-71,24 24,-23-24,23 0,47-48,-23-47,47 47,-23 1,0 23,-48 0,0 24,-24 0,-24 48,24-48,24 23,-23-23,23 0,0 0,23-23,-23 23,0 0,0 0,0 0,0 0,24 0,0 0,-24 0,0 0,24-24,-24 0,24 24,-24-24,24 24,-24 0,0-24,23 24,-23 0,0 0,0 0,-23 0,-1 24,-24 0,48-24,0 24,-24-24,24 0,0 0,0 0,0-24,24 0,0 24,24-47,-48 23,47 0,-47 0,24 0,0 24,-24 0,0 0,-24 0,24 24,0 0,-24-24,0 48,-23-25,47 1,-24 0,24 0,-24-24,0 24,-23 47,23-47,24 0,-24 0,24-24,0 23,0-46,24-1,-24-24,47 48,-47-24,0 24,0-24,24 24,-24-23,0 23,-24 23,1 25,-1-24,-24 24,48-48,-24 23,24-23,0 0,0-23,24-1,-24 0,0 0,0 0,0 24,0 0,0 0,-24 0,24 0,0-24,0 24,0-23,0 23,0-24,0 24,0-24,24 24,-24-24,24 24,-24-24,24 24,0 0,-24 0,23 0,-23 0,24 0,0 0,-24 0,24 0,-24 0,24 0,-24 0,0 0,0 24,0 0,0 24,-24-25,24 1,0 0,0 0,-24 24,0-25,0 1,1-24,23 0,0 24,-24-24,24-48,0-23,0 23,24 1,-24-25,47 48,-23 1,0-25,0 24,23-23,-23 47,-24-24,24 0,-24 24,0 0,0 24,0-24,-24 24,-23-1,23 25,0-48,-24 48,24-25,-23-23,47 24,0-24,0 0,0 0,0 0,-24 0,0 0,24 0,-24 0,24-24,0 1,24-1,-24 0,24 0,0-23,-24 47,0-24,0 24,0 0,-24 0,24 24,0-24,-24 0,24 0,-24 0,1 0,-1 23,24 1,-48-24,24 0,1 24,-1-24,0 0,24 0,24-71,23 23,-23 0,24 1,-48 23,24 0,-24 24,0 0,-24 0,24 0,-24 0,24 48,0 23,0-23,0-1,0 25,-24-48,24-1,0 25,-24 0,24-25,0 1,0 0,0 0,0-24,0-24,24 0,-24 0,24 1,-24-1,0 0,0 0,0 0,0 24,0-23,0-1,-24 0,0 24,1 0,-1 0,0 0,0 0,0 0,24 0,-24 24,24 23,-47-47,47 24,0 0,-24-24,24 24,0 23,0-47,0 48,48-24,-48 0,23-24,25 0,0 0,-24-24,47 0,-47 0,0-23,-1 23,-23 0,24-24,-24 25,0-1,0-48,0 49,0-25,0 24,0-24,-47 25,23 23,-24-24,24 24,1 0,-25 0,48 0,-24 0,24 47,0-23,24 0,0 24,23-24,1-24,0 23,-25-23,49 0,-48 0,-1 0,25 0,0 0,-1 0,-23 0,24 0,-24 0,-1-23,25 23,-48 0,24 0,23 0,-23 0,0 0,24 0,-48 0,24-24,-24 24,0-24,23 24,1 0,-24 0,24 0,-24 0,24 0,0 0,-1 0,-23 0,48 0,-24 0,0 0,-24 0,23 0,-23 0,24 0,-24 0,24 0,0 0,-24 0,0 0,0 24,0-24,0 24,0-24,-24 47,24-47,0 24,0 0,0-24,-24 24,24-24,0 23,0-23,0 0,-24 0,24 0,-23 24,-1-24,24 24,0-24,-24 0,24 0,0 0,-24 0,0 0,24 0,-23 0,23 0,-24 0,24 0,-24 0,0 0,24 0,0 0,-24 0,24 0,-23 0,23-24,-24 24,24-24,0 24,0 0,0-23,-24 23,24-24,0 0,0 24,0 0,0-24,0 24,0 0,0 0,0 0,0 0,24 0,0 0,-24 24,23-24,-23 24,24-24,0 0,-24 24,0-24,0 0,24 0,-24 23,0-23,24 0,-24 0,23 0,1 0,-24 0,24 0,-24 0,24-23,0 23,-24-24,23 0,-23 24,24-24,-24 24,0-24,0 1,0 23,24 0,0-24,-24 24,0-24,0 24,24-24,-24 0,0 24,0 0,-24 0,0 0,24 0,-24 0,24 0,-24 0,24 0,-23 0,-1 0,24 0,-24 0,24 0,0 0,-24 0,0 0,24 24,0-24,0 0,0 24,-23-24,23 0,0 24,0-24,0 24,0-1,0 1,0-24,0 24,0 0,0-24,0 24,0-24,0 23,0-23,23 0,1 0,-24 0,24 0,-24 0,24 0,0 0,-1 0,-23-23,24-1,-24 0,24 0,-24 0,0 24,0-23,0-1,24 0,-24 24,0-24,0 24,0-24,0 0,0 1,0 23,0-24,0 0,0 24,0-24,0 24,0-24,0 24,0-23,-24 23,24-24,0 24,0 0,0 24,0-1,0-23,0 24,0 0,0-24,0 24,0-24,0 24,0-24,0 23,0-23,0 0,0-23,0 23,0 0,0-24,-24 24,24-24,-24 0,24 24,0-24,0 24,0-23,-23 23,23-24,0 0,0 24,0-24,0 24,0 0,0-24,0 1,0 23,0-24,0 24,0 47,0-23,0 0,0-24,0 24,0-24,0 24,0-1,0-23,0 24,0-24,0 0,23-24,1-23,-24 23,0-24,0 48,0-23,0 23,0-24,0 0,0 24,0 0,0 0,-24 0,24 0,-23 0,-1 24,24 0,-24-1,24-23,0 24,-24 24,24-24,0-1,0 25,0-24,24 0,0-24,0 23,23-23,-23 24,0-24,0 0,0 0,-1-24,25-23,-48-1,0 1,24-1,-24 0,0 25,0-1,0-24,0 48,0-24,0 0,-24 24,24 0,-48 0,48 0,-23 24,23-24,-24 0,24 0,0 24,0 24,0-1,24 1,-24 23,47-23,-23-24,0-24,0 24,23-24,-23 0,0 0,0 0,47 0,-47-24,24 0,-25 0,1 0,0-23,-24 47,24 0,-24-24,0 24,0-48,0 48,0-23,0 23,0 23,0 1,0-24,0 0,0 0,0 0,0 24,0-24,0 24,0 0,24-24,-24 0,0 0,23 0,1 0,24 0,-1 0,-23-24,0 24,-24-24,0 24,-24 24,0-24,1 24,-1-1,0-23,0 24,0-24,1 24,23-24,0-24,47 0,-23-47,24 47,-48 0,0 24,-48 0,-23 48,23 0,24-25,24-23,-24 0,24 0,24-47,24-25,-24 25,23 23,-47 0,0 24,-47 48,-1 47,-23-47,47-25,0 1,24-24,0-24,48-23,-25-25,1 25,0 23,0-24,0 48,-24 0,-72 72,-95 94,48 1,0-48,24-71,71-24,24-24,0 0,24-24,24-48,47 1,-47-24,-25 23,25 48,-48 1,0-1,0 48,0-1,0 25,0 23,0 1,0 23,0 24,0-47,0-25,0-23,0 0,0-72,0 24,0 1,0 23,0-24,24 0,-24 24,24 0,-24 0,0-24,23 24,-23 0,24 0,-24-24,0 24,0-47,0 47,0-24,0 0,0 0,24 24,-24 0,0-23,0-1,0 0,0 24,24 0,0 0,-24 0,24-24,-24 24,23 0,-23 0,24 0,0 0,-24 0,24 0,0 0,-1 0,-23-24,24 24,-24 0,48 0,-48 0,0 0,0 24,0-24,0 24,0-24,-24 24,24 0,-24 23,0-47,1 24,-1 0,0-24,0 0,0 0,-47 0,47 24,0-24,0 0,24 0,0 0,0 0,0 0,0-24,24 24,0-24,24 0,-48 24,24-24,-24 24,23 0,-46 0,-1 0,-48 24,48 0,-23 0,47-24,-24 0,48 0,23-48,1-23,47 23,24-23,-47-1,-1 25,-23-25,0 72,-1-24,-23 24,0 0,-24 0,-48 48,1 47,-49 24,1 0,0-23,23-73,1 25,47-48,24 0,24-24,24-71,23 24,24-25,-71 25,24-1,-25 72,1-23,-24-1,0 24,0 0,0 47,-24 25,-23 23,-1-23,-47-1,71-47,0 0,1-24,46-48,25-47,0 47,-25 24,25-23,-24 23,-24 0,0 95,-48-23,24 24,-23-72,47 23,0 1,24-119,23-24,1 24,-24 23,-1 48,1-23,-24 23,24 0,0 24,0 0,0 0,-1-24,49 24,-25 0,-23 0,24 0,-48 0,0 24,0 24,-119 23,47 1,1-25,23 1,24-48,1 24,-1-24,24 0,0-24,0-24,0 24,0-47,24 23,-1 1,-23 23,24 24,-24 0,48 24,0 23,-25 1,-23-48,24 0,-24 24,0-24,0 0,48-48,-24 24,-24 1,0-1,0 48,0 23,-24 1,0-24,0-1,24 1,24-24,-24-47,24 23,-24 0,0-24,0 48,0-23,0-1,0 24,0-24,-24 0,0 0,0 24,24-24,-23 24,23 0,-24 0,0 0,0 0,0 0,24 24,-24 0,24 24,0-24,0 23,0-23,0 24,0-48,24 23,-24-23,24 0,0 0,0 0,0 0,-1-23,1-1,-24-24,0 24,0 1,0-25,0 24,-24 0,24 0,-23 1,23 23,-48 0,0 0,1 0,-1 71,-23-47,47 24,0-48,24 23,0-23,0 48,24-24,0 0,23-24,-23 23,0-23,23 0,-23 0,0 0,24-23,-48-1,24 0,-24 0,23-23,-23 23,0 0,0-24,-23 24,23 1,-48 23,0 0,24 23,-23 1,-48 48,47-25,-23 25,47-25,0-23,-24 48,24-49,24 1,0 48,0-48,24-1,0 25,24-24,47-24,-71 0,47-24,-23-24,47 1,-23-25,23 48,-48-47,-23 47,0 24,-24-24,0 1,0-1,0 0,0 24,0 0,0-24,-24 24,0 0,1 0,23 0,-24 0,24 0,-24 0,24 0,-24 0,0 0,24 0,0 24,-23-24,23 0,-24 24,0 0,-24-24,1 47,-1-23,0 24,1-25,23 1,-24 0,-23-24,-1 24,-47 0,24 0,48-1,-1-23,-24 0,1 0,0 0,-1 0,25 0,23 0,-24 0,48 0,-24 0,24 0,0 0,0 0,-24 0,1 0,-25 24,-47-24,23 0,25 0,-1-24,24 1,0 23,24 0,0-24</inkml:trace>
</inkml:ink>
</file>

<file path=ppt/ink/ink10.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09-30T16:37:10.446"/>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178 1214,'0'0,"0"0,0 24,0-24,0 24,0-24,0 23,0 1,-24 0,24-24,0 24,0-24,0 24,0-1,0 1,0-24,-24 24,24 0,0 0,0-24,0 47,0-47,0 24,0-24,-24 24,24 0,0-24,0 47,0-23,0 0,0 0,0-24,0 24,0-1,0 1,0 24,0-48,0 24,0 0,0-1,0 1,0 24,0-24,0-1,0 1,0 0,0 0,0 0,0 23,0 1,0 0,0-1,0-23,0 24,0-48,0 23,0-23,0 24,0 0,24-24,-24 0,0-24,0 24,0-24,0 24,0 0</inkml:trace>
  <inkml:trace contextRef="#ctx0" brushRef="#br0" timeOffset="16240">106 2000,'0'0,"0"24,0-1,0 1,0-24,0 24,0 0,0-24,0 24,0-24,0 23,0 1,0 0,0-24,0 24,0-24,0 24,0-24,0 24,0-24,0 23,0-23,0 24,0 0,0-24,0 24,0-24,0 0,0 0,0 0,0-24,0 0,0 0,0 24,0-47,0 47,0-24,0 24,0-24,-23 0,23 0,0 1,0-1,0 24,0-24,0 24,0-24,0 0,0 24,0 24,0-24,0 24,0 0,0 0,0 23,0-23,0 0,0-24,0 24,0 23,0-23,23 24,-23-1,0-23,0-24,0 24,0-24,0 0,0-24,0 24,0-24,0-23,0 23,0-24,0 1,0 23,0 0,-23 24,23-24,0-23,0-1,0 24,0-23,0 47,0-24,0 24,0 0,0 24,0-1,0 1,0 0,0 0,0 23,0-47,0 24,0 0,0 0,0-24,0-24,0 24,0-24,0 0,0 1,0-1,0 24,0-48,0 48,0-24,0-47,0 23,0 25,0-1,0 0,0 0,0 0,0 0,0 1,0-25,0 48,0-24,0 24,0-24,0 1,0 23,0 0,0-24,0 24,0 0,0 47,0-23,0 0,0 24,0-48,0 23,0 1,0 24,0-24,0 23,0 25,0-25,0 1,0-24,0-24,0 24,0-24,0-24,0 0,0 0,0-23,0-25,0 1,0-25,0-23,0 24,0 24,0-1,0 1,0 47,0-24,0 48,0-23,0 23,0-24,0 0,0 24,0 0,0 0,0 24,0-24,0 24,0 23,0-23,0 24,0 23,0-23,0-1,0-47,0 24,0-24,0-24,0 1,0-1,0-48,0 48,0 1,0-25,0 48,0-24,0 0,0 1,0-1,0 0,0 0,0 24,0-24,0 1,0 23,0-24,23 0,-23 0,0-24,0 25,24-1,-24 24,0 24,0-24,0 23,0 1,0 0,0 0,0 0,0 0,0-24,-24 23,24 1,0 0,0 24,0-25,0 25,0-24,0 0,0-24,0 23,0-23,0 24,0-24,0 24,0 0,0 24,0-25,0 1,0 0,0 0,0 0,-23 23,23 25,-24-25,24-47,0 24,0 0,0-24,0 48,-24-25,0 1,24-24,0 0,0 0,0-24,0 1,0 23,0-48,0 0,0 24,0 1,0 23,0-48,0 0,0 25,0-1,0 24,0 0,0 0,0 24,0 23,0-23,24 24,0-1,-24-23,0-24,0 0,0 24,0-24,0 0,0-24,0-24,0 1,0-25,0 25,0 23,0 0,0 0,0 24,0 0,0 0,0 24,0-24,0 24,0 24,0-1,0-23,0 0,0-24,0 47,0-47,0 24,0 0,0 0,0 0,0-24,0 47,0-47,0 24,0-24,0 24,0 0,24-24,-24 24,0-1,0 1,0-24,0 24,0-24,0 24,0-24,0 24,0-24,0 0,0 0,0-24,0 24,0-48,0 48,0-24,0 1,0-1,0 0,0 0,0 0,0 1,0-1,0 24,0 47,0-23,0 24,0 23,0-71,0 24,0-24,0 0,0-24,0-23,0 23,0-24,0 24,0 1,0 23,0-24,0 24,0 24,0-1,0 1,0 24,0-48,0 24,0-24,0 0,0 23,0 1,0-48,0 1,0-1,0 0,0 0,0 72,0 23,23 1,-23 23,24-47,-24-48,0 23,0 1,0-24,0 0,0 0,0-24,0 1,0-1,-24 0,1-24,23 1,0-1,0 0,0 1,0 47,0 0,0 0,0 0,0 0,0 24,0-1,0-23,0 24,0-24,23 24,-23 0,0 0,0-24,0 23,0-23,0 24,0-24,0-47,0-25,0 48,0 1,0 23,0-24,0 24,0 0,0 24,0 23,0 1,0-24,24-1,-24 1,0-24,0 0,0 0,0-24,0-23,0 23,0 0,0-23,0 47,0-24,0-24,0 24,0-23,0-1,0 0,0 25,0-25,0 24,0-23,0-1,0 24,0-23,0 23,0 0,0 0,0 0,0 0,0 1,0-1,0 0,0 24,0-24,0 0,0 1,0-1,0 0,24 0,-24 0,0 24,0-23,0 23,0-24,0 0,0 0,0 0,0 0,0 24,0-23,0 23,0-24,24 0,-24 0,0 24,0 0,0 0,0 0,0 48,0-1,0-23,0 0,0-24,0 24,-24 0,24 0,0 23,-24 1,0-1,1 1,23-24,0 0,0-24,0 23,0 25,0-48,0 0,0 0,0-24,0 0,0-23,0 23,0 0,0-23,0 47,0-24,0 24,0 0,0 24,0-1,0 1,0 24,0-1,-24 25,24-48,0 0,0-1,0-23,0 48,0-24,0 23,0-23,0 48,0-49,0 1,0 0,0-24,0 0,0 0,0-24,0 0,0 24,0-47,0 23,0-47,0-1,24 1,-1 47,-23-24,0 48,0-24,0 24,0-23,0 23,0-24,0 0,0 72,0-1,0 25,0-1,0-23,0-24,0-1,0-23,24 0,-24 24,0-48,0-47,0 0,0-25,0-23,0 48,0 23,-24 1,24 23,-23-24,23 0,0 25,0-1,0 0,0 24,0 0,0 24,0-24,0 47,23-23,-23 0,0 24,0-48,0 24,24 23,-24 1,0-1,24 1,-24 0,24-25,-24 1,0 0,0 0,24 24,-1-25,-23 25,24 0,0-25,-24 1,24-24,-24 0,24 0,-24 24,0 0,0-24,0 0,0 0,0 47,0-47,0 24,0 24,23 0,-23-25,0 1,0-24,0 48,0-48,0 24,0-1,0 1,0-24,0 24,0-24,0 48,0-48,0 23,0 1,0 0,0-24,0 24,0-72,-47-23,23-1,0 25,0-1,1 1,23 23,-24-24,24 24,0-23,0 47,0-24,0 24,0-24,0 24,24 48,-1-1,-23-23,24 48,-24-25,24-23,-24 0,0 47,0-23,24-48,-24 24,0-1,0-70,0-25,0 1,0 23,0-23,0 47,0 0,0-23,0 23,0-24,47 1,-47-1,24 48,-24-48,24 48</inkml:trace>
  <inkml:trace contextRef="#ctx0" brushRef="#br0" timeOffset="34601">464 1357,'0'0,"0"0,0 0,0 0,0 24,-24-24,24 23,-24 1,24 0,-24-24,24 24,0 0,0-24,0 24,0-24,0 0,24 0,-24 0,24 0,-24 0,24 0,-1 0,-23 23,24-23,-24 0,0 24,0-24,0 24,0-24,0 24,0 0,0-24,0 23,-24 1,24 0,-23-24,23 24,0-24,0 47,0-47,0 24,0-24,0 48,0-48,0 24,0 0,0-1,23 25,-23-48,0 24,24-24,-24 0,0 0,24 0,-24 0,24 0,0 0,-24 0,23 0,-23 0,24 0,-24 0,24 0,-24 0,0 0,0 0,-24 0,24-24,-24 24,24 0,-23-24,-1 24,24 0,-24 0,0 0,0-24,24 24,-23 0,23-23,0-1,-24 24,24 0,-24-24,24 24,0 0,24 0,0 0,23 24,-47-24,24 47,0-47,-24 24,24-24,-24 24,23-24,-23 24,0-24,24 0,-24 0,0-24,0-24,-24 1,1-1,-1-23,24 23,-24 0,0-23,0-48,1 24,-1-48,24 48,0 23,0 48,0 0,0 24,0 0,0 24,0 0,0 24,0 23,24 1,-24-1,23-23,-23-48,0 23,0-23,0-47,0-48,0-1,0 25,0-1,-23 1,23 0,-24-1,0 1,24 47,0 0,0 0,0 24,0 24,-24 24,24 23,0 24,0 24,24 24,0 0,-24-71,0-49,0 1,24 0,-24-24,0-24,0 0,0 1,0-25,0 0,0 1,0 47,0-24,0 24,0 0,0 24,0 47,0 24,0 1,0-1,23-24,1-47,-24 0,0-24,0-214,0-191,0 119,0 167,0 48,0 71,0-24,0 24,0 95,-24 72,24-48,0-24,0-23,0-49,0 1,0 24,0-1,0 1,0-24,0 0,-23-48,-25-48,24-47,0 24,24 24,-24 23,1 24,23 24,0 48,0 71,0-48,0 48,23 96,25-25,0 48,-1-47,-23-24,0-96,0-47,-24 0,24-24,-24 23,0-189,-24-120,0-47,0 118,-23 96,47 72,0 23,-24 24,24 0,0 95,0 0,0 1,0-25,0 0,24-47,-24 0,0-24,23-24,-23-71,0-24,0-48,0 24,0 72,0 47,0 0,0 24,0 24,24 0,-24 0,0 0,0-1,0-23,0 0,0-23,0-1,0-24,0 24,0 0,0 24,0 24,0 24,0 23,48 48,-24-47,-24-25,0-23,0-24,0-71,0-24,0 23,-24 1,0-1,24 25,0-1,0 24,-24 24,24 0,-24 0,24 0,0 0,0 24,0 0,0 0,0-1,0 49,0-24,0-48,0 47,0-47,-47 24,23-24,-24 0,24 0,1 0,-1-24,0 0,24 1,0-1,0 0,-24 0,24 0,0 24,-24 0,24-24,0 48,0 0,24 48,0-1,-24-23,0-1,0-23,0-24,0 24,0-48,0 0,0-23,0-1,0 24,0 0,0-23,0 47,0-24,0 24,0 0,0 24,0 47,0-23,0 23,0-47,0 24,0-25,24 1,-24-24,0 0,0 0</inkml:trace>
  <inkml:trace contextRef="#ctx0" brushRef="#br0" timeOffset="46738">892 1452,'0'0,"0"24,0-24,0 24,0-24,0 0,0 24,-24-24,24 0,0 0,0 23,0 1,-23-24,23 24,0-24,0 24,0 0,0-24,0 23,0-23,0 24,0-24,0 24,0 0,0-24,0 24,0-24,0 0,0 23,23-23,-23 24,24-24,-24 0,0 0,0 24,24-24,-24 0,0 0,24 0,-24 0,0 0,24 0,-24 0,0-24,0 0,0 24,0-23,0 23,0-24,0 0,0 24,0 0,0-24,0 24,0-24,0 24,0-23,0-1,0 24,0 0,0-24,0 24,0-24,0 0,-24 24,24-23,0 23,-24 0,24 0,-24 0,0 0,24 0,0 0,-23 0,23 0,0 23,0-23,0 24,-24 0,0 0,24 0,0 23,0 1,0-24,0-24,0 23,0-23,0 24,0-24,0 24,0-24,24 0,0 0,-24 0,23 0,-23 0,24 0,0 0,-24 0,0 0,0 0,24 0,-24-24,0 24,0-24,0 24,0-23,0-1,0 24,24-24,-24 24,0-48,23 25,-23 23,0-24,24 0,-24 24,0-24,0 24,0-24,0 1,0 23,0-24,0 0,0 0,0 24,0-24,0 24,0 0,-24 0,24 0,0 0,-23 0,23 24,0 0,0-24,-24 0,24 24,0-24,0 47,0-47,0 24,-24-24,24 0,0 24,0 0,0 0,0-24,0 23,0 1,0-24,0 24,0-24,0 24,24-24,-24 0,24 24,-24-24,0 23,23-23,1 0,-24 0,0 0,24 0,-24-23,0-25,24 24,-24 0,0-23,0-1,0 24,0 1,0 23,0-24,-24 24,24 0,-24 0,24 0,-24-24,1 24,23-24,0 24,0-24,-24 24,24 0,-24 0,24 0,-48 0,48 24,-23-24,-1 0,24 24,0-24,0 24,0-24,0 0,0 24,0-1,24-23,-24 0,0 24,0-24,23 48,1-1,-24 1,24 0,0-1,-24-23,24 0,-24 0,0 0,23-24,-23 0,24 0,-24 0,0 0,24 0,-24-24,24 24,-24 0,0-24,0 24,0-24,0-24,0 25,0-1,0 0,0 0,0 24,0-24,-24 24,24-23,0 23,0-24,-24 24,24-24,0 24,0 0,-24 0,24 0,-47-24,47 24,-24 0,0 0,24 0,0 0,0 24,0 0,0 23,0-47,-24 24,24-24,0 24,0-24,0 24,0 0,0-24,0 23,0-23,0 0,0 24,0 0,0-24,48 24,-48 24,24-25,0-23,-24 24,23-24,-23 0,24 0,0 0,-24 0,0-24,0-23,0 47,0-24,0 24,0-24,0 24,0 0,0 0,-24 0,0 0,24 0,0 0,0 0,-23 0,23 24,0-24,-24 48,24-25,-24 1,24 24,0-48,-24 0,0 0,24 0,0 0,0-48,-23 24,23-23,0 23,0 0,0 0,0 24,0-24,0 24,0 0,0 0,0 48,0-48,0 24,0-24,0 0,0 24,0 0,0-24,0 0,0-24,0 24,0-24,0 0,-24 0,0-23,24 23,0 0,0 0,0 0,0 24,0 0,0 48,0-48,0 24,0-24,0 24,24-24,-24 23,24-23,-24 24,0-24,0 0,0-24,0-23,0-1,-24 24,24-23,0 47,0-24,0 24,0-24,0 0,0 24,0 0,0 24,0 24,0-1,24 1,-1-24,-23 0,0-1,0 1,0-24,24 0,-24 24,0-24,0 24,0-24,0 24,-24 0,1-1,23 1,-24-24,24 48,-24-48,0 0,24 0,-24 0,24 0,-47 24,47-24,-24 0,0 0,0 0,24 0,-24 0,24 0,-23 0,23 0,-24 0,24-24,0 0,0 0,0 24,0-24,0 1,0 23,0-24,0 24,0-24,0 0,0 24</inkml:trace>
  <inkml:trace contextRef="#ctx0" brushRef="#br0" timeOffset="59514">344 1785,'0'0,"0"0,0 0,0 0,0 0,0 24,0-24,0 24,0 0,0-24,0 0,0 24,0-24,0 24,24-24,-24 23,0-23,0 24,24-24,-24 0,0 0,0-24,24 1,-24 23,0-24,0 24,0-24,0 0,0 24,0-24,0 0,0 24,0-23,0-1,0 24,0-24,0 24,0-24,0 0,0 24,0-23,0 23,0-24,0 24,0-24,0 0,0 0,24 1,-24-1,0 24,0-24,0 0,0 24,0 0,0-24,0 24,0 0,0 0,0 0,0 24,0 0,0-24,24 0,-1 24,-23-24,0 24,0-24,0 23,24 1,-24-24,0 24,0-24</inkml:trace>
  <inkml:trace contextRef="#ctx0" brushRef="#br0" timeOffset="64070">892 1571,'-24'0,"24"0,-23 0,23-24,-24 24,24 0,-24 0,0 0,24 0,0 0,0 0,-24 24,24-24,0 48,0-24,0-24,0 23,0 1,0 0,0 0,0 0,0-24,0 0,0 0,0 0,0 0,24 47,-24-23,0 0,0-24,24 0,-24 24,0-24,0 0,0-24,0 0,0 0,0 0,0 1,0-1,0 24,0-24,0 0,0 24,0-24,0 24,0-23,0-1,0 24,24-24,-24 24,0-24,24 24,-24 0,0-24,23 24,-23-23,0 23,24 0,-24 0,24 0,0 0,-24 0,0 0,24 0,-24 0,0 23,23-23,-23 0,24 24,-24 0,0 0,0-24,0 24,0-24,0 23,0-23,0 48,0-48,0 24,0 23,0-23,0 24,-24 0,1-48,23 47,0-47,-24 0,24 0,-24 0,24 0,0-24,0 1,0-1,0 24,0-24,0-24,0 24,0 1,0-1,0 24,-24-48,24 48,0-47,0 47,0-24,0 24,0-24,0 0,0 0,0 24,0-23,-24 23,24-24,0 0,0 24,0 0,0-24,-23 24,23-24,0 0,-24 24,0 0,24 0,-24 0,24 0,0 0,0 24,-24-24,24 24,0 0,-24 0,1 23,23-23,-24 0,24 0,0 0,0-1,0 1,0-24,0 24,24-24,-24 0,23 0,-23 0,48-24,-48 24,24 0,-24-24,24 24,-24-23,0 23,0-24,24 0,-24 0,0-23,0 23,0-24,0-23,0 47,0 24,0-24,0 0,0 24,0 0,0-24,0 24,0-23,0-1,0 24,0-24,0 24,0-24,0 24,23 0,-23 24,24 0,-24 0,24-24,-24 0,0-24,0-24,0-23,0 47,0 0,0 0,0 24,0-24,0 1,0 23,0-24,0 24,0-48,0 48,0-24,0 24,0-23,0-1,0 0,0 48,0 23,0-23,0-24,24 48,-24-48,0 47,0-47,0 24,24 24,-24-48,0 48,0-25,0 1,0 0,0-24,0 24,0 0,0-48,0 24,0-24,0-24,0 48,0-23,0-1,-24 24,0-24,24 24,-24-24,24 24,-24 0,24 0,0 0,-23 24,23 24,-24 23,0 48,-24 24,1 0,-1-24,24 0,24-71,0-25,0-23,0 24,0-24,0 0,0-24,0 1,0-25,0 0,0 1,-24 23,24-24,-23 24,23 1,0-25,0 0,0 1,-24 23,24 0,0 0,0 24</inkml:trace>
  <inkml:trace contextRef="#ctx0" brushRef="#br0" timeOffset="78188">1392 1047,'0'48,"0"-48,0 48,0-48,0 23,0-23,0 24,0 0,0 24,0 23,0-23,0-25,0 1,0 0,0 0,0 24,0-1,0 25,0-25,24 1,-24-24,0-24,0 23,0 1,0-24,0-47,0-49,0 1,-24-48,24-23,-24-49,1-47,-1 0,0 96,0 47,0 71,24 24,0 96,0 23,0 48,0 71,24 96,71 23,-47-47,23-24,-23-119,-24-72,0-23,-24-48</inkml:trace>
  <inkml:trace contextRef="#ctx0" brushRef="#br0" timeOffset="90340">1607 2166,'0'0,"0"0,0-23,0-1,0 24,0-24,0 24,0-48,0 48,0-23,0 23,0-48,0 48,0-24,0 24,0-24,0 24,0-23,0-1,0 24,0 0,0 0,0 0,0 24,0-1,0 1,0 24,0 23,0-47,0 0,0 0,0-24,0 23,-24 1,24 0,0 0,0 0,0-24,-24 47,24 1,0-24,0-24,0 24,0-1,0 25,0-24,-24-24,24 0,0 0,0 0,0-48,0 1,0-25,0 1,0-1,0 25,0 23,0 24,0-24,0 24,0-24,0 0,0 24,0 0,0 24,0 24,0-24,0-1,0 25,-24-24,24 24,0-1,0 1,0-48,-24 24,24-48,0-48,0 25,0-25,0 25,0 23,0 0,0 24,0 0,0 0,0 24,0 0,0-1,0 1,0 48,0-25,0 1,-23 0,23-25,0-23,0 24,0 0,0-24,0 24,0-24,0 24,0-1,0-23,-24 0,24 0,0 0,0-23,0 23,0-24,24-24,-24 24,0-23,23 23,-23-24,24 1,-24 23,0-24,0 24,0-23,0 47,0-48,24 24,-24 1,0-49,24 48,-24 1,0-1,0 24,0-24,0 0,0 24,0-24,0 24,0-47,0 47,0-24,0 24,0 0,0 0,0 0,0 47,0-47,0 24,0 0,0 0,0 24,0-25,0 1,0-24,0 24,0-24,0-24,0-23,0-1,0-24,0 25,0-1,0 1,0 23,0-24,0 24,0 1,0 23,0-24,0 24,0 0,0 24,0-1,0 25,24-24,0 23,-24 1,23 0,25-1,-48 1,24 0,0-1,-24-23,0-24,0 24,0-48,0 0,0 0,0-23,0 23,0-48,0 25,0-1,0 24,0 1,-24-1,24 0,0 24,0 0,0 0,0 24,0 23,0 25,0-25,0-23,0 0,0 0,0-24,0 0,0 0,0 0,0-24,0-24,0 25,0-25,0 0,-24 1,24 23,0-24,-24 1,24 47,0-24,0 0,0 24,0 0,24 48,0-1,0-23,-24 24,23-1,1-47,-24 24,0 0,0-24,0-24,0 0,0 1,-24-25,24-23,-23 23,-1 0,24 1,-24-25,24 48,0 24,0-23,0 23,0 47,0-23,0 24,24-1,0 25,-24-25,23 1,1 23,0 1,-24-25,0-23,0 0,24 24,-24-48,0 0,0 0,0-48,0 24,0 0,0-23,0 47,0-24,0 0,0 24,0-24,-24 24,24 0,0-23,0 23,0 0,0 23,0 1,0 24,0-1,0 25,0-48,0 0,24 23,-24-23,0 0,0 23,24 1,-24-24,0 23,0 1,0-48,0 24,0-48,0 0,0 0,0 1,-24-1,24 0,0 24,0-24,0 24,0-24,0 1,0-1,-24 24,24 0,0-24,0 0,0 24,0-24,0 24,-24-23,24 70,0 1,0 23,0 1,0-25,0 1,0-24,0 0,0-24,0 23,0-23,0 0,0-47,0-25,0 25,0-1,0 0,-24-23,1 0,23-1,-24 48,24-23,0-1,0 48,0-24,0 0,0 1,-24 23,24 23,0 1,0 0,0 24,0-48,0 23,0-23,0 0,0 0,0-23,0-1,0-24,0 24,-24 1,24-25,0 48,0-24,0 24,0-24,0 48,0 24,24 23,0 24,0-47,-24-24,0 0,0-24,23 24,-23-48,0 0,-23-24,23 1,-24-1,24 0,-24 1,24 23,0 0,-24 0,24 1,0-1,-24 0,24 24,0-24,0 24,0 0,24 48,-24-24,24 23,24 25,-48-49,0 1,23-24,-23 24,0-24,0 0,0-24,-23-23,23 23,-24 0,0-71,0 23,24 1,-24 23,1 1,23 23,0 0,0 24,0 0,0 0,0 24,0-24,0 24,0-1,0 1,23 24,1-24,0 23,-24 1,0-48,24 0,-24 24,0-24,0-48,-24 24,24-23,-24-25,0 25,24 47,0 0,0 0,0 0,0 0,0 47,24 1,0-1,0 1,0 0,-24-24,0-1,0-23,0 24,0-24,23 0,-23 0,0-24,0-47,0-1,-23 1,-1 0,24 23,0 24,0 24,0 0,0 0,0 24,0 24,0-25,0 49,24-25,-1 25,-23-24,0-1,0-23,24 24,-24-48,0 23,0-23,0 0,0 0,0-23</inkml:trace>
  <inkml:trace contextRef="#ctx0" brushRef="#br0" timeOffset="103678">1749 881,'0'0,"0"0,0 0,0 23,0 1,0-24,0 48,0-48,0 24,24 23,-24-23,0 0,0 0,24 0,-24-24,0 23,0 1,0 0,0 24,0-48,0 0,0-24,0-48,0 49,0-1,-24-48,24 48,0-23,0 23,0 0,0 0,0 24,0 0,0 24,0 0,0 24,24-1,0 49,0-25,23 0,1 48,-24-71,-24 0,24-48,-24 24,0-24,0 0,0 0,0-24,0 0</inkml:trace>
  <inkml:trace contextRef="#ctx0" brushRef="#br0" timeOffset="106174">2154 1666,'0'-23,"0"23,0-24,0 0,0 0,0-23,0 23,0 24,0-24,0 0,0 24,0-24,0 24,0-24,0 24,0 24,0 0,0 24,0-24,24-1,-24 1,0-24,0 48,0-48,0 47,0-23,0 24,0-24,0-1,0 1,0-24,0 0,0 0,0-24,0 24,0-23,0-49,0 25,0-1,0 0,0 1,0-25,0 72,0-47,0 23,0 0,-24-24,24 48,0 0,0 48,0 0,0 23,0-23,24-1,-24 1,0 0,0-25,0 1,0 0,0 0,0-24,0-24,0-24,0 1,0-1,0 1,0 23,0-48,0 25,0-1,0 0,0-23,0 71,-24 0,24 48,24 23,0 24,-24-23,0-1,0-23,24-1,-24 1,0 0,0 23,23-23,-23-24,0-1,0 1,0-24,0-24,0 1,0-1,-23-72,23 49,-24-25,0 1,0-48,0 24,24 47,0 24,0 24,0 24,0 24,0-1,0-23,24 24,-24-48,0 47,0-47,24 48,-24-48,0 24,0-24,0-24,0 0,-24 0,24 1,0 23,-24 0,24 0,0 0,0 23,0 1,0 24,24 23,-24 1,0-25,0-23,0-24,0-24,0-47,-47-24,23-24,24 23,-24 49,24-1,0 48,0-24,0 24,0 48,0-1,24 1,-24 24,24-1,-24-23,0-48,23 23,-23 1,0-48,0-23,0 23,-23-24,23 25,0-1,0 0,-24 0,24 0,0 24,-24-47,24 47,0-24,0 24,0 0,0 47,0-23,0 24,24 0,0 23,-24-23,0-1,0-23,23 24,-23-1,24 1,-24 0,0-1,0-23,0 0,0-24,0-24,0 0,0 0,0 1,0-1,0 0,0 24,0 0,0 0,0 24,0 23,0 1,0-24,0 23,0-23,0-24,0 24,0 0,0 23,0 1,0 0,0-24,0 23,0-47,0 0,0-24,0 1,24-1,-24 0,0 0,-24 24,-23 0,-1 0,0 48,1-24,47-1,-48-23,48 24,0-24,0 0,24-24,-24 24,24-47,-24 47,47 0,-23-48,24 24,-24 24,-1-24,-23 24,-95 72,-24 47,24 0,47-71,1-25,47 1,0-71,71-1,-47-47,47 71,-23-24,-24 1,23 23,-23 0,-24 0,24 24,-48 24,-23 0,23 24,0-48,24 0,0 0,24 0,23 0,-47-24,24 24,-24 0,-24 24,1 23,23-47,-24 0,24 24,0-24,0 0,24 0,-24 0,23 0,-23 0,0 0,0-48,0 25,0-1,-23 24,-1 0,0 0,24 0,-24 0,0 0,24 0,0 24,0-1,24-23,-24 0,24 0,-24 0,0 0,0-23,0-1,0-24,-24 0,24 25,-24-1,24 24,0-24,-24 24,24 24,0 0,0 23,0 1,0-48,24 24,-24 0,0-24,0-24,0-24,0 24,0 0,0 1,-24-1,24-24,0 24,-23-23,23-1,-24 48,24-24,0 24,0-23,0-1,0 24,0 0,0 24,0-1,0 1,0 0,0-24,0 24,0 0,0-48,0-48,-24 25,-24-1,25 0,-25-23,24 23,-23-47,-1-24,24 48,24 23,-24 0,24 48,24 119,48 143,-1 24,0-119,-23-48,-24-71,0-48,-24 47,0-47,0 24,0-48,0-23,-24 23,0-24,0-23,-23 23,47 0,-24 25,24-1,0 119,0 72,24 23,-1-95,1-23,-24-48,0-24,0 0,0-24,0 0,0-24,0 1,0-1,-24 1,24 47,0-24,0 0,0 48,24 23,0 25,24-1,-1 25,-23-49,0 1,-24-48,0 24,0-24,0 23,0-23,0-47,-24-1,0-23,0-1,1 48,23 1,0 23,0 0,0 23,0 49,0 47,47-24,-23-23,0-1,-24-71,0 24,0-24,0 24,-24-143,-24-72,-47 24,71 48,1 72,-1 23,71 214,25 96,23 143,48 23,-95-118,23-168,-47-70,-24-49,0-47,0 0,0 24,-24-167,-24-47,1-25,-1 72,1 48,23 48,0-1,24 48,0-24,0 24,0-71,0-25,-24-23,0 48,24 47,0 24</inkml:trace>
  <inkml:trace contextRef="#ctx0" brushRef="#br0" timeOffset="130089">2440 2071,'0'0,"0"-24,0 24,0-23,0-1,0 24,0 0,0-24,0 24,0-24,0 0,-24 24,24-23,0 23,0-24,0 24,0-24,0 0,0 24,0-24,-24 24,24 0,0-24,-23 1,23 23,0-24,0 24,0-24,0 24,0-24,0 0,0 24,0-23,0 23,0-24,0 24,0-24,0 0,0 24,0-24,0 24,0-23,0 23,23-24,-23-24,48 48,-48-24,0 0,24 24,0 0,-24 0,23 0,-23 0,24-23,-24 23,0 0,0 0,0 0,0 0,-24 0,24 0,-23 23,-1 1,24-24,-24 24,0 24,24-24,0-1,-24-23,24 0,0 24,0 0,0-24,0 24,0-24,0 24,0-1,0-23,0 0,0 24,0-24,0 24,0-24,0 24,0 0,0-24,0 23,0-23,0 0,-23 0,23-23,-24-1,24 24,0-24,0 24,0-24,0 24,0-24,0 24,0 24,0 24,0-24,0-1,0 1,0 0,0-24,0 24,0-24,0 0,0-48,-24 24,24 1,0-1,-24 0,24 0,0 24,0 0,0 24,0 24,0-1,0-23,0-24,24 24,-24-48,0-47,0-1,0 25,0-1,0 24,0 0,0 24,0 24,0 24,0-1,24 1,-24-48,0 24,0 0,0-72,0 0,0 1,0-1,0 24,0 1,0 23,0 0,0 0,0 23,-24 1,24 0,0 0,0 23,0-47,0 24,0-24,0 24,0-24,0 0,0-24,0-23,0 23,0-24,0 24,24 24,-24-23,0 23,-24 47,24 25,-48-25,24 1,24-1,-23-47,23 24,0-24,0 0,23-47,1-1,0-23,0-1,0 48,0 1,-24-1,0 24,0 24,0-1,-24 49,0-1,24-23,-24-48,24 24,0-1,0-70,0-25,0 1,0 0,0 23,0 24,0 0,0 0,24 24,-24 0,0 72,-72-1,1 48,47-71,-23 0,23-25,24 1,47-95,-23-24,0 47,0 48,-24-24,0 0,0 48,0-24,0 48,-24-24,24 23,-24 1,0-1,24-47,0 24,0 0,0-48,48-47,0 23,-48 24,0 1,23 23,-23 0,0 0,0 23,-23 25,23-24,-24 23,24-47,0 24,0-24,0 0,0 0,0 0,0 0,24 48,-1 0,1 47,-24-48,24-23,-24 0,0 0,24 0,-24-24,0 0,0-24,0 0,0 0,0-23,0-25,0 48,0 24,0 0,0 24,0 0,0 24,0-25,0 1,0 0,0 0,0-24,0 24,24-48,0 24,-24-24,23 0,-23 0,24 1,-24 23,-47 0,47 0,-48 23,48 1,-24-24,24 24,0-24,0 0,0 0,24-24,-24-23,48 23,-48 0,23 24,-46 24,-1 0,-24-1,48-23,0 24,24-24,24-24,-1 1,1-1,-48 24,24-24,-24 24,-24 0,-48 95,-23 0,47-47,1-24,23 0,0 0,72-24,-1-24,1 0,-24 24,24-24,-48 24,23-24,-23 24,0-24,24 24,-24-47,0 47,0-24,0 0,0 0,0 24,-24 0,1 0,23 0,-24 0,24 0,-24 24,0 0,24 24,-24-25,24-23,0 24,0-24,0 0,24 0,-24 0,24 0,0 0,-24-47,24 47,-24-24,23-24,-23 24,24-23,0 23,-24 0,0 24,0-24,0 24,-24 0,24 0,-24 0,24 0,0 0,0 24,0-24,0 0,24 0,0 0,0 0,-24 0,24 0,-1 0,-23 0,0-24,0 1,0-1,0 0,0 24,0-24,-23 0,23 48,0 0,-24 0,24 23,0-23,0 0,0 47,0 1,0-48,0-1,0-23,0 24,0 0,24-95,-24-25,0-23,0 72,0 23,0 0,0 24,0 0,0 0,-24 0,0 0,0 24,0-24,1 24,-1-24,24 0,-24 0,24 24,0-24,-24 0,0 23,24 1,-24 0,1 24,23-25,-24 1,0-24,72-47,-1-25,25-23,-48 47,23 24,-47 24,-24 24,24 0,-23 0,23-24,0 0,47-48,-23 48,0-24,-24 24,24 0,-24 24,-24 48,-24 47,24-48,-23 24,23-47,24-24,-24-24,24 0,24-48,0 1,47-1,-47-23,24 23,-25 0,1 25,0 23,-24 0,-48 71,-23 24,23-23,1-25,23-23,0-24,24 24,24-48,71-71,-47 47,-1-23,-23 23,0 48,-24 0,-24 48,-47-1,23 1,1 0,-25-25,72 1,-24-24,24 24,-24 24,1-48,23 24,0-24,0-24,71-48,1-23,23 24,-48-1,-23 48,0 1,-24 23,-24 47,-23 25,-1-49,48 1,-24-24,72 0,-1-71,25 23,-25 1,1-1,-24 24,0 0,-24 24,0 48,0-24,-24 0,24-24,0 23,0-23,0 24,0 0,0-48,0-47,0 23,0 24,0 0,0 24,24 0,0 24,-1 24,-23-24,0 0,24-24,-24 23,0 1,24-48,-24-23,0-25,24 25,0-25,-24 1,0-48,0 47,0 25,0 23,0 0,0 0,0 24,0 72,-24-25,24 1,0 0,0-1,0-47,0 24,-24-24,0-24,24 0,0 24,-24-23,24-1,0 24,0 0,0 24,0-1,0 1,0 24,0-48,0 0,0-48,0 1,0-1,0 48,0-24,0 72,0 23,24-23,0-24,-24-1,0-23,0 24,0-24,0-71,0 23,0 24,0 1,0 70,0-23,0 24,0-1,0-23,0 0,0-24,24 24,-24-24,-24-48,24 24,0-23,-24 23,24 0,-24 24,24 0,0 48,0-25,0-23,0 24,0 0,24-48,-24-47,0-1,0 25,0 23,0 0,24 24,0 0,-24 24,24 0,-1 23,-23-23,0 24,24-24,-24-1,24 25,-24-24,0 0,0-1,0 1,0-24,0-24,0-23,0-1,0 1,0 23,0 0,0 24,0 0,0 24,0 47,0-23,0-1,0-23,0 24,0-48,0 24,0-24,0 24,0-1,0-46,0-1,0-24,0 0,0 25,0-1,0 0,0 0,0 0,-24 24,24 24,0 24,0 23,24-23,-24 23,0 1,0-25,0 25,0-48,24-24,-24-24,-24-24,0-23,0-1,1-23,-1 47,0 25,24-25,0 48,0 48,-24-1,24 1,0 0,0 23,0 0,0-23,0-24,0 0,0-24,0 0,0 0,0 0,-24-48,24-23,-23-25,23-23,-24 0,24 48,-24 23,24 24,0 24,0-23,0 46,0 49,0-1,0 1,0-49,0-23,0 24,0-71,0-25,0 1,0 23,0 24,0 1,0 23,-24 0,24 71,0-23,0-1,0 1,0-1,0-23,0-24,0 24,0-24,0 0,24 0,0-24,-24 24,24 0,-48 0,-24 0,24 0,24 0,-47 0,23 0,0 0,24 24,0-24,24 0,0-48,-1 48,1-23,24-1,-24 0,0 0,-24 24,23 0,-70 24,-25 24,-23 23,47-23,-23 23,23-47,25 24,23-48,0 0,47-24,25-48,-1 1,0-1,1 25,-48-1,-24 24,24 24,-24 0,0-23,0 23,0-24,0 0,0 0,0 0,0 24,0-23,0 23,0 23,0 1,0 24,0 23,0-23,0-24,0-1,0-23,0 0,0-23,47-49,1 1,-48-1,24 25,-24 23,0 24,0 0,0 24,-24 0,0 23,24-47,0 0,0 0,24 0,23 0,-47 0,24 0,-24 0,0-24,0 24,0-23,0-1,0 24,24-24,-24 24,0 0,0-24,0 24,0 0,-24 24,24-24,-24 24,24-24,0 0,0 0,0 0,-23 0,-1 24,48-48,-1 24,1-24,-24 24,0-24,0 24,-71 143,-24 24,23-48,1-24,71-47,-24-48</inkml:trace>
  <inkml:trace contextRef="#ctx0" brushRef="#br0" timeOffset="156937">2750 1666,'0'-23,"0"23,0-24,0 0,0 0,23 24,-23-24,0 24,-23 48,-49 47,48-47,0-1,1-47,23 0,23-23,1-49,48-23,23 0,-24-1,-23 49,-24 47,-24 0,-119 190,-24 48,24-47,24-72,47-24,24-95,24 24,48-48,-1-47,25 23,-48 24,-1 1,-23-1,24 24,-48 24,-23 47,23-47,-24 23,25-23,23 0,0-48,47 24,-47-47,48 23,-24 0,-1 24,-23 0,0-24,24 24,-24-24,24 24,0 0,-24 0,-24 24,-47 48,23-1,48-47,-24 0,24-24,0 0,48 0,-24-48,23 48,-47-24,48 24,-48-24,24 1,-24 23,0 23,-24-23,24 0,0 24,0-24,24 0,0 0,-1 0,-23-24,24 1,0 23,0-24,-48 48,0-1,0 1,1 0,-1 0,24-24,0 0,0 0,24-24,-1 24,-23-24,0 24,0 24,-23-24,23 24,-24-24,48 0,-1-24,1 24,-24-24,0 24,0 0,-24 24,24 0,0-24,0 24,24-24,0-48,24 24,-48 0,23 1,-23 23,0-24,0 24,-47 24,23-1,-24 25,25 0,23-48,0 24,-24-24,24 0,0 0,24 0,-1 0,1-48,0 24,0-24,0 48,-24-23,0 23,0-24,0 24,0 0,-24 0,24 0,-24 0,24 24,0-24,0 23,0 1,0-24,0 24,0-24,0 0,0-24,0 0,0 24,0-23,0 23,0-24,0 0,0 24,0-24,0 24,0-24,0 24,0 0,24 24,-24 24,24-24,-24-24,0 47,23-47,-23 0,0 24,0-24,0-24,0 0,0 1,0 23,0-48,0 24,0 0,0-23,0 23,0 24,0-24,0 48,24 0,-24 47,24-23,0-1,-24 1,0-48,0 24,0-24,0-48,0-23,0-1,0 1,0 47,0 0,0 1,0 46,0 25,0-24,0-24,0 24,0-24,0-48,0 24,0 0,-24 1,24 23,0-24,-24 0,24 24,0 24,0-24,0 0,0 0,0 0,-24-24,24 24,0-24,0 24,0-24,-23 0,23 24,0-23,0 23,0-48,0 48,-24 24,-24 23,24 25,-23-24,47-25,-48 25,48-48,0 0,0 0,0 0,24 0,-24 0,0 0,0 0,-24 0,48-24,0 0,0 1,-1-1,1 0,-24 24,-24 0,1 48,-49-25,48 25,0-48,24 0,24-24,0-23,48-25,-72 72,23-24,-23 24,-47 48,-72 47,0 0,0-47,71 0,24-25,0-23,96-47,-1-1,1 1,-49 23,1 24,-71 24,-1-1,-23 25,71-48,-24 0,71-24,49-47,-25-1,-23 49,-48 23,-24 23,0 25,-24-24,48 0,0-24,24-24,24 0,-48 24,0-24,-95 96,-48 23,71-48,25 1,47-48,-24 0,48-24,71-23,-24-25,1 25,-25-25,-23 72,-48 0,-23 24,23 24,0-48,24 0,-24 0,96-72,23-47,-24 0,-23 48,-24 71,-48 0,-47 95,-48 48,-24-24,24-24,23-24,73-47,-1-24,71-47,1-1,0 0,-48 48,23-23,-23 46,-23 1,-1-24,24 24,24-48,-24 0,23 1,1 23,-48 23,-47 49,23-48,25 23,23-47,-24 24,95-72,48-47,0 0,-47 0,-1 47,-23-23,-24 71,-24-24,0 24,-143 143,0 0,24-1,24-46,47-49,24-47,24 0,48-23,23-25,-23 24,23-24,-23 1,-24 23,-24 0,24 24,-1 0,-70 24,-1 24,24-25,-23 1,47-24,47-24,1-47,23-24,-23 47,23-23,-71 71,24 0,-71 71,-25 24,-23 24,23-71,25 24,47-72,-24 23,95-70,25-49,-49 49,1-25,23 25,-71 23,48 24,-48-24,-48 72,1 23,-1-23,24-24,24-24,-23 23,46-46,-23-1,48 0,0-24,-1 25,-23-1,0 0,-72 72,-23 23,47-47,0 0,72-96,47-23,-47 47,-1 1,-47 47,-47 47,-1 25,-23-1,71-47,-24 0,24-24,0 0,24-48,23 24,1-23,-24 23,-1 0,1 24,-71 72,-49-1,49-23,-1-25,48-23,0-23,24-25,0 0,23-23,-23 0,24 47,-24-24,-1 48,-23-24,0 24,-71 96,0-25,-1 24,1-47,71-1,-24-47,48-23,47-73,1 1,-25 24,-23 23,0 48,-24-24,-24 24,-47 24,23 0,0 24,1-1,23 1,0-24,0-24,72-72,0 1,-1 23,-23 24,0 0,-24 24,-48 24,24 24,-23-24,47 0,-24-1,24-46,48-25,-1 0,1 1,23-49,-47 49,0-1,-72 72,1 24,-25 23,1-23,47-1,-24 1,48-24,0 0,0-1,0 1,0 24,0-24,24 23,48-47,-1 24,-23-24,23 24,-23-24,23 0,-47-24,0 0,-24-23,0-1,0-23,0-1,0 48,0-23,0-1,0 24,0 24,-24 48,0-24,0-1,24 1,0 0,0-24,24 0,0 0,-24 0,48 0,-48 0,47-24,-47 24,0 0,0-24,0 24,0-47,0 23,0 24,0-24,0 24,0 0,48-95,47-48,-47 48,-25 47,-23 24,0 24,0-23,0 23,-47 0,47 23,-48 49,24 23,-23 0,47-71,0 0,0 0,0-24,24-95,-1-1,1 25,-24 23,0 48,0 0,0-24,0 96,0-1,0 1,24-25,-24-23,0-24,0 24,0-48,0-47,0-25,0 25,0 23,0 1,0 47,0-24,0 119,0 48,24-24,-24-71,0-1,0-47,0 24,0-167,0-23,24 94,-24 48,0 1,0 23,23 71,-23 72,0-48,0-23,24-25,-24 1,0-24,0-24,-24 0,1-48,23-47,-24-24,24-48,0 96,0 23,0 48,0-24,0 143,24 48,23-24,-23-72,0-47,-24 24,0-215,0-47,0 71,0 71,0 49,0-1,0 71,0 25,0 23,24-47,-24-1,0 25,0-48,24-24,-24 23,0-46,0-97,0 1,0 24,0 48,0-1,0 48,0 0,23 0,1 48,0 23,0 24,-24-119,0 1,47-25,-23-47,24 23,-1 1,-23-24,-24 47,24 24,0-47,-24-1,24 25,-24 23,0 0,0 24,0 0,0 0,0 0,0 24,0-24,-24-48,0-47,24 24,-48-25,25 25,-25-1,48 25,-48-1,48 48,-23-24,23 24,0-23,-24 46,0 49,0-25,24 25,0-25,-24 1,24-24,0 0,0-24,0 24,-23-24,23 0,0 23,0 1,0 0,0 0,-24 23,24 25,0-48,-24 23,0 1</inkml:trace>
</inkml:ink>
</file>

<file path=ppt/ink/ink11.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09-30T16:40:07.756"/>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0 0</inkml:trace>
</inkml:ink>
</file>

<file path=ppt/ink/ink12.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09-30T16:57:08.838"/>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834 1452,'0'0,"0"24,0-24,0 0,0-24,0 24,0-24,0 0,0 1,0-1,0 0,0 24,0 0,0 0,0 0,0 24,-24 23,0-23,24 0,0-24,0 24,0 24,0-48,0 23,0-23,0 24,0 0,0-24,-24 24,24-24,0 0,0 0,0 0,0-48,24 24,0 1,0-49,-24 24,24 25,-24-1,23 0,-23 24,0-24,0 24,0-24,0 24,0-23,0-1,0 24,0-24,0 24,0 71,0-23,-23 0,-1-1,24-23,0 0,0-24,0 0,0-48,0-23,0-1,24-47,-1 48,1-1,0-23,0 48,0 23,-24 0,0 0,0 24,0 0,0 48,0-1,-24 1,24-24,0 0,0-24,-24 47,0-47,24 24,-47 48,23-25,-24-23,48 24,0-48,0 0,0-24,0 0,0-24,24 25,0-1,0 0,-24 0,0 0,0 24,0 0,0 24,0 48,0-1,-24 48,0 24,0-72,24 1,0-72,0 24,0-48,24-48,0 1,-24 47,24-24,-24 48,0-23,0 23,0-24,0 24,0 0,0 47,0-23,0 48,0-25,0 1,0-24,0 0,0-24,0 23,0-142,23-47,25-25,0-23,-48 142,24 49,-24-1,0 24,0 24,0-1,-24 49,0-1,0 72,24 0,-24-48,24-23,-24-25,24-47,0 24,0-95,0-1,0-23,0 47,0 25,0-1,0 0,-23 48,23 47,-24-47,24 0,-24 0,24-1,0 25,0 0,0-1,-24 1,24 0,0-48,0 0,0-24,0-48,0 25,0-1,0 0,0 1,0 47,0 24,0 23,-24-23,24 0,0-24,0 24,0 0,0-24,0 0,24-48,0-47,0-24,0 47,-24 1,0 47,0 0,0 0,0 48,0 0,0 0,0 23,0 1,0-24,0 0,0 23,0-47,0 24,0 0,-24-24,24-48,0-47,24-24,-1 47,-23 49,0-1,0 24,0 0,-23 119,-25 48,0-48,1-24,23-24,24-47,0 0,0-24,24-71,47-72,24 24,-23 47,-72 1,24 71,-24-24,0 48,-24 0,0-1,24-23,0-23,0-1,0 0,0 24,0-48,0 48,0-24,0 24,0-23,0 23,0 0,0 0,0 0,0-24,48-24,-1-23,-23-1,0 49,-48 23,0 71,-47-23,23-1,1 25,-25-25,48-23,24 0,0-24,24-48,-24 48,0 0,0-24,24 1,24-25,-1-47,1 47,-48 24,24 24,-24 24,-48 48,-23 47,23-48,48-47,-24 0,24 0,0-48,72-95,-1 47,-23-23,-24 24,23 23,-47 24,0 48,0 47,0 1,0-1,-24 1,24-25,0-23,0 0,0-191,48-95,23 24,-47 119,-24 24,0 71,0 0,0 24,0 48,0 47,0-23,-24-1,24-47,-23 0,23-24,0 0,0 0,0 0,0-48,0 48,0 0,23 0,-23 0,24 0,-24 0,24 0,-24 0,24 0,0 0,-24 0,23 24,-23-24,0 24,0-24,24 0,-24 23,0 1,24-24,-24-47,0-25,0 1,0 23,0 24,0-23,0 47,0-24,0 48,24 23,0-23,47 48,-23-1,-1-23,1 23,-48-71,0 24,0-72,0-23,-48-48,25 47,-25-47,0 48,25 23,23 1,0 47,0 0,0 0,0 23,23 73,25-25,-24 48,23 0,25 0,-48-71,-1-24,-23-1,-47-70,-1-48,1 47,47 0,-24 25,0-1,24 24,0-24,0 24,0 0,0 24,-24 0,0 47,24-47,-23 0,-1-24,24 23,0-23,0 0,0-47,24 23,-1 0,1 24,-24 0,-24 0,24 24,-23 24,-1-48,24 23,0-23,0 0,47-23,1-1,0 0,-25 24,-23 0,-47 71,-48 48,-1 1,25-49,-24 0,71-23,0-48,143-48,72-23,23-24,-47 23,-25 25,-94 47,0-24,-263 143,-70 71,70 1,25-48,23 0,72-96,47 1,24-48,120-24,-1-24,-24 25,1-1,-25 24,-23 0,0 0,-95 71,23 48,-47-47,47-25,48-47,-24 0,24 0,24 0,0-23,-24 23,0 0,-24 0,0 0,24 0,0 0,0-48,24 48,-24-24,0 24,24 0,-24-24,0 24,0 0,0 0,0 24,0-24,0-24,0 1,0 23,0-24,0 0,0 0,0-24,-24 25,24-1,0 24,0 0,0 24,0 23,0 25,24-25,0 1,0 0,-24-48,0 23,0-23,0-119,-24-47,0 23,0 48,0-1,0 72,1-23,23 47,0 0,0 24,23 47,1-23,-24 23,48 1,0 23,-25-48,1-23,-24-24,0-95,-47-48,-1 0,-24 0,-47 48,24 24,24 47,47 24,0 0,0 0,48 24,48-24,-1 0,0 0,1 0,-1-48,-23 24,-24 24,-24-24,0 24,-72 48,-23 47,-24-23,-24-1,72-23,-25-1,73-23,23-24,71 0,0-47,-23 23,-48 24,24 0,-48 24,-47 23,23 49,-47 46,23 1,1-24,23-71,48-24,0-24,0 0,24-95,24-25,-1 25,-47 0,24 47,0 25,-24-1,0 24,0 0,0 24,0-1,0 25,-24 23,24-23,0-24,0-24,0-24,0-47,24-1,24-47,-1 0,1 48,-48-1,24 25,-1 23,-23 24,0 47,0 25,0-25,0-23,0 0,0-24,0-24,0 0,0-23,0 23,0 24,0-24</inkml:trace>
  <inkml:trace contextRef="#ctx0" brushRef="#br0" timeOffset="15304">762 690,'0'0,"0"24,24-24,-24 0,0 0,24 0,-24 0,24 0,-24 24,0 0,0-24,-48 47,24-23,1 0,-1 0,0-1,24-23,0-23,0 23,0-24,0 24,24-24,-24 24,24-24,-48 48,-71 71,-25 24,1 0,24-23,48-73,23 1,24-24,0 0,0-24,47-23,49-25,-25 49,0-1,-47 0,-143 119,-24 48,24-24,24 0,71-71,0-48,24 24,24-24,24 0,23 0,-23-24,-24 24,0 0</inkml:trace>
  <inkml:trace contextRef="#ctx0" brushRef="#br0" timeOffset="21154">1120 2381,'0'0,"0"0,0-24,0 24,0-24,0 24,0 0,-24 0,24 0,-24 0,24 0,-24 0,0 24,24-24,0 0,48-24,0-47,23 47,0-24,-47 48,0 0,-24 0,-71 72,-72 118,24-23,-24-143,48-72,47-47,0 95,144-143,46 24,1 0,-24 24,-47 47,-48 48,-48 24,-286 262,48 23,24-261,48-120,118 25,25-1,47 24,190-142,72-96,0 71,24 1,-143 94,-72 73,-47 23,-24 23,-72 120,-142 143,-24-48,48-47,70-72,97-143,-1 0,452-143,-47 24,-23 72,-49 47,-118 0,-25 48,-94 0,-1 24,-71-1,24-23,-24 48,0-1,-24-71,24 24,-24-24,24 0,0 0,0 0,24-48,24 24,23 1,48-1,0 0,72 24,-24 0,-1 0,-23 0,-48 0,-23 0,-24 0,-1 0,-47 0,24 0,-24 24,0-24,0 47,-48 1,1 0,23-25,0-23,-24 0,96 0,95 0,0 0,24 0,23 0,-23 0,-24 48,-24-24,-48-48,1 24,-72-24,23 48,-23-48,-23 72,-25-96,24 72,-24-24,48-24,0 24</inkml:trace>
</inkml:ink>
</file>

<file path=ppt/ink/ink13.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7T17:45:22.449"/>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240 690,'24'0,"-24"0,0 24,0-24,0 24,24-24,-24 24,0-24,24 0,-1 0,-23 0,0 0,0-24,0 24,0-24,0 0,0 24,0 24,0-24,0 24,0 0,-23 23,-1 25,24 23,0-71,0 23,-24-23,0-48,24-23,0 47,0-24,0 24,0 0,0 0,24 0,0 0,-24 0,24 0,-1 0,1-24,-24 24,0 0,24 0,-24-24,24 24,-24 0,24 0,-24 0,23-24,-23 24,48-23,-24-1,24 24,-25 0,25-24,-48 24,24 0,-24-24,24 24,-1 0,-23-24,24 24,0 0,-24 0,-24 0,-23 0,23 24,-24 0,-23 0,47 0,0-24,24 0,0 0,0 0,0 0,24-24,-24 24,24 0,0-24,-1 24,-23-24,0 24,0 0,24 0,-24 24,0 0,0 0,0-24,0 23,0-23,0 0,0-23,0-1,0-24,0 1,0-1,0 24,0-23,0 47,-24 0,24-24,0 24,0-24,-23 0,23 24,-24 0,0-24,24 24,-24 0,24 0,0 0,-24-24,24 24,-24-23,1 23,23-24,-24 24,24 0,0 0,-24 0,24 24,-24 23,24 25,0-1,0-23,0-24,0-24,0 23,0-23,0-23,0-1,0-24,0-23,0 47,-24 0,24 0,-23 24,23-47,-24 47,0-48,24 0,-24 25,0-1,24 24,0-24,-23 0,23 24,0 0,-24 0,24 0,0 24,0 47,0-23,0-24,0 0,0-24,0 23,0-23,0 48,0-48,0 24,0-24,0-24,0 0,-24 0,24 24,0-47,0 47,0 0,0 24,0 23,0 1,0 23,48 48,-1-47,-23-1,-24-23,0 0,0-48,0-48,-24 0,-23-47,47 24,-24-25,24 25,-24-1,0 72,24-23,0 23,0 0,0 47,0 1,0 0,24-25,-24 1,24-71,-24-1,0 0,0-23,0 47,0 24,0-24,0 24,-24 0,24 48,0-1,0 1,0 0,0 23,0-23,0-1,0-23,0 0,0-24,24 0,0 0,-24 0,47 0,-47-24,24-23,0 23,-24 0,0 0,0 0,0 24,0-23,0-25,0 48,0-48,0 48,0-24,-24 1,-24-25,25 48,-25-24,24 24,0 0,-23 0,23 0,24 0,-24 0,24 24,0-24,0 24,0 0,0 23,0-23,0 0,24 0,0 0,-1-24,-23 23,24-23,0 0,-24 0,24 0,0-23,0-1,-24 24,47-24,-47 0,24 0,24 0,-48 1,23 23,-23 0,0 0,0 0,-23 0,-25 23,24 49,-47-24,47-1,0 1,0-24,24-1,24-23,24 0,-1 0,1 0,0 0,-1-23,-47 23,24-24,-24 0,0 24,0 0,-24 24,0 0,-23-1,47-23,-48 24,48-24,0 0,0-24,24 1,0-25,-24 0,24 48,-24-23,0 23,23 0,1-24,24 24,-48-24,24 24,-1-24,1 24,-24 0,0 0,0 0,-24 0,24 24,-23-24,-25 24,24 0,0-24,24 0,0 0,48 0,-24 0,0 0,23 0,1 0,-24 0,0 0,-1 0,-23 23,0-23,0 24,0 0,24 0,24 0,-24-24,-24 23,23-23,-23 0,24 0,-24 0,24 0,0 0,0 0,-1 0,1 0,-24 0,24 0,0 0,-24 0,24-23,-24 23,24 0,-24 0,0 0,23 0,1-24,-24 24,24 0,-24-24,24 24,0 0,-24 0,23 0,1-24,0 24,-24 0,24 0,-24-24,24 24,-24 0,0 0,47-23,-47 23,48-24,-24 24,-24 0,47 0,-23 0,0-24,-24 24,24 0,-24 0,24 0,-1 0,-23 0,0 0,0 0,-23 0,23 0,-24 0,24 0,-24 0,0 0,24 0,-24 0,1 0,-1 0,0 0,24 0,-24 0,0 0,24 0,-24 0,24 0,-23 24,23-24,0 0,0 0,0-24,0 24,0-24,23 0,-23 24,24-24,0 24,-24 0,0 0,24 0,-24 0,0 0,0 0,0 0,0 48,0-48,-24 48,0-24,24-1,0-23,-24 24,24-24,0 24,0 0,0 0,0-24,0 0,0 0,0-24,0 0,0 24,0-24,0 24,0-24,0 24,0 48,0 0,0-1,0 1,0-24,0-1,0 1,0-24,0-24,0 24,0-47,24 23,-24 0,0 24,0-24,0 24,0-23,0-1,0 0,24-24,-24 48,0-23,0 23,0 0,-24 0,24 23,0 1,-24 0,24 0,0 0,0-24,0 23,0 25,0-24,0 23,0 1,0-24,0-24,0 0,0-24,24-24,-24 25,24-1,-24 0,24 0,-24 0,0 24,0-23,0-1,0-24,0 48,0-24,0 24,-24 0,24 0,0 0,-24 0,24 0,0 0,0 0,0 48,0-24,0 0,0 23,0-47,0 24,0-24,0 0,0 0,0 0,24-24,0 24,-24-24,0 24,0-47,0-1,0-23,0-1,0 25,-24 47,24-24,0 0,-24 24,24 0,0 24,-24-24,24 24,0 47,0-23,0-1,0-23,0 48,0-72,0 23,0-23,0 0,0 0,24 0,-24 0,0 0,0-71,0 23,0 25,0-1,0 0,0 0,0 24,0-24,0 24,-24 0,1 0,-1 24,24-24,-24 24,0-24,24 24,0-24,0 24,0 23,0-23,0 24,24-25,-24 1,24 24,0-48,-24 24,23-24,1 0,0 0,0 0,0 0,0 0,-24-24,23 24,-23-24,0 0,0 0,0 1,0-25,0 0,-23 25,23-1,-24 24,24-24,-24 24,24 0,-24 0,24 24,-24-24,24 24,-24 23,24-47,0 48,0-24,0-1,0 1,0 24,0-24,24-1,-24-23,0 0,48-23,-24-1,0-24,-1 1,-23-49,24 25,-24-24,0 23,0 48,0-23,0 23,-47 0,47 24,-24-24,24 24,-24 0,24 0,0 24,0-24,0 24,-24 0,24 23,0 1,0 23,0-47,48 24,-24-24,-24-24,23 0,-23 0,24 0,-24 0,24 0,0-48,-24-23,24 23,-1 0,-23 25,0-1,24 0,-24 0,0 24,0-24,0 24,0 24,24-24,-24 24,24 0,0-24,-24 0,0 0,0-24,23 24,-23-24,0 0,0 1,0-1,24 24,0 24,-24-1,0-23,24 0,-24 24,0-48,0-23,0-49,-24 25,24 23,0 48,0-23,0 46,0 1,0 24,24-1,-24-23,0 24,24-24,-24 0,0-1,0-23,24 0,-24 0,0-23,23 23,-23-24,0 0,0 24,24-24,-24 24,0-24,24 0,-24 24,24 0,-24 0,0 0,24 24,-24 0,0 0,23-24,-23 24,0-24,24 24,-24-24,0 0,0 0,0-24,0 0,-24 24,24 24,24 0,-24 23,24-23,0 0,-24 0,24-24,-24 23,0-23,0-23,0 23,0 0,0 23,0-23,0 24,-24 0,0 0,24 23,0-47,0 24,0-24,-24 0,24 0,0 0,0 0,0 48,0-48,0 24,0 0,-24-1,24 1,0 0,-23-24,23 0,0 0,0 0,0-24,23 24,-23-24,0-23,0-1,0 24,0 24,0-24,0 24,0 0,0 24,-23 0,23 24,0-48,0 24,0 23,0-47,0 24,0-24,-24 0,24-24,0 24,0-47,0 47,-24-24,24 24,0-24,-24 24,24-24,0 72,0 23,0 1,24-1,-24-47,0 0,0-24,0 0,0 0,0-24,0 24,0-24,-24 24,24-24,0 0,0 24,0-23,0-1,-24 24,24-24,0 48,0 47,24-23,-24-24,0 23,0-23,24 0,-24-48,0-24,-24 25,24-25,-24 24,1 0,23-47,-24 47,-24-23,48-1,-24 24,24 0,-24 24,24-24,0 24,0 0,0 24,0 0,0 48,24-25,0 1,-24-24,0-1,0 1,0-48,0-23,0-1,0 24,-24 1,24-1,0 0,0 24,0 71,24 1,24-25,-48 1,24-24,-1-24,-23 24,0-1,24-23,-24 0,24 0,-24 0,0-23,0-49,0 48,0 1,0-25,0 48,0-24,-24-23,24 23,-24 0,24 24,0-24,0 24,0 48,24-1,0 1,-24 23,0-47,24 0,-24-24,0 24,0-24,0 0,0-24,0 0,0-23,0-1,0 0,0 25,0-25,-24 48,24 0,0 24,0 23,0 25,0-1,24 1,-24-25,0-23,0-24,0-24,0-47,0-1,0 25,0 47,0-24,0 24,0 0,-24 0,24 0,0 0,0 0,0 24,0 0,0-24,0 23,0-23,0-23,0-1,0 24,0-24,0 24,0-24,0 24,0 24,0 24,0-1,0 1,0-48,0 0,0 24,0-24</inkml:trace>
</inkml:ink>
</file>

<file path=ppt/ink/ink14.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7T17:48:14.202"/>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24 571,'0'0,"0"0,0 24,0 0,0-24,0 24,0-1,0 25,24 0,0-1,-24 1,0-1,0-47,0 0,0-23,0 23,0-24,0 24,0-24,0 0,0 24,0-24,0 24,0-47,0 47,0-24,0-24,0 48,0-23,0 23,-24 0,24-24,-24 0,0 24,24-24,0 48,0 24,24 47,0-24,0 1,23-25,-23 1,-24-48,0-24,0-71,0 0,0-24,0-1,0 73,0 23,0 0,0 24,0 0,0 24,0 24,24-1,24 25,-1 47,-47-48,24-47,0 0,-48-215,-24-47,1 72,23 94,0 48,24 0,0 24,24 48,-24 24,48 23,-1 0,1-24,-24-47,0 0,-24-24,0-48,0-23,0 0,0-1,0 1,0 47,0 0,0 24,-24-24,24 24,-24-24,0 24,24 0,0 0,24 0,-24 0,24 0,-24 0,0 0,0-23,0 23,0-24,0 24,-24 0,24 0,-24-24,24 24,-24 0,24 0,-24 0,24 0,-23 0,23 0,0 24,0 23,0-23,0 0,0 24,0-48,0 24,0-24,0 0,0-48,0 24,0 0,0 0,0 1,0-1,0 24,0 24,23-1,-23 25,48 0,-24-24,-24 23,0-47,0 0,0 0,0-24,0 1,-24-1,24 24,0-24,0 24,-24-24,24 24,0-24,0 0,0 48,0-24,0 24,0 24,0-48,24 47,-24-23,0 0,24-24,-24 24,0-48,0-24,-24 1,0 23,0-24,24 24,0 1,0 23,0 23,0 1,48 24,0 0,-1-1,25 25,-48-25,23-23,-47-24,0 24,0-48,0-24,0 1,-47-1,47 24,-24 1,24-1,-24 24,24 0,24 0,-24 24,0-1,24 1,-1 24,-23-48,0 24,0-1,0-23,0-23,0-1,0 0,0 0,0 0,0 1,0 23,0 23,0 25,0 0,0-1,0 1,0-24,0-24,0 23,0-23,0 0,0-23,0 23,0-24,0 24,0 0,0 0,-23 24,23-24,0-24,47-24,-47 24,0 24,0 0,0 0,-24 0,1 0,23 0,0 0,0 0,0 0,0 0,-24 0,0 0,0 0,0 0,24 48,0-48,0 24,0-24,0 0,24 24,0-24,-24 0,24 0,0 0,-24 0,0-24,0 24,0-24,0 0,-24 0,24 24,-24-23,24 23,-24 0,0 0,24 0,0 0,0 47,0-23,0 24,0-1,24-23,0 0,-24 24,48-25,-48-23,0 0,0-47,0-96,0 0,0 72,0 23,-24 24,0 0,0 24,0-24,24 48,48 72,0-1,23 24,-23-24,-1-23,-23-49,0 1,-24-24,0 24,0-24,0-24,0 24,0-24,0 24,0-47,24 47,0 0,-24-24,0 24,23-24,1 0,0 24,0-24,0 1,-1-1,-23 24,24-24,-24 24,24 0,-24-24,0 24,0 0,-24 0,24 24,0 0,-24 0,24-1,0-23,-23 24,23 0</inkml:trace>
  <inkml:trace contextRef="#ctx0" brushRef="#br0" timeOffset="10764">1381 857,'0'-24,"-23"24,23 0,0-24,0 24,0 0,-24-24,24 1,0 23,-24 0,24 0,0 0,0 23,0-23,24 48,-24-48,0 24,0-24,0 0,24 0,-24 0,0 0,0 0,0-24,0 0,0 24,-24 0,24-24,0 24,0-23,-24-1,24 24,0 0,0 24,0-1,0 1,24 24,-24-48,0 24,0-1,24-23,-24 0,0 0,0-47,-24 23,24 0,-24 24,24-24,0 24,0 0,24 24,-24 0,0-24,0 24,24-24,-24 0,0 0,0-24,0 0,0 24,0-24,0 24,-24-23,24 23,0-24,0 24,0 0,0 24,0 23,0-23,0 0,0-24,0 24,0-48,0 0,-24 0,0-23,24 23,0 0,-24 24,24-24,-23 0,23 1,-24-1,24 0,0 24,0 24,0-24,0 47,0-47,0 24,0-24,0 24,0-24,24 48,-1-25,1 25,-24-24,0-24,0 24,24-1,-24 1,0 0,24 0,0-24,-24 24,0-24,23 0,-23 0,24 0,-24 0,24 0,0 0,-24-24,24 0,0 0,-1 24,1-24,0 1,-24 23,24-24,-24 24,0-24,0 24,0 0,0 0,0 24,0 0,0-1,0-23,0 24,0-24,0 0,0 0,0-47,0 23,0 0,0-24,0 25,0-1,0 24,0-24,0 24,0 0,0 0,0 24,0 0,0 47,-24-23,0-1,24-23,0 0,0 0,0-24,0 0,0-24,0-48,0 1,24 23,-24 25,0-25,24 24,-24 0,0 1,0-1,24 24,-24 0,0 24,0-1,0-23,0 48,0-24,0 0,-24 23,24 1,0-24,-24-24,24 0,0-24,0 0,0 0,0-23,0 23,0 0,0 24,0-24,0 24,0 0,-24 24,0 24,24 23,-23 0,-25 25,24-72,24-1,0 1,0-24,0 0,0 0,0-24,24 1,-24-1,0 0,0 0,0 24,24-24,-24 48,0-24,0 24,0 0,0 0,0-24,-24 0,24 0,-24-24,24 24,-24-24,24 24,-24-24,24 24,0-24,0 0,-23 24,-1 0,24 0,0-23,-24 23,24 0,-24 0,0 0,24 0,-23 0,-1 0,0 0,24 0,-24 0,24 0,0 0,-24 0,24 0,-23 0,-1 0,24 0,-24 0,24-24,0 0,-24 24,24 0,0 24,0 0,0-1,0 1,0-24,0 48,0-48,0 24,0-24,0-24,0 0,-24-47,24 47,0 0,0 24,-24-24,24 24,0 48,0-1,0-23,0 24,0-48,0 24,0-24,0 0,0-48,0 0,0 25,0-1,0-24,0 48,0 24,0 24,0-25,0 1,0-24,0-24,0 1,0-1,0-24,0 24,0 24,0-23,0 23,0 0,0 23,0-23,0 0,0-23,0-1,0 24,0-24,-23 24,23 0,0 0,0 24,0 0,0-1,0-23,0 48,0-48,0 24,0 0,0-1,0-23,-24-23,24-25,0 24,0 24,0-47,0 47,0 0,0-24,0 24,0-24,0 0,-24 24,24 0,0 0,0 0,0 24,0 0,0-24,0 47,-24-23,24 0,0 24,0-1,0 1,0-24,0 23,0-23,0 0,0-24,0-24,0 24,0-24,0-23,0 23,0 0,0 0,0 0,0 1,0 23,0-24,-24 0,24 24,0-24,0 48,0-24,0 48,0-1,24 25,-24-25,0 1,24-24,-24 0,24-1,-24-46,0-1,0-48,0 1,-24 23,24 1,0 23,0 0,-24 24,24-48,-24 48,24-23,0 46,0 1,0 48,0-25,0 1,0 0,0 23,0-23,24-1,0 1,0-24,-24-1,0-23,24 24,-24-48,0-47,0-24,0-24,0 0,0-24,0 48,-24 47,24 0,-24 24,24 1,0 46,0 49,0-1,0 1,0-1,0 1,0-25,0-23,24 0,-24 0,24-24,-1 0,1 0,24 0,-24-24,0 0,-24-24,23 25,-23-25,24-23,-24-1,0-23,0 47,-24-23,1-1,-25 1,24 47,-24 0,48 24,-47 0,47 24,-24 0,24-24,-24 48,0-1,24-23,0 47,-23-23,23 0,0-1,0 25,0-25,0 25,23-25,1-23,48-24,-25 48,25-24,-25-24,-23 0,0 0,24 0,-48-24,23 0,1-24,-24-23,24-48,-24 48,0-25,0 49,0-25,-24-47,-23 72,-1 23,24-24,-23 24,23 24,0 0,-24 24,24 0,24 47,-23-23,-1 0,0-1,24 25,0-25,0 1,0 23,0 1,48-1,-1-23,1-1,0-47,-25 24,25-24,-24 0,0 0,23-71,-23-1,-24 1,48-48,-1 47,1 1,-24-48,-24 48,0-1,0 1,0 23,-24 0,24 48,-48-23,48 23,-24 0,1 0,-25 47,48-23,-48 24,25-1,23 1,0-24,0 23,0-47,0 48,0-24,47 23,1 1,-24 0,23-1,-23-47,24 0,-48 24,0-24,0 0,0 0,0 24,0 0,0-24,0 24,0-24</inkml:trace>
</inkml:ink>
</file>

<file path=ppt/ink/ink15.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7T17:48:53.779"/>
    </inkml:context>
    <inkml:brush xml:id="br0">
      <inkml:brushProperty name="width" value="0.05292" units="cm"/>
      <inkml:brushProperty name="height" value="0.05292" units="cm"/>
      <inkml:brushProperty name="fitToCurve" value="1"/>
    </inkml:brush>
    <inkml:brush xml:id="br1">
      <inkml:brushProperty name="width" value="0.05292" units="cm"/>
      <inkml:brushProperty name="height" value="0.05292" units="cm"/>
      <inkml:brushProperty name="color" value="#FFFFFF"/>
      <inkml:brushProperty name="fitToCurve" value="1"/>
    </inkml:brush>
  </inkml:definitions>
  <inkml:trace contextRef="#ctx0" brushRef="#br0">358 65,'0'0,"23"24,-23-24,0 24,0 0,0-24,0 23,0-23,0 24,0 0,0-24,0 24,0-24,0 24,0-24,0 24,24-24,-24 23,0-23,0 24,0-24,0 48,0-48,0 24,0-1,0 1,0-24,0 24,0-24,0 24,0-24,0 0</inkml:trace>
  <inkml:trace contextRef="#ctx0" brushRef="#br0" timeOffset="6271">239 89,'0'0,"0"0,0 0,0 48,0-25,0 1,0-24,0 24,23-24,-23 24,0 0,0-24,0 24,0-1,0-23,24 24,-24 0,0-24,0 24,0-24,0 24,0-24,0 23,0-23,0 0,-24 24,24-24,-23 0,23 24,-24-24,24 0,-24 0,0 0,24 0,0 0,-24 0,24 0,0 0,0-24,-23 24,23 0,0-24,0 1,0 23,0 0,0-24,0 24,0-24,0 0,0 0,0 24</inkml:trace>
  <inkml:trace contextRef="#ctx0" brushRef="#br0" timeOffset="9937">120 303,'0'0,"0"0,0 0,23 0,-23 0,24 0,0 0</inkml:trace>
  <inkml:trace contextRef="#ctx0" brushRef="#br1" timeOffset="45989">167 375,'0'24,"0"-24,0 47,0-47,0 24,0-24,0 24,0-24,24 24,0-24,-24 0,24 0,-24 0,0 0,0 0,23 0,1-24,-24 24,0-24,24 24,-24 0,0-24,0 0,0 24,0-23,0 23,0-24,0 0,0 24,0-24,0-23,0 47,0-24,0-48,0 48,0 24,0-23,0-1,0 24,0 0,0 0,0 24,0-24,0 0,0 23,0-23,0 24,0 0,0-24,0 24,0-24,0 24,0 0,0-1,0-23,0 24,0-24,0 24,0 0,0-24,0-24,0 24,0-24,0 24,0-47,0 47,0-24,0 0,0 0,-24 24,24-24,0 24,0-24,0-23,0 47,0-24,-24 24,24-24,0 24,0 24,0 0,0 0,0-1,0 25,0-24,0 0,0-24,0 24,0-24,0 23,0-23,0-23,0-1,0 0,0-24,-23-23,23 47,0 0,0-23,0 47,0-24,0 24,0 0,0 47,23-23,-23 0,24 0,0 0,-24-1,24 1,-24 0,0 0,24 0,-24 0,23-24,-23 23,0 1,0-24,0 0,0-24,0 1,0-1,0 24,0-24,0 24,0-48,0 48,0-24,0 1,0-1,0 24,0-24,0 24,-23-24,23 24,0 48,0-48,23 24,-23-24,0 23,0 1,0-24,0 24,0-24,0 24,0-24,0 24,0 0,0 23,0-23,0 0,0 0,0-24,0 23,0-23,0 0,24 0,-24-23,0-1,0 0,0 24,0-24,0 24,0-24,0 24,0-23,0-1,0 24,0-24,0 24,0 0,0 24,0 0,0-24,0 23,0 1,0 0,0 0,0 0,0-1,0-23,0 0,0 0,0 0,0-23,0 23,-24-24,24 0,-23 0,23 24,0 0,0 0,0 24,0 0,0-24,0 24,0-1,0-23,0 0,0 24,0-24,0 24,0 0,0-24,0 24,0-1,0-23,0 24,0 0,0-24,0 24,0-24,0 24,0 0,-24-24,24 23,0-23,0 24,0-24,-24 0,24 24,0 0,0-24,-24 0,0 0,24 0,0 0,-23 0,23 0,0 0,0-24,-24 24,24-24,0 24,0-24,0 24,0-23,0-1,-24 24,24 0,0 0,-24 0,24 0,-24 0,24 0,-23 0,-1 0,24 0,0 0,-24 24,24-24,0 0,0 0,0-24,24 0,-24 0,24 24,-24-24,0 24,0 0,0 24,0 0,-24-24,24 24,-24-24,24 24,0-24,24 0,0-48,-24 48,0 0,0-24,0 24,0-24,0 24,-24-24,24 24,0 0,-24 0,0 0,24 0,-24 0,24 0,0 0,0 0,0 24,-24-24,24 0,0-24,0 1,0-1,0-24,24 24,0 1,0-25,-24 48,0 0,0-24,0 24,0 0,0 0,0 24,24-24,-24 24,0 0,0-24,0 23,0-23,24 24,-24 0,0-24,0 24,0-24,0 24,0-1,0-23,0 0,0-23,0 23,0-24,0 24,0-24,23 0,-23 24,24-24,-24 24,0-23,24 23,-24-24,0 24,0-24,0 24,24-24,-24 24,0-24,0 1,24 23,-24 0,0 0,0 23,23-23,-23 24,0 0,0 0,0-24,0 24,0-1,0 1,0 0,0-24,24 48,-24-48,0 23,0-23,0 0,0-23,0 23,0-24,0 0,24 0,-24 24,0-24,0 1,0 23,24 0,-24-24,0 24,0 0,0 24,0-1,0 1,0 0,0 0,0 47,0-47,0 0,24 0,-24-24,0 0,0 0,0 0,0-24,0 0,0 0,0 0,0 1,0-49,0 72,0-24,0 24,0 0,0 24,0 0,-24 0,24 0,0-24,0 0,0 0,0 0,0 23,0 1,0 0,0 0,0-24,0-24,0-24,0 25,0 23,0 0,0 0</inkml:trace>
</inkml:ink>
</file>

<file path=ppt/ink/ink16.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7T17:50:30.310"/>
    </inkml:context>
    <inkml:brush xml:id="br0">
      <inkml:brushProperty name="width" value="0.05292" units="cm"/>
      <inkml:brushProperty name="height" value="0.05292" units="cm"/>
      <inkml:brushProperty name="fitToCurve" value="1"/>
    </inkml:brush>
  </inkml:definitions>
  <inkml:trace contextRef="#ctx0" brushRef="#br0">286 119,'0'0,"0"0,23 0,-23 0,0 0,0 0,0 0,0-23,0 23,0 0,0 23,0-23,0 24,0 0,0-24,0 24,0-24,0 24,0-1,0-23,0 24,0-24,0 24,0 0,0 0,0-24,0 24,0-1,0 1,0 0,0-24,0 24,0 0,0-1,0-23,0 24,0 0,0 0,0-24,0 24,0-1</inkml:trace>
  <inkml:trace contextRef="#ctx0" brushRef="#br0" timeOffset="6895">167 167,'0'0,"0"0,0 0,0 24,0 0,0-24,0 23,0-23,0 24,0 0,23-24,-23 24,0-24,0 24,0-24,0 24,0-1,0-23,0 24,0 24,0-48,0 24,0-24,0 23,0 1,0-24,0 0,-23 0,23 0,-24 0,24 0,0 0,-24 0,24 0,0-24,-24 24,24 0,0-23,0 23,0-24,0 24,-24-24,24 0,0 24,0-24,0 24,0-23,0-1,0 24,0-24,0 24,0 0,0 24,0 0,0-24,0 23,0-23,0 24,0 0,0-24,0 0,0 24,-23-24,23 0,0 0,0 0,-24 0,24 0,-24 0,24 0,0-24,0 0,0 24,0-24</inkml:trace>
  <inkml:trace contextRef="#ctx0" brushRef="#br0" timeOffset="14789">214 334,'0'-24,"0"24,0 0,0-48,0 1,0 47,0-24,0 24,0-48,0 48,0-47,0 47,0-24,0 0,0 0,0 24,0-24,0 24,0 0,0 24,0 0,0-24,0 24,0-24,0 24,0-1,0 1,0-24,0 24,0 0,0 0,0-24,0 23,0 1</inkml:trace>
  <inkml:trace contextRef="#ctx0" brushRef="#br0" timeOffset="23899">214 48,'-24'0,"24"0,0 0,0 0,0 0,0 24,0 0,0-24,0 23,0-23,0 48,0-48,0 24,0-24,0 24,0-1,0-23,0 24,0-24,0 0</inkml:trace>
</inkml:ink>
</file>

<file path=ppt/ink/ink17.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7T17:51:00.277"/>
    </inkml:context>
    <inkml:brush xml:id="br0">
      <inkml:brushProperty name="width" value="0.05292" units="cm"/>
      <inkml:brushProperty name="height" value="0.05292" units="cm"/>
      <inkml:brushProperty name="fitToCurve" value="1"/>
    </inkml:brush>
  </inkml:definitions>
  <inkml:trace contextRef="#ctx0" brushRef="#br0">0 0</inkml:trace>
</inkml:ink>
</file>

<file path=ppt/ink/ink18.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6T16:02:55.103"/>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3126 548,'0'0,"0"0,0 0,0 24,24 0,-24-24,0 23,24-23,-24 24,0 0,0-24,0 24,24-24,-24 47,0-47,0 24,0-24,0 48,0-24,0-24,0 24,0-1,0 1,0-24,0 24,0-24,0 24,-24-24,24 0,0 0,0-24,0 24,0-24,0 24,0-47,0 47,0-24,0 0,0 0,0 0,0-23,0 47,0-24,-24 0,24 0,0 24,0 0,0 24,0 24,0 23,0-71,0 24,0-24,0 24,0-24,0 24,0-1,0-23,-24 0,24 24,0 0,-24 0,24-24,0 24,0-24,-23 47,23-47,-24 24,24-24,0-24,0 0,0 24,0 0,24-23,-1 23,-23-24,0 24,24 0,-24-24,0 24,0-24,0 24,24-24,-24 24,0-23,24-1,-24 24,0-24,0 24,0-24,0 24,0-24,0 0,-24 24,24 0,0-23,0 23,0-24,-24 24,24-24,0 0,0 0,0 1,-24 23,24-24,-23 0,23 24,0-24,0 24,0 0,-24 0,24 0,0 0,-24 0,24 0,0 0,-24 0,24 24,0 0,0-24,0 0,-24 24,24-24,0 23,-23-23,23 24,0-24,0 0,-24 0,0 24,24-24,0 24,-24-24,24 0,0 24,0-1,0-23,24 0,0 24,-24-24,24 0,-24 0,23 0,-23 0,0 0,0-24,0 1,0 23,0-24,0 24,0 0,-23 0,23 0,-24 0,0 0,24 0,-24 0,24 0,0 24,0-1,0-23,0 24,0-24,0 24,0 0,0-24,0 0,0 0,24 0,-24-24,24 24,-24-24,0 24,0-24,0 1,0 23,0-24,0 24,0 0,-24 0,24 0,-24 0,24 0,-24 0,1 0,23 0,-24 0,24 0,0 0,-24 0,24 0,0 24,-24-24,24 23,0-23,-24 24,24-24,0 0,-24 0,24 24,0-24,-23 24,-1-24,24 0,0 24,0-24,0 0,24-24,-1 0,25 0,-24 0,0 1,0-1,-1 0,1 24,-24-24,24 24,0-24,-24 24,24-23,-24 23,23-24,1 24,-24 0,-24 0,-23 0,23 0,0 0,0 24,1-24,23 0,0 0,0 0,0 0,0 0,23 0,-23 0,0-24,24 24,-24 24,0-1,-24 49,1-25,-1-23,24 0,0-24,0 0,24-24,-24 0,23 24,-23-23,0 23,0 47,0-47,-23 24,23 24,0-48,0 24,0-24,23 0,-23-24,24 24,-24-48,24 48,-24 0,0 0,24 0,0 0,-1 0,25 0,-48 0,24-24,-24 24,0 24,0 0,0-24,0 24,0-24,0-24,0 0,24 0,-24-23,23 47,-23-24,0 0,0 0,24 24,-24-24,0 24,0-23,0-1,0 24,0 24,0-1,0-23,0 24,24-24,-24 24,0 0,0 23,0-23,24 0,-24 0,0-24,0 24,0-24,0 0,0-24,0 24,0-24,0 24,0-24,0 0,0 24,0 0,0 24,0 0,-24 0,24 0,-24-24,24 24,-24-24,24 0,-23 0,23 0,0-24,-24-48,0 25,0 23,24 24,0 0,0-24,-24 24,1 0,-1-24,0 24,-24-24,25 24,-25 0,0 0,24 0,1 0,-1 0,0 24,0-24,0 24,1-24,23 0,-24 24,24-24,-24 0,24 0,0-24,0 24,0-24,24 24,-24 0,0 0,-24 0,0 0,-23 0,23 0,0 0,24 0,0 0,24-47,-24 47,24-48,-1 24,1-23,0 47,-24-24,24 24,-48 47,0 25,0 23,1-71,-25 23,24 1,0-48,24 0,48-24,-24 0,23-23,-47 47,24-24,-24 24,-24 0,-23 48,-1-48,0 47,1 1,23-24,0-24,24 24,0-24,0-24,48-24,-24 0,-1 25,-23-1,24 24,-24 0,-47 47,47-23,-24-24,24 0,0 24,47-95,49-48,-72 23,23 73,-47-1,0 24,-24 24,-23 23,23 25,-24-49,24 1,24-24,0 0,0-24,24 1,0-25,-24 24,24 0,-24 24,-24 24,-24 24,1 23,-1-23,24-24,24-1,0-46,0-25,24 24,-24 24,0 24,-47 24,47-25,-24 1,0-24,72-47,-25-25,1 48,24-23,-72 94,-47 25,23-25,0 25,25-72,23 24,-24-24,24 0,47-24,-47 0,24 0,0 24,-24-24,-71 120,-96 47,48 23,47-94,72-25,-23-47,46-47,49-25,-1-23,-23 24,-1 23,-23 24,0 0,-24 24,-48 24,-23 48,47-1,-23-47,23-24,24 24,24-48,-1-24,1 24,0-23,0 47,-24 0,-24 0,24 0,0 24,0-24,0-24,24-48,23 25,-23-1,0 0,0 48,-24-23,-24 23,-24 23,25 25,-25-24,24 0,-23 0,47-24,0 23,0-46,0-1,23-48,25 48,-48 1,0 23,0 0,0 0,-24 0,24 23,-24-23,24 0,0-47,24-25,24 25,-24 23,-1 24,1 0,-24-24,0 48,-71 143,-24 47,47-71,0-96,48-23,0-24,0 24,0-72,72-23,-1-48,24 24,-71 47,0 24,-24 24,-24 72,-47 47,23-48,48-47,-24 0,24-24,24 0,-24-48,24 48,-24-24,0 48,-24 24,-23-24,47-1,0-46,23-1,-23 0,0 0,24 24,-24-24,0 1,0 23,-24 0,-23 47,-1-23,24 0,24-24,0 0,0-48,0 1,24-1,24-23,-1-1,-23 24,24 1,-48 47,0-24,-72 143,-47 24,48-24,47-71,24-25,24-70,47-48,-23 47,47-47,-47 47,-1 24,-47 0,0 72,-23 24,-25 23,0 0,25 0,-1-23,0-48,24-24,0 0,48-96,47-47,-24 24,1 48,-72 23,24 24,-72 144,0-25,1 0,23-95,24 24,24-24,23-72,-23 49,0-1,24 0,-48 0,23 24,1 0,0 0,-24-24,0 24,0-23,24 23,-48 23,24-23,-24 24,0 0,1 47,-1-23,-24-24,24 23,24-47,0 0,0 0,0 0,0-47,24 23,0-24,-24 25,0-1,24 0,-24 0,0 24,24 0,-1-24,-23 24,24-23,-24 23,24 0,0 0,-24-24,24 0,-24 24,0 0,23 0,-23 0,24-24,0 24,-24-24,48 0,-48 24,23 0,-23 0,24-23,-24 23,48 0,-48 0,24 0,-24 0,24-24,-1 24,-23 0,24 0,-24 0,24-24,-24 0,24 24,0-24,-24 24,23 0,-23 0,24 0,0 0,0 0,-24 0,24 0,-1 0,-23 0,24 0,-24 0,24 0,-24 0,24 0,-24 0,24 0,-24 0,24 0,-24 0,23 0,1 0,-24 0,24 0,-24 0,24-23,-24-1,24 24,-24 0,23 0,-23-24,0 24,0 0,24 0,-24-24,0 24,24 0,0 0,-24 0,24 0,-24 0,0 0,0 0,0 0,-24 0,24 24,-24 0,24 0,-48-1,25 1,-25 0,24 0,0 0,24-24,-23 0,23 23,-24-23,0 24,24-24,24-24,0-23,23-1,1 24,-1-23,-23 23,0 0,-24 24,24-24,-24 24,-48 48,24-48,24 24,-23-24,23 0,47-48,-23 24,0 1,0 23,-24 0,-48 71,-95 72,-24 0,48-48,96-47,-1-25,24-23,47-47,96-72,-24-24,0 24,-47 24,-48 71,-1 24,-23 0,-452 428,71 1,119-167,119-119,96-96,23-23,24-24,0-24,214-214,48 0,-95 48,-72 118,-71 48,-48 24,-143 143,24 0,48-48,48-71,23 24,24-48,24 0,71-143,0 95,-71-23,0 71,-48 24,-24 23,-47 49,-24-1,-24 0,0-23,48-25,47-47,48 0,0-24,-24 1,24-1,0 24,0-24,-23 24,23 0,-24-24,24 24,-24 0,24 0,-24 0,0 0,1 48,23-48,-24 0,24 24,0-48,47-24,1 0,23-47,1-24,-48 48,23 47,-47 0,0 24,-23 0,-49 48,48-24,-23 23,47-47,0 0,0 72,0-1,0-23,0 23,23-47,1 24,48-25,-25 1,-23 0,24-24,-48 0,24 0,-24 24,23-24,-23 0,0-48,0 1,0 23,0-24,0 24,0-23,0-1,0-23,0 23,24 0,-24 1,24-1,-24 0,0 25,0-25,0 0,0 48,0-23,0 23,0-48,0 0,0 25,-24 23,24 0,-24 0,24 23,0 1,0 24,0-1,0 1,0 0,0-1,-23 1,23-24,0 0,0-24,0-72,0 48,23-23,1-25,-24 25,0 47,0-24,0 0,0 24,0-24,0 24,0-24,-47 1,47 23,-24 0,-24 0,24 0,-23 0,-1 0,-23 0,23 23,24 1,-23-24,-1 0,24 0,0 0,1 0,-1 0,0 0,0 0,-24-24,1 1,23 23,-24-24,48 0,-23 0,-1 24,0-24,24 0,0 24,-48 0,25-23,-1-1,0 0,0 0,24 0,-48-23,48 23,-47 0,23 0,24 1,-24-1,24 24,-24 0,24-24,-23 24,-1-24,0 24,0 0,24-24,-24 24,24 0,-23 0,23-24,-48 24,48 0,-24 0,24 0,-24 0,0 0,24 24,0 0,-47 0,47 0,-24 0,24-24,0 0,-24 47,0-23,24 0,-23-24,23 24,-24-1,24 25,-24 0,0-1,0 25,24-1,-23 1,-1-72,24 23,0-23,0 24,0 0,0 24,-24-25,24-23,-24 24,48-48,0-71,71-95,0-1,48-47,-48 24,-23 71,-48 95,-24 1,-24 94,-95 1,0 95,0 0,0 0,23-48,72-48,1-23,-1-24,48-47,-1-25,-23 25,24 47,-24 0,0 0,0 0,0 23,0 1,0 24,0-48,0 24,0-24,0 23,0 1,0 24,0-48,0 24,-24-24,24 23,0 1,-23 0,23-24,0 0,-24 24,24-24,0 0,24 0,-24 0,23 0,-23 0,0 0,24 0,-24 0,24 0,0 0,-24 0,24 0,0 0,-1 0,-23 0,24 0,-24 0,24 24,0 0,-24-24,24 0,-24 23,23-23,-23 0,0 0,0-23,0 23,0-24,0 24,0-24,0 24,0-48,0 48,0-24,0 24,0 0,24 0,24 48,-24-24,23 47,-47-23,24-48,-24 24,0 0,0-24,0 0,0-48,-24 0,24 25,-24-25,1 48,23-24,0 24,0-24,0 24,-24-24,48 72,-1 47,25 24,0-47,-24-1,-24-71,0 24,0-24,0-48,-48-71,0 0,24 48,24 23,-23 24,23 1,-24 23,24 0,24 0,-1 23,1 1,0-24,0 0,0 24,-24-24,24 0,-24 0,0 0,0 0,0-24,0 24,0-24,0 24,0-23,23 23,25 0,-24 0,0 0,-24-24,23 24,-23 0,48-24,-48 24,24 0,0-24,-1 24,-23 0,24 0,-24-24,24 24,0 0,-48 0,0 0,0 0,-23 0,-1 24,24 0,-23-24,47 0,-24 0,24 0,0 0,24 0,-24 0,24 0,-1 0,-23 0,24-24,-24 24,24-24,-24 1,24 23,0 0,-24-24,0 24,23 0,-23 0,24 0,0 0,0 0,-24 0,0 0,24 0,-24 24,0-1,0 1,-48 0,24 24,-23-25,-25-23,48 24,1-24,23 24,0-24,0-24,0 24,0-24,0 24,0-23,0-1,0 24,0 24,0-24,0 23,-24 25,0-48,0 24,24 0,-24-24,24 24,-23-24,23 0,-24 0,24 0,0 0,-24 0,24 0,0-24,-24 24,0-24,24 0,0 24,0-24,0 0,-24 1,24 23,0-24,0 24,0 24,0 23,24-23,-24 0,0-24,0 24,0 0,24-1,0 49,-24-48,0-1,0 1,0-24,0 0,-24-24,24 24,-24-23,24-1,0 0,0 24,-24 0,24-24,0 24,24-24,0 24,24 0,-48 0,24 0,-1 0,1-23,0 23,-24 0,24-24,0 24,-1-24,-23 24,24 0,0 0,-24 0,48-24,-48 24,23-24,1 0,0 24,-24 0,24-23,-24 23,0-24,0 24,-24 0,0 0,-47 0,47 0,0 0,0 0,24 0,0-24,-23 24,23 0,-24 0,24 0,0-24,24 0,-24 24,0-23,23 23,1 0,-24-24,24 24,-24 0,24 0,-24 0,24 0,-1 0,-23 0,24 0,-24 0,24 0,0 0,-24 0,24 0,-24 0,24 0,-24 0,23 0,1 0,-24 0,24 0,-24 0,24 0,0 0,-24 0,23 0,-23 0,0 0,0 0,0 0,0 0,0 24,-23 23,23 1,0-24,0 23,0-47,0 0,0 0,-24 0,24-24,0 1,0 23,0-24,0 0,0 0,0 24,0 0,0 0,0 0,24 0,-1 0,-23-24,48 1,-48 23,24 0,-24-24,24 24,-24 0,23 0,1 0,-24-24,0 24,0 0,0 24,0-24,0 47,0-47,0 48,0-48,0 24,0-24,0 24,0-24,0 0,0 0,0-48,0 48,0-24,0 24,0-47,0 47,0-24,-24 24,24 0,-23 0,23 0,0 24,0-24,0 71,0-23,0-1,0-47,0 24,0-24,0 0,23 24,1-24,-24 0,24 0,-24 0,0 0,0 0,0-24,0 24,0-24,0 0,0 24,0-23,0-1,0 24,0 0,0-24,0 24,-24 0,0 0,24 0,-23 0,23 0,-24 0,0 0,24 24,0-24,0 24,0 23,0-47,0 24,24 0,-24-24,24 0,-24 24,23-24,1 0,-24 0,24 0,-24 0,0 0,0 0,0-48,24 48,-24-48,0 25,0-1,0-24,0 48,0-24,0 1,0-1,0 24,-24 0,0 0,24 0,-24 0,24 0,0 0,0 0,0 47,0-23,0 24,0-48,0 24,0-1,0 1,24-24,0 0,-24 0,24 0,-24 0,0-24,0 24,0-23,24 23,-24-24,0 0,0 0,0 0,0 1,0 23,0-24,0 24,0 0,0 0,-24 0,24 0,-24 0,24 0,0 24,0-1,0-23,0 24,0 0,0-24,0 24,0 0,24-1,-24-23,0 24,24-24,-24 0,24 24,-24-24,0 0,0-24,0 24,0-24,-24 1,24 23,-24 0,24 0,0 0,0 23,-24-23,24 24,0 0,0 0,0-24,0 24,0-24,0 0,0 24,0-24,24 0,-24 0,24 0,-24-24,0 24,0-24,0 0,0 0,0 24,0-24,0 1,0-25,0 24,0 0,0 24,-24 0,24 0,-24 0,24 0,-24 0,24 0,0 24,0 0,0 0,0 0,0-1,0 1,0-24,24 24,0 0,0-24,0 0,-1 0,1 0,-24 0,24 0,0 0,-24 0,24 0,-1 0,1 0,0 0,-24 0,24 0,0 0,-24 0,23 0,-23 0,24 0,-24 0,24 0,0 0,-24 0,24 0,-24 0,24 0,-1 0,-23 0,24 0,-24 0,24 0,-24 0,24 0,0 0,-24 0,23 0,-23 0,0 0,24 0,0 0,-24 0,0 0,24 0,-24 0,24 0,-24 0,23 0,1 0,-24 0,24 0,-24 0,24 0,0 0,-24 0,24 0,-1 0,1 0,0 0,-24 0,24 0,-24 0,24 0,-24 0,-24 0,24 0,-48 0,48 0,-24 24,24-24,0 0,-23 0,23 0,0 0,47-48,1 24,-24 0,-1 1,1-1,0 24,-24 0,0-24,0 0,-24 24,0 0,1 0,-1 0,24 0,-24 0,24 0,0 0,0 0,0-24,0 24,0-23,0 23,0-48,0 48,0-24,24 24,-24 0,0 0,24 0,-24 24,23-24,-23 24,0-24,0 24,24-1,0 1,-24 0,24 0,-24-24,0 0,0 24,24-24,-24 0,23 0,1 0,-24 0,0 0,24 0,-24 0,24 0,0 0,-24 0,24 0,-24 0,23-24,-23 24,24-24,0 24,-24 0,0 0,24 0,-24 0,0 0,24 24,-24-24,23 24,-23 23,0-47,0 24,24 0,-24-24,0-24,0 24,0-24,24 24,-24-24,0 24,0 0,0 0,0 0,-24 0,0 0,1 0,-25 0,0 0,1 24,23-24,24 0,-24 0,24 0,0 0,0 0,0 0,24 0,0 0,23 0,-47-24,24 24,0 0,0-23,0 23,-24 0,23 0,1 0,-24 0,-24 23,1 25,-1-24,0 24,0-48,24 23,-24-23,24 0,0 0,48-23,-24-25,23 0,-23 24,0 1,-24-1,0 24,-24 24,24-1,-24-23,24 0,0 0,0 0,0 0,0 0,0 0,0 0,-23 48,-25 0,-23 23,-49 24,25 1,48-73,-1 25,48-48,0 0,0 0,24-24,0 24,-1-24,1 1,24 23,-24-24,-1 0,-23 24,72-48,47 1,24-72,-24 23,0-23,-24 72,-71-25,0 72,-24 0,0 24,0 0,0 0,0 0,-24-24,24 23,0-23,0 0,0 0,0 0,24 0,-24 0,24 24,-24-24,0 0,23 0,-23 0,24 0,-24 0,0 0,0-24,24 24,-24 0,24 0,-24-23,24 23,0 0,-24 0,23 0,-23 0,24 0,0 0,-24 0,0 0,24 23,-24 25,24-24,-24 0,23-24,-23 23,0 25,0-24,0 24,0-25,0-23,0 24,0-24,0 0,0-24,0 1,-23 23,23-24,0 24,-24-24,24 0,0 24,0 0,0 24,24 0,-24 0,23 23,-23-23,0 0,24-24,-24 47,0 25,0 23,0 24,0-95,0 0,24-24,-24 24,0-24,0-48,0-23,-24 23,0 0,24 1,-23-1,23 24,0 0,0 24,0 24,0 24,0-1,23 1,-23 0,24-48,-24 24,0-24,0-72,-24-23,1 0,-1-72,-24 24,1 72,47 23,0 48,0 71,0 48,23-23,-23 47,48-1,-48-70,24-48,-24 0,0-48,-24 0,0-24,24 1,-24-1,24 24,-23 0,46 120,25 47,0-72,-48-23,0-25,0 1,0-24,0-47,-24-25,-24 1,48 23,0 24,-24 0,24-23,-23 23,23 0,-24-23,24 23,0 0,-24 24,24 24,0 0,0-1,0 25,0 0,0-25,24 25,-24-48,0 24,0-24,0 0,0 48,0-25,0 1,-24 0,0-24,0 24,24 0,0-24,0 0,-24 0,24 23,-23 1,-1 0,0-24,24 0,0 0,-24 0,24 0,-24 0,1 0,-25 0,24 0,-23 0,-25 0,24-24,1 0,-1 24,-23 0,-1-23,1-1,23 24,24-24,-23 24,-1 0,1 0,-25 0,25 0,-1 0,24 0,0 0,-23 0,23 0,24-24,-24 24,0 0,0 0,24 0,-47 0,47 0,-24 0,24-24,-48 24,48 0,-23 0,23 0,0 0,-48 24,48-24,-48 24,24 0,1 0,-25-24,24 23,0-23,-23 0,23 0,0 0,0 0,1 0,23 0,-24 24,0-24,0 0,0 0,0 0,1 0,-1 0,24 0,-24 0,0 0,24 0,-24 0,24 0,-23 0,-1 0,24 0,-24 0,24 0,-24 0,24 0,-24 0,1 0,23 24,0 0,0-24,0 24,0-1,-24-23,24 24,-24-24,0 0,24 0,0 24,0 0,0-24</inkml:trace>
</inkml:ink>
</file>

<file path=ppt/ink/ink19.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6T16:04:54.724"/>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166 1381,'0'0,"-23"0,23 0,-24 0,24 24,0-24,-24 48,24-48,-24 24,24 23,0-47,0 24,0-24,0 0,24 0,0 0,0 0,-24 0,23 0,1 0,24-24,-48 24,24 0,-1 0,-23-24,24 24,-24 0,-24 0,1 0,23 0,-24 0,0 0,0 0,24-23,-24 23,1 0,-25-24,48 24,-24 0,24 0,0-24,-24 24,24-24,-24 24,1-24,23 1,0 23,0 23,23-23,-23 24,0-24,24 24,-24 0,0-24,24 0,-24 0,24 24,0-24,0 23,-24 1,23-24,1 0,-24 0,24 0,-24 0,24 0,0 0,-24 0,23 0,1 0,0 0,-24 0,24 0,-24-24,0 24,0 0,24 0,-24-47,0 47,0-24,0 24,0-24,0 24,0-24,0 1,0 23,0-24,0 24,0-24,0 0,0 24,0 0,-24-24,24 24,0-23,0 23,0-24,0 0,0 24,0 24,0-24,0 24,0-24,0 23,0 25,24-24,-1 23,-23-47,0 24,0 0,24 24,-24-48,24 23,-24-23,0 0,24 0,-24 0,0 0,24 0,0 0,-24 0,0 0,23 0,-23 0,24 0,0 0,-24 0,0-23,24 23,-24-24,0 24,0-24,0 24,0-24,0 0,0 24,0-23,0 23,0 0,0-24,0 24,0-24,-24 24,24-24,-24 24,24 0,-24 0,24 0,-23 0,-1 0,24 0,0 24,0-24,0 24,0-24,0 24,0-1,0 25,0-24,24 0,-1-24,-23 23,0-23,24 0,-24-23,24-1,-24 0,24 24,-24-48,0 48,0-23,0 23,0-24,0 0,0-24,0 25,-24-1,24 24,-24 0,24 0,-24 24,24-24,0 23,-23-23,23 0,0 48,0-48,23 24,-23 0,0-1,24-23,-24 24,24-24,0 24,-24-24,24 0,-24 0,23 0,-23 0,24 0,-24-24,0-23,0 23,0 0,0 24,0-24,0 24,0 0,0 0,0 24,0 0,0-24,0 24,0-1,0 1,0-24,24 24,-24-24,24 24,-24-24,0 0,0-24,0 0,0 0,0 1,0-1,0 24,0-24,0 24,0-24,0 24,0-24,-24 24,0 0,24 0,0 24,0 24,0-1,48 25,-24-48,-24-1,0-23,23 0,-23 0,0 0,0-23,0-1,0-24,0 1,0 23,-23-24,23 24,0 24,-24 0,24 0,0 0,0 0,0 24,0-24,0 48,0-48,0 24,0-24,24 0,-1 0,-23 0,24 0,-24 0,24 0,-24 0,24 0,0 0,-24 0,24 0,-24 0,-72 0,48 0,0 0,-23 23,23-23,-24 24,1 0,-1-24,24 0,-23 0,47 0,-24 0,24 0,24 0,0 0,23 0,-23 0,24 0,-1 0,1 0,23 0,-71 0,24 0,-48 0,0-24,-23 24,-1 0,1 0,-25 0,25 0,-1 0,24 0,-24 0,25 0,-1 0,24 0,24 0,47 0,-23 0,-24 0,-1 0,1 0,0 0,-24 0,0 0,0 0,0 0,24-24,-24 1,24 23,-24-24,23 0,-23 0,0 24,0-24,24 24,-24 0,0 0</inkml:trace>
  <inkml:trace contextRef="#ctx0" brushRef="#br0" timeOffset="18907">214 1405,'0'0,"0"0,0 24,-24-24,24 24,0 23,0-47,0 0,0 24,0-24,0 72,0-25,0 1,0-24,0-24,24 0,0 0,0 0,-24 0,23-48,-23 1,24 23,0-24,-24 24,0 0,0 24,48 0,-1 0,1 0,23 0,-23 24,23 0,-23-24,-24 24,23-24,-23 0,0 0,0 0,24 0,-25 24,1-24,48 24,-49-24,1 0,0 0,0 0,0 0,-24 0,23 0,-23 0,24 0,0 0,-24 0,0-24,0 24,24 0,-24-24,48 24,-48-48,47 48,-23-24,0 24,23 0,-23 0,0-23,0 23,0 0,-24 0,0 0,0 0,-24 0,24 0,-48 0,48 0,-24 0,1 0,-1 23,-24-23,1 0,-1 0,0 0,1 0,-25-23,48-1,1 24,-25 0,24 0,-23-24,-1 24,48 0,-24 0,0 0,0 0,24 0,-23 0,23 0,-24 0,0 0,24 0,0 0,24 0,-24 0,24 0,-1 0,1 0,24 0,-24 0,0 0,23 0,-23 0,24 0,-25 0,49 0,-48 0,-1 0,1 0,24 0,-48 0,24 0,-24-24,24 24,-24 0,23-24,-23 24,0 0,24 0,-24 0,-24 0,1 0,-1 0,-24 0,0 0,1 0,-1 0,-23 0,23 24,-23-24,-1 0,1 0,23 0,1-24,47 24,23-23,49-1,-25 24,-23-24,24 24,-24 0,0 0,23 0,-23 0,24 0,-1 0,25 0,-1 0,-23 0,-24 24,-1-24,-23 0,0-24,0-24,-23 25,23-1,-48 24,24-24,-24 24,-47-24,-24 24,72 0,-1 0,24 0,0 0,24 0,0 0,24-24,24 24,23 0,24-24,-23 24,-48 0,-1 0,-23-23,24 23,-24 0,48 0,-24 0,0 0,23 0,1 0,-24 0,-1 0,1 0,-24 0,24 0,0 0,0 0,-1 0,1 0,0 0,0 0,-24 0,24 0,-24 0,47 0,-47 0,24 0,0 0,0 0,0 0,-24 0,0-24,47 0,-47 24,24 0,-24 0,0-24,24 24,0 0,-24 0,23 0,-23-24,24 24,-24 0,0-23,24 23,0 0,-24-24,0 0,24 0,-24 24,24-24,-1 24,25-23,-24-1,23 24,1 0,-24 0,-24 0,24 0,-1 0,-23-24,0 24,24-24,-24 24,48 24,-24 0,0 23,-24-47,0 24,23-24,-23 0,0-47,0-49,-23-23,-1 0,0-24,0 96,24-25,0 72,0-24,24 48,-24 24,48-1,-25 1,25 24,-24-49,-24 1,0-24,24 0,-24-71,0-72,0 24,0 0,0 95,0 0,0 24,0 24,23 47,25 48,0-47,-25-25,1-23,-24-24,0 24,0-72,0-47,0 0,0 47,0 25,0 23,0 23,48 25,-24 0,47 47,-23-48,-1 1,-47-24,0-24,24 24,-24-72,0-23,0-1,0 1,0 23,-24 1,24-25,-23 72,23-24,23 48,-23 48,24-25,0 1,0-1,-24-23,0 0,0-72,0 1,0-1,-24 48,24-24</inkml:trace>
</inkml:ink>
</file>

<file path=ppt/ink/ink2.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09-28T17:33:10.402"/>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215 167,'0'0,"24"0,-24 0,24 0,-1 0,-23 0,24 0,-24 0,24 0,0 0,-24 0,24 0,-24 0,23 0,25 0,-24 0,0 0,-24 0,24 0,-24 0,0 0,0 0,0 0,-24 0,24 0,-24-24,0 24,24 0,-24 0,24 0,0-24,-24 24,1 0,23 0,0-24,-24 24,24 0,-24 0,24 0,-24 0,0 0,24 0,-23 0,23 0,0 0,-24 24,24-24,-24 24,0 24,0-25,24 25,0-48,-23 24,23-24,0 47,0-23,0 0,0 24,0-48,0 23,23-23,-23 0,24 0,-24 24,24-24,-24 0,48 0,-48 0,23 0,1 0,0 0,0 0,-24 0,24 0,-24 0,0-24,23 1,-23-1,0 0,0 0,0 0,0 24,0-23,0-1,0 24,0-24,-23 24,23-24,-24 0,24 24,-24 0,0 0,24 24,-24-24,24 24,0 0,-23 23,-1 25,24-25,0 25,0-1,0-23,0-24,0 0,47-1,-47-23,48 0,0 0,-25 0,25-23,-24 23,0-48,23 24,-23-23,0 47,0-48,-24 24,0 0,0-47,0 23,0 1,-24 23,0-24,0 48,1-47,-25 47,48 0,-24 0,-24 0,25 0,-25 23,24-23,0 24,24 0,0 0,0 0,0-1,24-23,0 24,0-24,-24 0,24 0,-1 0,1 0,-24-24,24 24,-24-23,0-1,0-24,0 24,0 1,0-1,-24 24,0 0,-23 0,23 0,24 0,-24 0,24 24,-24-1,24 49,0-48,0-1,0 1,0-24,0 0,0 0,24 0,0 0,-24 0,24 0,-24 0,24-24,-1-23,-23 47,0-24,0 24,0 0,-23 0,-1 0,0 0,0 0,0 0,1 0,23 24,0 0,0-1,0 1,23-24,-23 24,24-24,-24 0,24 0,0 0,-24 0,24 0,-24-24,0 0,0 24,0-23,0-1,0 0,0 24,0 0,0 0,-48 0,48 0,-24 0,24 24,-24 0,1-1,23 25,0-48,0 24,0-24,0 24,23-1,1-23,-24 0,24 0,24 0,-48 0,23 0,1-23,-24 23,0-24,24-48,-24 49,0-1,0 0,0 24,0-24,0 0,-24 24,0 0,1 0,23 0,-24 0,24 0,-24 24,0 0,24 0,0 0,0-24,0 23,-24-23,24 24,24 0,-24-24,24 24,-24-24,24 0,0 0,-24 0,23 0,-23 0,0 0,0-24,0 0,0 0,0-23,0-1,0 24,0 1,0-1,-23 0,23 0,-48 0,48 24,-24 0,24 0,-47 0,47 0,-24 24,24 0,0 0,0 23,0 25,0-48,0-1,0 1,0-24,0 0,24 0,-1 0,-23 0,24 0,-24-24,24 1,0-1,-24 24,0-24,0 0,0 24,0-24,-24 24,0 0,24 0,-47 0,23 0,0 0,0 24,0-24,24 24,0-24,0 48,0-25,0-23,0 24,0 0,0-24,0 24,0-24,0 24,24-1,0-23,-24 24,48-24,-48 0,0 24,23-24,-23 0,24-71,-24 47,0 24,0-24,0 24,-24 0,24 0,0 24,-23-24,23 24,0-24,0 47,0-47,0 24,0-24,23 0,1 0,0 0,0 0,-24 0,24 0,-24-24,0-23,0-1,0 24,0-23,0 47,0-24,0 24,0-48,0 1,0-1,0 48,0-24,0 24,0 0,0 0,0 0,0 24,0 24,-24-48,24 23,-24 1,24 0,24-24,0-24,-1 24,25-47,-24 47,-24-24,24 24,-72 0,0 0,25 0,-25 0,48 0,-24 0,-23 0,-1 47,-23 1,-1 0,48-25,0-23,1 0,23-23,0-25,0 24,23-23,25-1,0 0,-24 1,23 23,-23 24,-24-24,0 24,-24 0,24 0,-24 0,24 0,0 0,0 0</inkml:trace>
</inkml:ink>
</file>

<file path=ppt/ink/ink20.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6T16:06:33.254"/>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595 881,'0'0,"0"24,-24-24,0 0,24 0,-71-48,-1-71,-23-24,0-47,0-1,-24-23</inkml:trace>
</inkml:ink>
</file>

<file path=ppt/ink/ink21.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6T16:25:50.752"/>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24 0,'0'0,"-24"0</inkml:trace>
</inkml:ink>
</file>

<file path=ppt/ink/ink22.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6T16:26:06.290"/>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0 0</inkml:trace>
</inkml:ink>
</file>

<file path=ppt/ink/ink23.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23T14:38:09.723"/>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238 440,'0'0,"0"-23,0 23,0-24,0 24,0-48,0 24,0 1,0-1,24 0,24 0,-48-24,0 25,0-1,0 24,0 0,0 0,0 0,0 0,0 24,0-1,0 1,24 24,-1 23,1 48,24-23,-48-25,0-23,24-48,-24 24,0-24,0-24,0 0,0 24,0-24,-48-24,48 25,-24-25,0-23,1 47,-1-24,0-23,0-1,24 1,-24-1,0 25,24 23,0 24,0 0,0 24,0-24,0 47,24 25,24 23,0 24,23 24,-47-72,23-23,-23 0,-24-24,0-1,0-46,-47-73,-72-47,23 1,49 46,23 72,0 1,24 23,0 23,0-23,0 72,0 47,0-24,0 72,0-24,0-72,0-23,0-24,0-1,0-23,0 0,0-23,0 23,0-24,0 0,0-47,0-48,-24-1,0 1,1 24,-1 48,0 23,24 0,0 24,-24 0,24 0</inkml:trace>
</inkml:ink>
</file>

<file path=ppt/ink/ink24.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6T16:36:40.011"/>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1119 1000,'0'-23,"0"-1,0 24,0-24,24 24,-24-24,0 0,0 24,0 0,23-23,-23-1,0 24,0 0,0 0,0 0,0 24,0-24,0 23,0-23,-23 24,23 0,-24-24,24 24,0-24,0 24,-24-1,24-23,0 24,0-24,0 24,0-24,-24 0,24 24,0 0,0 0,0-24,0 47,0-23,0 0,0 0,0-24,0 47,0-23,0 0,0 0,0-24,0 23,24 1,0 24,-24-48,0 24,24 23,-1-47,-23 48,0-48,0 24,0-24,0 0,0-48,0 48,0-24,0 1,0-1,0 0,0 24,0-48,-23 1,23-1,0 24,0 0,0 1,0-25,-24 24,24 0,0 1,0-1,-24 0,24 24,0-72,0 25,0 23,0 24,24-71,-24 23,0 24,24 24,-24 0,0 0,0 0,0 0,0 24,0 0,-24 23,0-23,24 0,0 0,0-24,0 47,0 1,0-24,0 0,0 0,0-24,0 23,0 1,0 24,0-48,0 24,0-24,0 0,0 0,0-48,0 0,0 25,0-25,0 24,0 0,0-23,0 23,0-24,0 24,0 1,0 23,0 0,0 0,0 0,24 0,0 0,-24 0,0 0,23 47,-23-47,0 24,24-24,0 24,-24-24,0 0,24 24,-24-1,0-23,24 24,-1-24,-23 24,24 0,-24-24,0 0,0 24,24-24,-24 0,0 0,24 0,0 0,-24 0,23 0,-23 0,24 0,0 0,-24 0,24-24,-24 24,0-24,0 24,0-24,24 24,-24-24,0 24,0-23,-24 23,24 0,-24 0,24 0,0 23,-24-23,24 24,0-24,0 24,0 24,0-24,0 23,0-47,0 24,0-24,0 0,24 24,-24 0,24-24,-24 0,0 0,48 0,-48 0,23 0,1 0,0 0,-24 0,0 0,24-24,-24 24,0-24,0 0,0 0,0 1,0 23,0-48,0 48,-24-24,24 24,-24 0,24-24,-24 0,24 24,-23 0,-1 0,24 0,0 24,-24 0,24 0,0 0,0-24,0 47,0-47,0 24,0-24,0 24,0-24,24 24,0-24,-1 0,-23 0,0 0,0-24,0 24,0-24,0 24,0-24,0 1,0 23,-23-24,-1 24,24 0,-24 0,24 0,-24 0,24 0,-24 0,24 0,0 0,0 0,0 47,0 25,0-72,0 24,0-24,0 0,24 0,-24 0,0 0,24 0,-24-48,0 48,0-24,0 0,0 1,0 23,0-24,0 24,0-24,0 24,0-24,-24 24,24 0,-24 0,0 0,24 0,-23 0,23 0,0 0,0 48,0-1,0 1,0 0,0-48,0 23,0-23,0-47,0 47,0-24,0 0,0 24,0-24,23-23,-23 23,0 0,24 24,-24-24,24 0,-24 24,24-23,-24 23,48 0,-48 0,0 0,23 0,-23 0,24 0,-24-24,24 24,0 0,-24 0,24 0,-24 0,23 0,1 0,0 0,-24 24,24-24,-24 23,24-23,-1 24,-23-24,24 0,-24 24,0-24,0-48,0 48,0-23,0-1,0 0,0 24,-24-24,24 24,0-24,0 1,0 23,0 0,0 0,48 23,-24-23,0 48,23-24,-23 0,-24-24,24 23,-24 1,0-24,0 0,0 24,24-24,-24 24,24 24,-24-25,23 1,-23-24,0 0,0-47,-23 23,23 0,-24 24,24 0,0-24,0 72,0 47,0-24,0-23,0 0,0-48,0 23,0 1,0-24,0-24,0 24,0-23,0-25,0 24,0-23,0-1,0 48,24-48,-24 48,0-23,0 23,0-24,23 24,-23-24,0 24,0 0,0 24,0 0,-23-1,23 1,-24-24,0 48,24-48,0 47,-24 1,24-24,-24 0,24-24,0 23,0 25,0 0,0-24,-23-24,23 0,0-24,0 0,0 0,23-24,-23 25,0-1,0 24,0-24,0-47,0 23,0 24,0 0,0 24,0-23,0-1,0 0,0-24,0 48,0-24,0 1,-23 23,23 0,0 0,0 47,0 25,23 23,1-24,-24-47,0 0,0-24,0 24,0-24,0 0,0 0,0-24,-24 0,24 0,-23 24,23-47,-24 23,0 0,24 0,0 1,-24-1,24 24,-24 0,24-24,0 0,0 24,0 0,0 24,24 0,0 23,0-47,-24 24,24-24,-24 0,0 0,-24-24,0-23,24 23,-24-24,0 48,24-24,0 24,0-23,0 23,24 0,0 0,0 0,23 0,-47 0,24 0,0 23,0 1,-24-24,0-24,0 24,0-23,0-1,0 0,0 24,0-24,0 24,24 0,-24 0,0-24,0 24,23 0,-23 0,0 0,0 0,0 0,-23 24,23 0,-24 0,0-24,24 24,0-24,24 0,0-48,-1 48,-23-24,0 24,0 24,0-24,0 24,0 0,0-24,0 23,-23-23,-1 0,24 0,24 0,-24 0,0-23,-24 23,24 0,-48-24,24 24,1 0,-1 0,24 0,-48 0,48 0,-24 0,-23 0,23 0,0 0,-24 0,48-24,-23 24,-1 0,24 0,-24-24,24 24,-24-24,24 24,0-23,0 23,-24 23,-23 25,47-48,0 24,-24-24,24 24,0 23,0-23,0 0,0-24,-24 48,-24 47,1 0,23-24,0-23,24-24,0-24,0-24,0 24,0-24,0 0,0-23,0-1,0 1,0 23,0 0,0 24,0-24,0 0,0 1,0 23,24 0,0 0,-24 0,0-48,0 24,24 24,-24-24,0 0,0 24,23-23,25-1,-48-24,48 48,-48-47,0 47,24-24,-24 24,0 0,0 0,0 0,-24 0,24 0,-24 0,0 0,24 0,-24 0,24 0,0 24,-24-24,24 0,-23 0,-1 23,24 1,0-24,0 0,-24 0,24 0,0 24,-24 24,24-25,-24 1,24-24,0 24,-23 48,23-49,0 1,0 0,0 0,0 0,0-1,0-23,0 48,0-24,0 0,0-1,0 1,23-24,-23 0,24 0,-24 0,0 0,0-24,0-23,0 23,0 24,0-24,0 0,0 1,0-1,0 0,0 0,0 0,0 1,0 23,0 0,24 0,-24 0,0 0,24 23,-24-23,0 24,24-24,-1 0,-23 0,24 0,24 0,-48 0,48 0,-25 0,1 0,-24 0,24 0,0 0,0 0,23 24,25-24,-49 24,1-24,24 0,-48 0,24 0,-24 0,24 0,-1 0,-23 0,24 0,0 0,0 0,-24 0,24 0,23 0,-23 0,0 0,0 0,-1 0,1 0,0-24,0 24,0 0,-24 0,24-24,-1 24,1 0,0 0,0-24,-24 1,0 23,0 0,24 0,-24 0,23-24,1 24,-24 0,24 0,-24 0,24 0,-24-24,24 24,-24-24,0 24,0-24,0 24,0 0,0 24,0 0,0 0,0-24,0 0,0 0,0 0,0-24,0 0,23-24,-23 25,0 23,0-24,0 0,0 24,24 0,0 0,-24 24,48-24,-48 24,0-24,0 23,0-46,0-25,0 0,0 48,0-23,47 23,1 0,-48 0,24 0,-24 0,0-24,0 0,0 24,0 0,0 0,47 0,-47 24,24 0,-24-24,0 0,0-24,0 0,0 0,0 24,0 0,0 24,0-24,24 24,-24-24,0 0,0-24,0 0,0 24,-24 0,24 0,0 72,0-1,0 0,0 1,0-24,0-25,0 1,0 0,0-48,0 0,-24 1,24-25,0 24,0 0,-23 24,23-24,0 24,0-23,0 70,0 1,23 0,-23-1,0 25,0-72,0 23,0-23,0 24,0-48,0 1,0-49,0 48,0 1,0-25,0 48,0-24,0 24,0-24,0 24,0 48,0 0,0 23,0 0,0-47,0 24,0-48,0 0,-23-48,23 1,0-25,0 1,0-1,-24 1,24-1,0 49,0-25,-24 48,24 0,0 0,0 0,-24 24,24 23,-24-47,24 24,0 0,-23-24,-1 24,24-24,0 0,-24 0,0 0,0 0,-23 0,23 0,0 0,24 0,-24 0,24 0,-24-24,24 0,-23 0,23 1,0 23,0-24,-24-24,24 48,0-24,0 1,0-1,0 24,0 0,-24-24,0 24,24 0,0 0,0 71,-24 1,1-25,23-23,0 0,0-24,0 24,0-24,0 0,0 24,0-24,23 0,1 0,-24 0,24 0,-24 0,24 0,0 0,-1 0,-23 0,0-24,24 24,-24 0,0-48,0 48,0-24,24 24,-24-23,0-1,0 0,0 0,0-23,0-1,24 48,-24-24,0 24,0-24,0 0,0 24,0-23,0 23,0-48,0 48,0 0,0 48,0-1,0 1,0-24,0 0,24 23,-24-23,23 24,-23-25,0-23,0 0,0 24,24-24,-24-47,0-1,0 0,0 1,0-1,0 24,0 0,-24 1,24-1,-23-24,23 48,0-24,0 24,0 48,71 47,-23-23,-1-1,-23-47,-24 0,24-24,-24 0,0-24,-48-24,25 1,-25-25,48 72,-24-24,24 24,24 96,71 23,-47-72,-24 1,-24-48,0 24,23-24,-23 0,0 0,0-24,0 0,24 0,-24 24,24-23,-24 23,0-24,0 0,0 24,0-24,0 24,0 0,0-24,-24 24,24 0,-24 0,24 0,-23 0,-1 0,0 0,0 0,0 0,24 0,0 0,0 24,0 0,-23 0,-1 0,24 23,0 25,0-49,0 1,0-24,0 24,0-24,0 0,0 0,0 0,0 0,0 48,-24-24,24-1,24-23,0 0,-1 0,25 0,-48 0,48 0,-48 0,23 0,1 0,0 0,0 0,-24 0,24 0,-1 0,-23 0,0 0,0 0,0 0,0-23,0 23,0-24,0 0,-23 0,23 0,0 0,0 1,0 23,0-24,0 24,0-24,0 24,0 0,0 48,0-48,0 23,0 1,0 0,0 0,0-24,0 24,0 23,0-23,0 24,0-48,0 24,0-24,0 23,0 1,0 0,-24-24,24 24,0 0,0-24,0 0,-24 0,24 23,-24-23,24 0,-24 0,1 0,-1 24,24-24,-24 0,24 0,-24 0,24 0,0 0,-24 0,1 0,23 0,-24-24,24 24,-24-47,24 47,-24-24,24 24,0-24,0 0,0 24,0-23,0 23,0-24,0 24,0-24,0 0,0 24,0-24,0 24,0 0,0 0,0 0,0 0,0 24,0 0,0 24,-24-1,0 1,1-24,23-1,0 1,0-24,0 0,23 0,-23 0,24 0,-24 0,24 0,-24 0,24 0,0 0,-24 0,24 0,-24 0,23 0,1 0,0 0,-24 0,24 0,0 0,-24 0,-24 0,24 0,-24-24,24 24,-24 0,0 0,24 0,-23 0,23 0,-24 0,24 0,-24 0,0 0,0 0,24 0,0 0,-24 0,24-23,0 23,0-24,0 0,0 24,0-24,0 24,0-24,0 24,0-23,0-1,0 24,24-24,-24 24,48-48,-48 48,24-23,-24 23,0 0,0 0,0 23,0 1,0-24,0 24,0-24,0 0,0 24,0 23,0-23,0 0,0 0,0 0,0-24,0 23,0-23,0 0,24 0,-1 0,-23 0,24 0,24 0,-24 0,-1 0,-23-23,24 23,-24 0,24 0,-24-24,24 24,-24-24,0 24,0 0,24-24,-24 0,0 24,0-23,23-25,-23 0,0 1,0 23,0-24,0 48,0-24,0 1,0 23,0-24,0 0,0 0,0 24,0-24,0 24,0-23,0 23,0-24,0 0,0 24,0 24,0-24,0 24,0-1,0 1,0 0,0-24,0 24,24 0,-24-1,0-23,0 48,0 0,0-24,0-1,0 1,24-24,-24 24,0-24,0 24,0-24,0 24,0-1,0-23,24 0,-24 24,24 0,-24-24,0 24,0-24,24 0,-24 0,23 0,-23 0,0 0,24-24,0 24,-24-24,24 24,-24 0,0 0,24 0,-1-24,-23 1,0 23,-23-24,23 24,0-48,0 48,-24-24,24 24,0-23,-24-1,0 0,24 24,0 0,-24-24,24 0,-23 24,23-24,0 24,0-23,-24 23,24-24,0 24,24-24,-24 24,23 0,-23-24,0 24,24 0,0 0,-24 0,24 0,-24 0,0 0,0 0,0 0,-24 0,0 0,24 0,0 0,-24 0,24 0,-23 24,-1 0,24-24,0 0,0 24,-24-24,24 23,0-23,0 24,-24 48,24-25,0-23,0 0,0-24,0 48,0-25,48 25,-48-48,0 0,0 24,24-24,-1 0,1 24,-24-1,24-23,0 0,-24 24,0-48,0-47,-24 23,0 1,24 23,-24-24,1 48,23-47,0 23,-24 0,0 24,24-24,24 48,0 0,23 24,-23-1,24 1,-48-1,23-23,1 0,-24-24,0-24,-24-23,1-49,-25-23,24 48,-23-1,47 49,0 23,0-24,-24 24,24 0,0 0,0 24,-24-1,24 1,0 24,0-1,0 1,-24 0,24 23,0-47,0 0,0-48,-24-24,0 1,-23-49,47 73,-24-1,24 0,-24 24,24 0,0 0,0 0,-24 48,24-25,-23 1,23-24,0 96,23-25,1-47,0 0,-24-1,0-23,0 0,24 0,-24 0,0 0,0-23,0-1,0-24,0 24,0 1,0-1,0 0,0 24,24 24,-24 23,23-23,1 24,-24-24,24-24,-24 23,24-23,-24 0,24 24,0 0,-1-24,1 0,-24 0,0 24,0-24,0-48,-24 24,24-23,-23 47,23-48,-24 48,0-24,24 24,-24-23,24 23,0-24,0 24,0-24,24 24,0 0,-24-24,24 0,-24 24,0-24,0 24,23-47,-23 23,0 24,24-24,-24 0,0 24,0-23,0 23,0 0,-24 0,-23 0,23 0,0 0,0 0,24 0,-24 0,24 0,0 0,0 0,48-24,-48 0,24 0,-24 0,0 24,0 0,0 0,-24 24,-24 24,1-24,23 23,24-47,-24 24,24 24,24-25,-24 1,48 0,-25-24,1 24,24 0,-48-24,48 0,-48 24,23-24,-23 0,24 0,0 0,-24 0,24 0,-24 0,0 23,0-23,0 0,0-23,24 23,23 0,-23 0,0 23,0-23,-1 0,1 0,-24 0,24 0,-24 0,48 0,-48 0,24 0,-24 0,23 0,1 0,-24 0,24 0,-24 0,24 0,-24 0,0-23,24 23,-1 0,-23 0,-23 0,-1 0,0 0,0-24,-23 0,23 24,-24 0,0 0,25 0,-25 0,24 0,24 0,-24 0,1 0,23 0,0 0,23 0,-23 0,24 0,24 0,-24 0,-1 0,25 0,24 0,-25 0,1 0,-24 0,23 0,-47 0,0 0,0 0,0 0,0 0,48 0,-24 0,23 0,1 0,-24-24,0 24,-24-24,23 24,-23 0,0-47,0 47,0-24,0 24,0-24,0 0,0 24,0 0,0 0,0 24,0-24,0 24,-23-24,-1 47,24 25,0-48,0 0,24-24,-24 0,23 0,-23 0,0-24,0-48,0 48,0 1,0 23,0 0,0 23,24-23,0 0,-24 24,0-24,0 0</inkml:trace>
  <inkml:trace contextRef="#ctx0" brushRef="#br0" timeOffset="47830">3881 1024,'0'0,"0"0,-24 0,24 0,-24 0,24 0,0 0,0 0,0 0,24 0,0 0,-24 0,24 0,-24-24,0 24,24 0,-1 0,1 0,24 0,-48 0,24 0,-24 0,23 0,1 0,-24 0,24 0,-24 0,0 0,0 24,24-24,-24 48,0-48,24 24,-24 0,0-1,0-23,0-23,0 23,0-24,0 24,0-24,0 24,0-48,0 48,0-24,0 24,0-23,-24-1,24 24,0-24,0 24,0 0,-24 0,24 24,24 47,-24-23,24 0,0-1,-24-23,23 24,-23-1,0 1,24-24,0-1,-24 1,24-24,0-24,-24 1,0-1,0 24,23-24,-23 0,0 24,0-24,0 1,0-1,0 24,0-24,0-24,0 1,0 23,0 0,0 24,0-24,0 24,0-24,0 1,0 23,0-24,0 24,0 0,0-24,0 0,0 24,-23 0,23-24,0 24,0 24,0 0,0 24,0-48,0 47,0-47,23 24,-23 24,24-1,-24-23,0 0,0 0,0 0,0-1,0 1,0 0,0 0,0 23,0-23,0 0,0-24,0 0,0 24,-24-24,1 24,23-24,0 24,0-24,0-24,0 0,0 0,23 0,-23 0,0 1,0 23,0-24,24 0,-24 0,0 0,0-23,0-1,0 48,0-24,0 24,0-23,0-1,0 0,0 0,0 0,0 0,0 1,0-1,0 24,0 0,0 0,0 0,0 0,0 47,24-23,-24 24,24 23,-24 1,24-1,-1-23,-23-1,0 25,0-1,0-23,0 0,0-48,0 23,0-23,0 0,0-47,0 47,0-24,-23-24,23 48,0-47,0 23,0 0,0 0,0-47,0 23,-24 1,24-1,0 0,0 1,0 47,0-48,0 48,0-24,0 24,-24-24,24 1,0 23,0-24,0 24,0 24,0 47,0 1,0-25,0 1,0-24,0 23,0-23,0 0,24 0,-24-1,0-23,0 0,0-47,0-1,-24 1,0-1,24 0,0 48,0-23,0-49,-24 24,24 25,0-1,0 0,0 0,0 24,-23 0,23-24,-24 24,24 24,0 0,0 0,24 23,-24 1,0-24,0 0,0-24,0 24,0 23,0-23,0 0,0-24,0 24,0-1,0 1,0-24,-24 48,24-48,-24 24,24-24,0 23,-24-23,-47 167,-48 47,95-118,-24-49,48-23,0-24,0 0,0-24,0 24,0-23,0 23,0-24,0 0,0-24,24 24,-24 1,24-1,-24 24,0-48,0 24,0-23,0-1,0 24,0 24,0-23,0-1,0 24,0-24,0 24,0 0,-24-24,24 0,0 24,-24 0,0 0,24 0,-23 0,23 0,-24 0,0 0,0 0,24 0,-47 0,23 0,24 0,-48 0,48 0,-24 0,24 0,-24 0,1 24,-1-24,24 0,-24 0,0 0,24 0,24 0,0 0,0 0,-1 0,-23 0,24 0,-24 0,24 0,0 24,24 0,-25-24,1 0,-24 0,24 0,-24 0,0-24,-24 24,-23-48,-49 24,49 1,-1 23,24 0,-23 0,47 0,-24 0,24 0,0-24,0 24,0 0,0 0,47 0,-23 0,0 0,24 0,-25 0,-23 0,24 0,-24-24,0 24,0-24,0 0,0-23,0 23,-24 0,24 24,-23 0,23-24,0 24,0 0,23 0,1 0,0 0,0 0,-24 0,24 0,0 0,-24 0,23 0,-23 0,0 0,-23 0,-1 0,-24 0,24 0,0 0,24 0,-23 0,-1 0,0 0,24 0,-24 0,24 0,0 0,0 0,24 0,0 0,0-23,-1 23,1 23,-24-23,0 0,0 0,-24 0,24 0,-47 0,47-47,-48 23,48 24,-24 0,1 0,-1-24,-24 24,48 0,-24 0,1 0,23 0,0 0,23-24,25 24,-24 0,0 0,23-24,-23 24,0 0,23 0,-23 0,0 0,24-23,-48 23,47 0,-47 0,24 0,-24-24,24 24,-24 0,-48 0,-23 0,-1 0,1 0,0 0,-1 24,48-24,-47 0,47 0,0 0,-23 23,23-23,0 0,24 0,-24 0,24 0,0 0,24 0,47-47,49 23,-49 0,0-23,25 23,-25 24,1 0,-25 0,-23 0,47 0,-47 0,0 0,0 0,-24 0,-24-24,-71-47,-24 23,47 24,1 24,23-24,24 24,1 0,23-24,0 24,0 0,23 24,49 24,-1 0,-23-48,0 23,-1 1,-47-24,24 0,-24 0,24 0,-24-24,0-23,0-25,0 1,-24 47,24 0,0 24,-24 0,0 0,1 0,23 0,-24 0,0 0,72 24,47 0,-24 23,-23-23,-24-24,-24 0,23 0,-23-24,0-23,0 23,0 24,0 0,0 0,0 0</inkml:trace>
  <inkml:trace contextRef="#ctx0" brushRef="#br0" timeOffset="69264">476 810,'24'0,"-1"-24,-23 24,0 0,24 0,-24 0,0-24,24 24,-24 0,24 0,0 0,-24 0,23 0,-23 0,48 0,-48 0,24 0,-24 0,24 0,0 0,-24 0,23 0,-23 0,24 0,0 0,0 0,0 0,-1 0,-23 0,24 0,-24 0,24 0,0 0,-24 0,24 0,-24 0,23 0,1 0,0 0,-24 0,24 0,0 0,0 0,-1 0,-23 0,48 0,-48 0,48 0,-25 0,1 0,0 0,24 0,-48 0,47 0,-47 0,24 0,-24 0,48 0,-48-23,24 23,-1 0,1 0,0 0,0 0,0 0,-1 0,-23 0,24 0,0 0,0 0,-24-24,24 24,-1 0,-23 0,0-24,0 24,0-24,0 0,24 24,-24 0,0 0,24 0,0 0,-24 0,24 0,-24 0,24 0,-24 0,23 0,1 0,-24 0,24 0,-24 0,24 0,-24 0,24 0,-1 0,-23 0,24 0,-24 0,24 0,0-47,-24 47,24-24,-1 24,1-24,-24 0,0 24,0-24,0 24,0-23,0-1,0 24,0 0,0 0,0 0,-24 0,24 0,0 24,-23-24,23 23,0-23,0 24,0 0,0-24,0 24,0 0,0-24,0 23,0-23,23 0,1 0,-24 0,0-23,24-1,-24 24,0 0,0 0,0 0,0 47,0 1,0-24,0 0,0-24,0 24,24-24,0 0,-24 0,24 0,-1 0,1 0,0-24,-24 0,0 0,0 24,0-48,0 48,0-23,0-1,0 24,0 0,-24 0,0 0,1 0,23 0,-24 0,24 24,0-24,0 47,0-47,0 24,0 0,0 0,0-24,24 0,-1 0,1 0,0 0,24-48,-25 24,1 0,-24 1,0-1,0 24,0-24,0 0,0 0,0 1,-24 23,1-24,-1 24,0 0,0 0,0 24,24-1,0-23,0 0,0 24,0 0,0 0,0 0,24-1,24 1,-24-24,23 0,-47 0,24 0,0 0,0-24,-24 1,23-1,-23-48,24 72,-24-23,-24 23,1-24,-1 24,0 0,0 0,0 0,24 0,0 0,24 0,0 0,-24 0,24 0,-24-24,0 24,24 0,-24-24,0 0,0 1,0-1,0 0,0 0,0 0,0 24,0 24,0 0,0 0,23-24,-23 0,24 0,-24 0,0-24,0 0,0 24,0-24,0 0,-24 24,24 0,-23 0,23 0,0 24,0 48,0-48,0-1,23 1,-23-24,0 24,0-24,0 0,0-24,0 0,0 1,0 23,0-24,0 24,0-24,0 24,0-24,0 0,-23 24,23 0,-24 0,24-24</inkml:trace>
  <inkml:trace contextRef="#ctx0" brushRef="#br0" timeOffset="78640">3071 905,'0'0,"-23"0,23 0,-24 0,24 0,-24 0,0 0,24 0,0 0,-24 0,24 0,-24 0,1 0,-25 0,24 0,24 0,-24 0,24 0,0 0,24 0,24 0,-24 0,23 0,1 0,23 0,-23 0,-24 0,0 0,-1 0,1 0,-24 0,24 0,-24 0,24 0,-24 0,24 0,-24 0,0 24,0-24,-24 0,24 24,0-24,-24 0,0 47,0 1,-23 0,47-1,-24-47,24 24,0-24,0 0,0 0,0 0,48 0,-25 0,-23 0,24 0,0 0,-24-24,0 24,0-23,24 23,-24-24,24 0,-1 24,-23-24,0 24,0 0,0 24,-23-24,-1 24,24-24,-24 24,0-1,24-23,0 0,24 0,24 0,-48-23,47 23,-47 0,24 0,-24 0,0-24,24 24,0 0,-48 0,0 0,-24 0,1 0,-25 0,25 24,23-24,-24 0,48 0,48 0,0 0,-1 0,1 0,-24 0,-1 0,1 0,-24 0,24 0,-24 0,0-24,-24 0,-23 24,-1 0,24 0,0 0,1 0,-1 0,24 0,24 0,95 0,-24-24,-24 0,1 0,-1 1,-47 23,0-24,-24 24,0 0,0 0</inkml:trace>
  <inkml:trace contextRef="#ctx0" brushRef="#br0" timeOffset="91978">1381 929,'0'0,"47"-24,1 24,23-24,-23 1,-24 23,0 0,-1-24,1 24,0 0,-24 0,24-24,0 24,-1 0,-23 0,24 0,0-24,-24 24,24 0,-24 0,0 0,-48 0,1 0,-1 0,0 0,-23 0,0 0,-1 24,24-24,48 0,-23 0,23 0,0 0,23 0,49-24,-1 0,48-23,-23-25,23 1,-24 23,-47 1,-25 23,25 0,-48 24,0 0,0 0,0 0,-71 0,-1 0,1 0,23 0,0 0,25 0,-1 0,0 0,24 0,24-24,23 0,25-23,-1 23,1 0,-25 0,-23 0,0 24,-24 0,-71 72,-72 23,24 0,0-23,71-48,24-1,0-23,120-23,23-25,-48 24,24-47,-23-1,23 25,-47-1,-25 24,25 0,-48 1,-24 23,-23-24,-1 0,48 24,-24 0,24 24,72 71,23 24,-47-71,-1-1,-47-47,24 24,-24-24,-24-95,-23 24,-1 23,0 24,24 0,-23 0,47-23,-48-1,24 24,24 24,0-23,-23 23,23 23,0 49,0-25,0-23,0 0,0 0,-24-48,0-24,24 1,-24-1,0 1,24-1,-23 48,23-24,23 96,25-1,-24 24,0-23,-1-48,-23-1,0-23,0 24,0-48,0 1,0-25,-47-47,23 47,-47 0,47-23,-24 47,48 0,-24 24,24 0,0 72,0 23,0-24,0 1,0-72,0 24,24-24,-24 0,0 47,0-47,24 48,-24-48,0 24,0-24,24 0,0 24,-1-1,1-23,0 48,0-24,0 0,23 23,-23-23,0 0,-24-24,24 24,-24-24,23 0,1 47,24 1,0 71,-25-24,1 1,0-73,-24 1,0-24,24 0,-24-24,0 24,0-47,0 47,0 0,-24-24,0 24,24 0,-24 0,24 0,0 0,0-24,24 24,-24-24,24 24,-24 0,24 0,-24 0,-24 0,0 0,-47 24,-1 0,25 24,23-25,0 1,24-24,48-24,-25 1,25-1,-24 0,0 24,-24 0,0 0,0 0,-48 0,0 24,1 0,23-1,0-23,24 0,0 0,24-23,24-1,-25 0,49-24,-48 48,-24-24,24 24,-120 48,-23 24,72-25,23-23,0 0,24-24,24-24,0 0,47 24,-71-24,24 24</inkml:trace>
  <inkml:trace contextRef="#ctx0" brushRef="#br0" timeOffset="104365">3357 1286,'0'0,"0"0,0 0,0 0,24 0,-24 0,48 0,-25 0,1 0,24 0,-24 0,-1 0,-23 0,24 0,0 0,0 0,0 0,-1 0,1 0,-24 0,24 0,-24 0,24 0,-24 0,0 0,0 0,-24-24,24 1,-48 23,48 0,-23 0,23 0,-48 0,48 0,-48-24,25 24,-25 0,24 0,0 0,24 0,-23 0,23 0,-24 24,0-24,24 23,-24-23,24 0,-48 0,48 0,-23 0,23 0,-48 0,48 0,-24 0,24 0,0 0,0 0,24 0,0 0,0 0,-1 0,1 0,0-23,0 23,24 0,-1 0,1 0,-24 0,-1 0,25 0,-48 0,48 0,-48 0,23 0,25 0,0 0,-1 0,-23 0,24 0,-48-24,0 24,47-24,-23 0,0 24,-24 0,24 0,-24 0,24 0,-1 0,1 0,-24 0,48 0,-48 0,0-24,24 24,-24 0,0 0,0 0,0 0,-24 0,0 0,0-23,0 23,1 0,-1 0,0 0,0 0,24 0,-24 0,24 0,-23 0,23 0,-24 0,24 23,-24-23,0 0,24 0,0 24,0-24,0 0,24 0,0 0,-24 0,24 0,-1 0,1 0,0 0,24 0,-25 0,1 0,0 0,-24 0,0 0,24 0,-24 0,-48 0,24-24,-23 24,23 0,0 0,0 0,-47 0,0 0,23 0,-24 24,25 0,47-24,-24 0,24 0,24 24,23-24,25 0,-1 0,-23-24,23-24,1 1,-25-49,1 73,-48-1,0 0,0 24,0-24,-24 0,-23 1,23 23,0 0,-24 0,25 23,-25 1,48-24,0 0,0 48,24 23,-24-71,24 24,-1-24,-23 0,24 0,-24 0,24 0,-24 0,0 0,0-24,0 0,0 1,0 23,0 0,0 0,0 0,-24 23,24 25,-24-48,24 24,0 24,0-25,0 1,0 48,0-1,0-47,0 0,0-1,0 1,0-95,0 23,0 1,0 23,-23 0,23 24,0-24,-48 24,48-24,0 24,0 0,0 0,0 24,0 0,24-24,-24 24,0-24,24 0,-24-24,0-24,-24 25,24-1,-24 24,24 0,-48 0,48 0,-47 24,23-24,0 47,24-23,-24-24,24 24,0-24,0 0,0-24,0 24,24 0,-24 0,24-24,0 24,0-24,-1 1,25 23,-24-24,0 0,-24 24,0 0,-48 48,0-25,1 25,23-24,24 0,-24-24,24 0,48 0,-1-24,-23 0,48 24,-49-24,25-23,23 23,-23-24,-24 48,0 0,-24 0,-72 48,25 23,-25-23,48 23,-23-47,47 0,0-24,0-24,24 0,23 24,-47-47,72 23,-49-24,1 24,24 1,-48-1,0 24,0 0,-24 24,-24-1,25 1,-1 0,24-24,24 0,-24 0,47-24,1 0,23-47,-23-1,23 1,-71 71,24-24,-24 48,0 24,-47 23,-1-23,-23-1,23-23,24 0,24 0,-24-24,24 0,0 0,24 0,-24 0,0 0,-24 0,24 0,0 0,0 0,0 0,0-24,-47 95,-72 96,0-24,-1-24,49-24,47-71,0 0,24-24,24 0,0-48,24 24,-25-23,25-25,0 1,-1 23,-23 1,-24 47,24 0,0 0,23-24,1 0,-48 24,24-24,0 24,-48 0,0 72,-24-25,48-23,-23-24,23 24,0-24,0 0,23 0,-23 0,0-24,24 24,-24 0,0-24,0 1,0 46,-47 49,-25 47,1-48,23 1,24-48,24 23,-24-47,24-24,24-23,48-25,-25-23,1 47,-24 1,0 47,-24-24,-72 119,-47 48,24-24,23-24,49-95,-1 24,71-71,49-49,-73 49,1 23,-24 24,-24 48,-47 23,47 0,-47-23,71-24,-24 0,72-72,23-47,-47 47,23 24,-47 1,-23 46,-49 49,1-25,23 1,24-24,24 0,24-24,0 0,0 0,0 0,-24 0,23 0,-46-48,-25 0,24 1,24 23,-24 24,24-24,0 24,24 48,-24-1,48 1,-24 23,23-47,-47 0,24-24,-24-24,0-23,0-1,0 24,0-23,-24 23,0 0,1 24,-1-24,24 24,-24 0,24 0,0 0,0 48,0-48,24 47,0-47,-24 0,23 0,1 0,-24 0,0 0,0-47,-24 23,1-24,-25 48,0-23,1-1,-25 24,25 0,-25 47,25-23,23 0,0-24,0 0,48 24,47-24,1 24,-1-1,-23-23,0 0,-1 0,-47 0,0 0,0-47,-47-1,-1 1,24 23,-47-24,47 24,-24 24,1 0,-25 0,1 0,-1 0,25 0,-1 0,24 0,0 0,24 0,0 24,24-24,48 24,-1 0,-23 0,-1-24,-23 0,-24 0,24 0,-24-24,-48 24,25-24,-1 24,-48-24,25 0,23 24,-24 0,-23 24,47 0,-47-24,23 0,0 24,48-24,0 0,0 0,24 0,0 0,-24 0,24 0,-24 0,24 0,23-24,1 0,23 0,-23 0,-24 24,23-23,-47-1,24 24,24-48,-1 24,96-47,-71 23,-49 25,1 23,0-24,-24 24,24-24,0 0,23 24,-47 0,24 0,-24 0,24 0,-24 0,24 0,-24 0,0 0,0 0,0 0,0 0,0 0,0-24,0 0,24 24,-24-23,0 23,0-24,23 0,-23 0,24 24,-24-24,0 1,0 23,0 23,0 1,0 24,0-1,0 25,0-1,0-71,0 24,0-24,0-24,0 1,0-49,0 48,0 0,0 1,0 23,0-24,0 0,0 24,0 24,0 23,0 25,0-72,0 24,0-24,0 24,-24-72,1-47,-1-1,0 49,24 23,0 24,-24 0,24 48,0 71,0-24,0-24,0-47,0 0,0-24,0 0,-24 0,-23-24,-1 0,0-23,1 23,-1 0,-23 0,-24 0,-48-23,-24 23,0 24,1 0,-1-24,48 24,47 0,1 0,0 0,-1 0,24 0,1 0,23 0,0 0,0 0,24 24,-47 0,-25-24,1 0,-24 0,23 0,-23 0,0 0,-1 0,-23-24,24 0,-24 24,48-24,23 24,0 0,1-23,-1 23,1 0,-1 0,0 0,-23-24,-1 24,25-24,23 24,0 0,0 0,1 0,23 0,23 0,-23 0,24-24,0 24,-24 0,24 0,0-24,-24 24,23 0,-23 0,24-23,0 23,47-48,-23 0,24 24,-25-23,-47 47,24 0,-24 0,0 0,-24 0,0 0,1 0,-1 0,0 0,24 0,-24 0,24 0,0-24,0 24,24-24,0-23,47-25,-23 1,-1 47,-47-24,24 48,-24 0,0 0,0 24,24 0,0 24,0-1,-24 25,23-25,-23-23,0 0,0-24,0 0,0-24,0-47,0-1,-23-23,23 47,0 48,0-24,-24 1,24 23,0-24,24 95,-1 48,25-47,-24-25,0 1,-24-48,0 24,0-72,0-23,0-1,0 1,0 47,0-24,0 72,0 48,24-1,47 24,24 48,-23-47,-25-1,-23-71,-24-1,0-23,0-119,0-24,0 48,-24 71,24 1,0 23,24 0,-24 0,24 0,-24 0,24 0,0 0,-24 0,23 0,1 0,0 0,0 0,-24 0,24 0,-24 0,0 0,-24 0,0-24,0 0,-23-24,23 25,0-25,0 24,0 0,0-23,1 23,-1 0,24 24,0-24,0 24,-24-24,24 24,0 0,0-23,0 23,0-24,0 48,0 23,0 1,0-1,0-47,0 24,0 0,0 0,0-24,0 24,-24-24,0 0,1 0,23 0,-24 0,24 0,0 24,0-1,0 1,0 24,24 47,-1-47,-23-25,24 1,-24-24,0 24,0-48,-24-23,1-49,23 49,-24 23,24-24,-24 48,95 119,1 24,-48-71,-1-48,-23-1,0-23,0-47,0-1,0-23,0 47,-23 0,23 24,0-24,23 24,49 0,-48 0,0 0,-1 0,25 0,0 0,-25 0,25 0,0 0,-25 0,1 0,24 0,0 0,-1 24,25 0,-1 23,0-47,-23 0,0 0,23 0,1 0,-25 0,1 0,-24 0,23 0,-23 0,0 0,-24 0,24 0,0 0,-1 0,1 0,0 0,-24 0,24 0,-24 0,0 0,24 0,-1-23,1 23,24 0,-24-24,23 24,1 0,-24-24,23 24,1 0,-48 0,24 0,0 0,-24 0,0-24,0 24,0 0,0 48,0-1,23-23,-23 0,0-24,0 0,0-24,0-71,0-24,0 24,0 23,0 25,0 23,0 0,0 0,0 24,0 24,0-24,0 24,0 23,0-47,0 24,0-24,0 0,0-24,0-23,-23-1,23 24,-24 1,24-1,0 24,0 24,0 23,0 48,24 25,-1-1,1-96,-24 1,0-24,0 24,0-72,0-23,0 0,0-25,-24 25,24-1,-23 25,23 47,0-24,0 24,0 48,0-1,23 25,-23-49,24 1,-24-24,0 24,0-24,0-48,0 25,-24 23,24-48,0 24,0 0,0 1,-23 23,23-24,0 24,0 47,0 1,0 0,0-1,23-23,-23-24,0 24,0-24,0-48,-23 24,23 1,0-1,0 0,-24 24,24 0</inkml:trace>
</inkml:ink>
</file>

<file path=ppt/ink/ink25.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6T16:38:48.556"/>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0 1643,'24'-47,"95"-49,48-94,71-24,48-48,23 0,-71 0,-23 119,-49 48,1 23,-48 72,-48 0,-47 0,0 0,-24 0,24 0</inkml:trace>
</inkml:ink>
</file>

<file path=ppt/ink/ink26.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7T19:15:43.813"/>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1381 381,'0'-23,"0"23,0 23,0 1,0-24,0 48,0-24,0 23,-23 1,23-48,0 47,-24-47,24 24,0-24,0 24,0-24,0 48,0-24,0-1,0-23,0 24,0-24,0 24,0-24,24 0,-24 24,0 0,23 47,1-71,-24 24,0-24,24 0,-24 24,0-1,0-23,0 24,0-48,-48 1,25-25,-1 24,24 0,-24 1,24-1,0 24,-24-24,24 0,0 0,0 1,0 23,0-48,0 0,0 24,0 1,0 23,0-24,0-24,0 48,0-24,0 1,0-1,0 0,0 24,0-24,0 0,24 1,-24-1,24-48,0 48,-24 1,0 23,23 0,1 0,-24 0,0-24,0 24,0 0,0 47,0-47,0 48,0 0,0 23,0-47,0 0,0-24,0 24,0-1,0 1,0 0,0-24,-24 0,24 24,0 0,-23-24,-1 23,24 25,-24 0,0-24,24-1,0 1,0-24,0-24,0 24,0-23,0 23,0-24,0 24,0-24,0 0,0 24,0-24,24 24,-24 0,0-24,24 1,-24 23,0-24,0 0,0 0,0 24,24 0,-24-24,23-71,25 24,0-72,-1 48,-47 23,24 72,-24-24,0 24,0 0,0 24,0-24,0 48,0-48,0 24,0-24,0 23,0 1,0 0,0 0,0 0,24-24,-24 23,0-23,0 24,24 0,-24 0,0 0,0-24,0 24,24 23,-24-23,0 0,0-24,0 0,0 0,0 0,-24 0,24 0,-24 0,24 0,0 0,-24 0,24 0,24 0,-24 0,48 0,-48 0,23 0,-23 0,24 0,0 24,0-24,-24 0,24 0,-1 0,-46 0,23 0,-48 0,24 0,24 0,-47 0,47 0,-24 0,0 23,0 1,24-24,-24 0,24 0,-23 0,-1 0,24 0,-24 0,24 0,0 0,0-24,-24 24,24-23,0 23,0-24,0 0,0 24,0-24,0 24,0-24,0 24,24 0,-24 0,24 0,0 0,-24 0,0 0,0 0,23 24,-23-24,0 24,24 0,-24 0,24-24,-24 47,0-47,0 48,24-48,-24 0,0 0,0 0,24 24,-1-24,-23 47,24-47,-24 24,24-24,0 24,-24 0,0-24,0 24,24-24,-24 23,0-23,0 24,0-24,0-24,0 1,-24-1,24 0,0 0,0 0,-24 0,24 1,-24-25,24 48,0-24,0 0,0 24,0 0,48 24,-24 0,-1 24,1-25,24 25,-24-24,23 24,-47-48,0 23,24-23,-24-23,0-1,0 0,0 0,0-47,0 47,0 0,0 24,0-24,0 24,0 0,24 0,-24 0,24 0,0 0,-24 48,23-48,-23 24,24-1,0 1,-24-24,0 0,24 24,-24 0,24-24,-1 24,-23-24,24 24,-24-24,0 0,0 0,0-24,0 0,0 24,0 0,0-24,-24 0,1 0,23-23,-24 47,0-24,24 0,0 24,0 24,0 0,0 0,0-1,0 1,0 0,0-24,0 24,0-24,0 24,24-24,-24 0,0 0,0 0,0-24,0 24,-24-24,24 0,0 0,0 24,-24-47,0 23,24 0,0-23,-23 47,23-24,0 24,0 0,0 24,0 23,0 1,0 23,23 1,1-1,-24 1,24-25,0-23,-24 0,0-24,0-48,0 1,-24 23,24-48,-24 25,0 23,24 0,0 24,-23 0,23 0,0 0,0 0,23 24,-23 0,24 0,-24-24,24 23,-24 1,24 0,-24 0,24 23,23-23,-47 24,24-24,-24-1,0-23,24 24,0-24,-24 0,24 0,-24 0,23 0,-23 0,24 0,-24-24,0 1,24 23,-24-24,0 24,0-24,0 0,0 24,0-24,0 1,0-1,0 0,0 0,0 0,0 1,0-1,0 0,24 24,-24 0,0-48,0 24,0 1,0 23,0-24,0 24,0-48,0 1,0-1,0 48,0-24,0 24,0-24,-24 24,24-23,-24 23,24 0,0 0,-24 0,24-24,0 24,-23 0,23 0,0 24,0 47,0 0,23 1,1-25,-24-23,0 0,0-24,0 48,0-24,24-1,-24 25,0-24,0 0,0 23,0-47,0 24,0 0,0 0,0-24,0 23,0 1,0-24,0-24,0 1,24-25,-24 0,0 25,0-25,0 0,0 25,0-1,0 0,0 0,0 0,0 24,0-47,0-1,-24 0,24 48,0-23,0 23,0 0,0 0,0 23,0-23,0 48,0-24,0 0,0 23,0 1,0-24,0 23,0 1,0 23,0-23,0 23,0-23,0 0,0-1,0 1,0-24,0 0,0-24,0 0,0-24,0-24,0-23,0-1,0-23,0 24,0 23,0-23,0 23,0 48,0-24,24 0,-24 48,0-24,0 48,0-48,0 47,0 1,0 0,0 23,0-23,0-25,0 1,0-24,0 0,0-24,0 1,0-1,0 0,0 0,0 24,0-47,0 23,0 0,0-24,0 25,0-1,0 24,0-24,0 24,0-24,0 24,0 0,0 0,0 0,0 48,0-24,0-1,0 1,0 0,0 0,0-24,0-24,0-24,0 25,0-1,0-24,0 24,0 24,0-24,0 1,0-1,0 0,-24-24,24 25,0-1,-24 0,24 24,0-24,0 0,0 1,0 23,0 0,0 0,0 47,0-23,0 0,0-24,0 24,0-1,0 1,0 24,0-48,0 24,0-24,0 23,0 1,0-24,0 24,0 0,0 0,0-24,-24 24,24-24,0 23,0 1,0-24,0 24,0-24,0 24,-23 0,-1-1,24-23,0 24,0 0,-24 0,24-24,0 24,-24-24,24 0,0-24,0 0,0 0,0 0,0 24,0 0,0 0,0 24,0 0,0 0,0 23,24 49,0-1,0-24,-1-23,-23 0,0-48,0-24,0-24,0 24,-23-23,-1 23,24-24,0 1,0-1,0 0,-24 1,24-1,0-23,0 47,0 0,-24 24,24 24,24 47,0-23,23 0,-47-1,24-47,-24 24,-24-48,1 0,-1 1,0-25,0 48,24-24,-24 24,24-24,0-23,0-1,0 24,24-23,-24 23,0 0,24 0,-24 24,0 24,0 0,0 0,0 23,0-23,0 0,0 0,0 0,0-1,0 1,0-24,-24 0,24 0,0 0,24-24,0-23,-24 23,24-24,-1 25,-23-1,0 24,0 0,-23 47,-1-47,0 24,-24 24,48-24,0 23,-24-47,48-47,24-1,0 0,23-47,-47 71,-24 0,0 24,0 0,-24 0,24 0,0 0,0 0,0 0,0 0,-24-23,24-1,0 24,0-24,0 24,-24-24,24 0,0 72,0 23,0 1,24-1,-24-47,0-24,0 24,0 0,0 23,24-23,0 0,-24 0,0 0,0-48,0 24,-24-48,24 24,0 24,0-23,0-1,0 24,0 24,0 23,0 25,24-25,23-23,-47 0,0-24,0 24,0-48,0 0,0 0,0 24,0 0,24 24,-24-24,24 24,0 0,0 0,-24-24,0 0,0 23,0-23,0 0,23 0,1 24,-24 0,24-24,-24 24,0-48,0 0,0 0,-24 24,24-23,-24 23,24 0,0 23,0 1,24 0,0 24,-24-48,-24 0,24 0,-47-24,23-48,-24 49,24-25,1 24,-1 24,24-24,0 24,-24 0,24-24,0 24,-24 0,24 0,-24 0,1 0,-1 0,0 0,0 0,-24 0,25 0,-25 0,48 0,-24 0,0 0,24 0,-23 0,-1 0,24-23,-24 23,24 0,0-24,-24 0,0 0,-23 0,-1 1,0-25,-23 48,0-48,-1 1,25 23,-25 0,24 0,25 24,-1-24,0 24,0 0,0 0,1 0,-25-23,-23-1,23 0,0-24,-47 25,71-1,-23 24,23-24,-24 24,1-24,-1 0,0 24,1-23,-25-1,72 24,-24-24,1 24,-1 0,24 0,-24 0,24 0,-24 0,0 0,-23 0,23 0,-24 0,1 24,-1 0,24-24,-23 23,23-23,24 0,-24 0,0 0,24 0,-24 0,24 0</inkml:trace>
</inkml:ink>
</file>

<file path=ppt/ink/ink27.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7T19:16:11.581"/>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191 634,'0'0,"23"0,-23-23,24 23,0 0,-24-24,24 24,-24 0,0 0,24 0,-24-24,24 24,-24-24,23 0,-23 24,24 0,-24 0,24 0,0 0,-24 0,24 0,-24 24,0-24,0 0,0 24,23-24,-23 24,24-24,-24 24,0-24,0 0,-24-48,24-23,0-1,0 1,0 47,0 0,-23 24,23-24,0 24,0 0,0 24,0 24,47-1,1 49,-1 23,1 0,0-48,-24-23,-24-1,0-23,0 0,0-24,0 0,0-24,0 24,0-47,0-1,0 0,0 25,0-1,0 24,0-24,0 0,0 24,0 0,0 0,0 24,0 0,23 23,1-23,-24 0,-24-48,24 0,-47-23,23-25,-24 48,48-23,-47-25,23 49,24-1,-24 24,24 71,24 72,0-48,-1-23,1-25,-24-23,24 0,-48-48,-47-23,-1-72,-23-1,24 49,23 23,48 48,-24-23,24 23,0 0,0 23,0 25,0 0,0-25,0 1,0 0,0-24,0-24,0-23,0 23,0 0,0 0,0 24,0-24,0 1,0 23,0-24,0 24,0 24,0-1,0 25,0-24,24 23,-24-47,24 24,-24 0,0 0,0 0,0-24,0 24,0-48,0 0,0-24,0 24,0 1,0-1,0 24,0 0,0 47,0-23,0 0,0 0,0-24,0 24,24-24,-24 0,47 0,-23 0,0 0,0-24,-24 24,24-24,-1 0,-23 24,0-24,24 24,-24-23,0 23,0-24,24 24,-24-24,0 24,0-24,0 24,-24 0,24 0,-24 0,1 0,23 0,-24 0,24 24,0 0,0-24,0 24,0-24,0 23,0-23,0 0,24 0,-1 0,-23 0,24 0,0 0,0 0,-24-23,0-1,0 24,0-24,0 24,0-48,0 25,0-1,0-24,-24 24,24 1,-24 23,0 0,24 23,0 1,-23 0,23 0,0 0,0-1,0 1,0 24,0-24,23-1,1-23,-24 0,0 24,24-24,-24 0,0 0,24-24,-24 24,0-23,0-1,0 0,0 0,0 0,0-23,0 23,0 0,-24 0,24 1,-24 23,24 0,-24 0,24 0,-23 0,-1 0,24 0,0 0,-24 0,24 0,0 23,0 1,0 0,0 0,0 47,0-47,0 0,0 0,0-24,0 0,24 0,-24 0,24 0,-24 0,23 0,-23 0,24-24,-24 0,0-24,0 25,0-1,0 0,0 24,0-24,0 0,0 24,-24-23,24 23,0-24,-23 24,-1-24,0 24,0 0,0 0,1 0,23 0,-24 0,24 24,-24-24,24 24,-24-24,24 23,0 1,0 24,0-24,0 23,0-23,0 0,0 0,0-24,0 23,24-23,0 0,-24 24,24-24,-1-24,-23 1,0-25,0 0,0 25,0-25,0 24,-23 0,-1 1,0 23,24-24,-24 24,0 0,24 24,0-1,0-23,0 24,0 0,0 0,0 47,0-47,0 0,0 23,0-47,24 0,-24 0,24 0,-24 0,0 0,-24-47,24 23,-24 0,24 24,24 72,48 23,-25 0,1-47,-24-1,-24-47,0 24,-24-71,-24-25,24 1,-23 23,47 0,-24-23,24 47,-24 0,0-23,24 47,0 24,24 47,24-23,-24 23,-1-47,-23 0,24-24,-24 0,0-24,0-24,0 1,0 23,0 24,0-24,0 0,0 0,0 1,0-1,24-24,-24 48,24-24,-24 24,24-23,-1-1,-23 24,24 0,-24-24,24 24,-24 0,48 0,-48 0,23 0,1 0,0 0,-24 0,24 0,-24 0,24 0,0 24,-24 0,23-24,-23 0,0 23,0-23,0 24,0-24,0-24,0 24,0-23,0 23,0 0,0 23,0-23,0 24,0 24,24-1,0 1,-24 23,0-47,24 0,-24 0,0 0,0 0,0-24,0 23,0-23,0 24,0 0,0 0,0 0,0 23,0-47,0 24,24-24,-24 24,0-24,0 24,0-1,0 1,0-24,0 24,0 0,0-24,0 24,0 0,0-1,0 1,0-24,-24 24,24-24,0-48,0 48,0-23,0 23,0-24,0 24,0-24,0 0,0 24,0 24,0-24,0 24,-24 0,24-1,0 25,-24 0,24-1,0 1,0-1,0-23,0 0,0 0,0 0,0 0,0-24,0 0,0-24,-24-48,24 1,-23-1,23 25,0 23,0 24,0 71,23 120,25 23,23 72,-23-119,-24-72,-24-47,0-48,0 0,0 0,0-24,0 24,0-24,0 24,0-24,0 0,-24-23,24 23,-24 0,0-24,24 48,0-47,-23 47,23-48,0 48,-24-24,0 1,24-1,-24 0,0-24,1 1,-1 23,0 0,24 0,-24 24,24 24,0 24,24 23,-24-47,0-24,0 48,24-48,-24 0,-24 0,0-24,24 24,-48-48,48 24,-23 0,23 1,-24 23,0-48,24 48,0-24,-24 24,24-24,0 24,0-23,-24 23,1 0,23 0,0 23,-24-23,24 48,0 0,0-1,0 25,0-48,0-1,0 1,0-48,-48-23,24-25,1 25,-1 23,0-48,24 25,-24 23,0-24,24 48,0-23,0 23,0 23,24 25,0-24,0 0,-24-1,24 1,23-24,-23 0,0 0,-24-24,24 24,-1-23,-23-1,0 24,0-24,0 24,0-24,0 24,0-47,0 23,0 0,24 24,0 24,0 23,0 1,-24 23,0-47,23 0,-23 24,24-25,-24 1,0-24,0 24,0-119,-24 0,1-24,-1 71,0-24,24 25,-24 23,24 0,0 48,0 0,0 0,0 23,0 1,24 0,0 23,-24-23,24-25,-24 1</inkml:trace>
  <inkml:trace contextRef="#ctx0" brushRef="#br0" timeOffset="16146">119 777,'24'0,"-24"0,0 0,0-23,0 23,24-24,-24 24,0-24,0 24,0 0,0 0,0 24,0 23,24 25,23 23,1 48,0-48,-25-23,-23-25,0-47,0 24,0-24,0-24,-23 0,23 1,0 23,0-24,-24-71,0 23,24 24,0 1,0-1,-24 24,24 1,-24-1,24 0,0 0,0 24,0-24,-24 24,24-23,0-1,0 0,0 24,0-24,0 0,0 24,0-24,0 24,0-23,0 23,0-24,-23 24,23-24,0 24,0-24,0 24,0-47,0-1,0 24,0 0,-24 1,24 23,0 23,0 1,0 24,0-24,0-1,24 25,-24-48,0 24,0 0,0-1,0 49,23-48,1 0,-24 23,0-23,0 0,0 23,24-23,-24 0,0 0,24-24,-24 0,0 0,0-24,0 24,0-48,-24 25,24-49,-24 1,0-48,24 71,-23 24,23 0,0 1,0 23,0 23,0 25,0-24,23 23,1-23,-24 0,0 24,24-24,-24-1,24 25,-24-48,0 24,0-24,0 0,0-24,0-24,0 25,0-49,-24 24,0-23,24 47,0 0,0 24,-24 0,24 48,0 23,0 49,0-1,24 23,0 1,24 95,-1-47,1-48,-24-96,0-23,-24-24,0 0,0-24,0 24,0-23,0-1,0 0,-24-47,24-25,-24 49,24-1,0 48,-24 0</inkml:trace>
  <inkml:trace contextRef="#ctx0" brushRef="#br0" timeOffset="25257">95 539,'0'-24,"-23"-23,23 23,0 0,0 0,0 24,0-23,0-1,0 0,0 24,0 24,0-24,0 24,0 23,0-23,0 0,0-24,23 47,-23-23,0 0,0 47,24 25,-24-72,0-1,0 1,0-24,24 0,-24 0,0-24,-24-23,0 23,24-24,0 24,0 1,0-1,0 0,0 0,0 0,0 1,0-1,0 0,0 0,0 24,0-24,0 1,0 46,0 25,0 23,24 25,-24-73,0-23,0 24,0-24,0-24,0 1,0-25,0 0,0 25,0-1,0 0,0 24,0-24,0 0,0 24,0-23,0 23,24-24,-24 0,24 24,-24-24,24 24,-1-48,1 48,-24-23,24 23,0 0,-24 0,0 0,24 0,-24 23,0-23,24 0,-24 24,0-24,0-47,0 23,0 24,0 0,0-24,0 0,0 24,0-24,0 1,0-1,0 24,0 0,23 0,-23 0,24 0,-24 24,0-24,24 23,-24-23,0 0,0 0,0 0,0 0,0-23,0-1,0 0,0 24,24 0,0 24,-24 0,0-24,23 23,1 1,-24-24,0-24,0-23,0-1,0 24,0 1,0 23,0 47,0-23,24 24,0-1,-24-23,0 0,0-24,0 0,0 0,0-24,0 24,0 0,0 24,0 0,0-24,0 0,-24 0,0 0,0 0,1 0,-1 0,24 0,-24 0,24 0,-24-24,0 24,24 0,-23 0,23-24,0 24,-24 0,24 0,0 24,0 0,0-1,0 1,0 24,0 0,0-25,0 1,0-24,0-24,-24-23,0 23,24 0,0 24,0 24,0 47,0 1,0-48,0 23,0-47,0 24,24-24,-24-24,0-23,0-1,0 24,-24 0,24 1,0 94,0 24,24-47,-24-24,0-24,0 23,0-46,0-49,0 25,-24-25,24 1,-24 23,24 48,0-24,0 24,0-24,0 48,24 24,24-24,-24 23,-24-47,23 24,-23 0,0-24,0-24,0 0,0 1,0-1,0 24,0-24,0 24,-23 0,23 0,0 0,-24 0,24 0,-24 0,0 0,24 0,-24 0</inkml:trace>
  <inkml:trace contextRef="#ctx0" brushRef="#br0" timeOffset="34944">0 563,'0'24,"24"0,0-1,-24 1,0-24,0 24,0-24,0 0,0-24,0 0,0 24,0 0,0-23,0 23,0 0,0 71,0 1,0-1,24 0,-24-23,0 0,0-48,0 0,0 0,0-24,0-24,0 1,0-1,0-23,0-1,0 48,0-23,0 47,0-24,0 0,0 24,0 0,0 24,0 47,0-47,0 24,0-1,0 25,23-48,-23-1,24-23,-24 24,0-24,0-47,0-1,0 0,-24-23,1 23,23-23,0 23,0 48,0-24,0 1,-24-1,24 0,0 0,0 24,0 0,0 24,0 24,47 23,-23 0,0 1,-24 23,24-23,-24-49,24 1,-24-24,0 24,0-143,0 0,0-24,-24 0,24 48,-24 71,24 0,0 24,0 48,0 23,0 1,0-1,0 1,0-49,0-23,0 24,0-24,0 0,0-24,0 1,0-1,-24 0,24 24,0-24,0 48,0 24,0 23,0 1,0-25,0-23,0 0,0-72,24-23,-24 23,0 24,0 0</inkml:trace>
</inkml:ink>
</file>

<file path=ppt/ink/ink28.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6T17:05:20.150"/>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119 596,'0'0,"0"0,0 0,0 47,-24-23,24 0,-23 23,23-47,0 24,0 0,0-24,-24 0,24 48,0-1,0 1,0-48,0 24,0 0,0-1,0-23,0 24,0-24,0 24,0 0,0-24,0 24,0-24,0 23,0-23,0 24,0 0,0-24,24 24,-24 0,0 0,23-24,1 23,-24-23,0 24,24-24,-24 24,0-24,0 0,0-24,-24 0,24 24,0-23,-24-1,24 0,0 0,0 0,0 24,0-24,-23 1,23-1,0 24,0-48,0 1,0 47,0-24,0-24,-24 24,24-23,0 23,0 24,0-24,0 0,0-23,0 23,0 0,0 0,0 24,0-24,0 1,24-25,-24 0,23 25,25-25,-48 24,0 0,24 24,-24 0,0 0,0 0,0 24,0-24,0 24,0-24,0 48,0-25,-24 1,24 24,0-1,0 1,0-24,0 0,0-1,0-23,0 48,0 0,0-1,0-47,0 24,0 24,0-24,0-1,0 1,0 0,0 24,0-1,0-23,0 0,0-24,0 0,0 0,0-24,0 24,0-24,-24 24,24 0,0-47,-24-1,24 24,0 0,-23 24,23-23,0 23,0-48,0 24,0 0,0 24,0-71,0 23,0 24,0 1,0 23,0-24,0 0,0-24,0 1,0 47,0-24,0 24,0 0,0 24,0 0,0-24,0 47,-24 1,0-24,0-1,24 1,0-24,0 72,0-25,0 1,0-48,0 0,0-24,24 0,0-23,-24-1,24 24,-1 0,-23 1,24-1,-24 0,24 24,-24-24,24 24,-24-24,0 24,47 0,1-23,-24 23,24-24,-25 24,-23-24,24 24,-24 0,0 0,-24 0,1 0,23 0,-24 0,0 0,24 0,0 0,0 0,24 24,-24-24,24 0,-24 0,23 0,1 0,0 0,0 0,-24 0,24 0,-1 0,-23 0,24 0,-24 0,48 0,-48 0,24 0,-24 0,0 0,0 0,0-24,0 24,0-24,0 0,0 24,0-23,0-1,23 0,-23 24,0 0,0 48,24-1,-24 25,24-25,-24-23,0 0,0-24,0 0,0 0,0-24,0-24,0 1,0-25,0 49,0-1,0 0,0 48,0 23,24-47,-24 24,24-24,-24 24,24-24,-24 0,0 0,0 0,23-24,-23 24,48-24,-48 24,48-23,-25 23,1 0,24-24,-48 24,24 0,-24 0,47 0,-23 0,0 0,-24 0,24 0,-24 0,24 24,-1-24,-23 47,24-23,0 0,-24 23,24-23,-24 0,0-24,24 0,-24 24,0 23,0 1,0-24,-24 24,24-48,0 0,0 23,0 1,-24 24,0-24,24-1,0 1,0-24,0 24,-24-24,1 24,23 0,0-24,0 23,0 1,-24 0,24-24,0-24,0 0,0-23,0 47,0-24,0 24,24 0,-24-24,23-23,-23 23,0 24,0-24,0 24,0-24,0 0,0 1,0-25,0 24,24 0,-24 0,0 24,0-23,0-25,0 24,0 0,0 1,0 23,0-24,0 48,24-1,-24 1,0-24,0 24,0-24,24 48,-24-1,0-23,24 0,-24 0,0 0,0-1,0-23,0 24,0 0,0-24,0 24,0 23,0-47,0 24,0-24,0 48,0-48,0-24,0-24,0 25,0-1,0 24,0-24,0 0,0 0,0 24,0-23,0-1,0 24,0-24,0 24,0-48,0 1,0 47,0-24,0 0,0 0,0 24,0-24,0 1,-24 23,24-24,0 24,-24 0,0-24,-23 0,47 24,0-24,-24 24,24 0,0 0,0 0,0 0,0 24,0 0,24 24,-24-25,23 1,-23-24,0 119,24-23,0-49,0 1,-24-48,0 0,0 0,0 0,-24-24,0 0,24 24,0-24,-24 24,1-23,-1 23,24-24,-24 24,24-24,0 24,0 0,-48-24,24 0,1 0,23 24,0-23,-24 23,24 0,0 23,-24 25,24-48,0 24,0-24,0 24,-24-24,24 0,0 0,0-24,0 24,0-48,-24 24,24 1,0 23,0-24,-23 24,23-24,0 24,0 24,0 0,0-1,23 1,-23 0,0-24,0 24,0-24,0 0,0-24,0 0,0 0,-23 24,23 0,-24-23,24 23,-24-48,24 48,0 0,0-24,0 24,0 24,24 24,0-25,-1 1,-23-24,0 24,24-24,-24 0,0 0,0 0,-24-48,1 25,23-1,0 24,0 0,0 24,0-1,23 25,-23-24,24 0,-24-24,0 0,24 0,0-48,0 0,-1 25,1-25,-24 48,24-24,-24 24,24 0,-24 0,0 0,0 0,-48 24,48-24,-47 24,47-24,-24 0,24 24,0 23,0-23,0 0,0 0,24 0,-24-24,0 23,0-23,0 0,0-47,0 23,0 0,0 0,0 24,0-24,-24 1,24 23,-24 0,24-24,0 24,-24 0,24-24,0 48,0 23,24-23,0 0,-24 0,0-24,0 24,0 0,0-24,0 0,-24-24,-24 0,25 0,-1 0,24 24,-24-24,0 1,24-1,-24 0,24 24,0 0,24 24,24 0,-1 23,-23 1,0-48,-24 24,0 0,0-24,-24 0,0-24,1 0,-1-24,0 48,24-24,24 48,47 24,-47 0,24-1,-1 1,-23-24,-24 23,24-47,-24 24,0-24,0 24,0-24,0-48,0 48,0-47,-24 47,24 0,0 0,48 71,23 24,-47-47,24 23,-48-71,23 24,-23-24,0 24,0 0,-23-72,-49 1,48-1,1 0,23 48,0-24,-24 24,0-23,24-1,-48-24,48 24,24 72,48 47,-25-47,-23 0,-24-48,0 23,24-23,-24-23,0-25,-48-24,24 25,1-1,-25 1,48 47,0 0,0-24,0 48,24-1,0 25,-1 0,1-25,-24-23,0 24,-24-24,1-71,-49 23,24 1,25-25,-25 72,48-24,-24 24,24 0,0 0,-24 24,1 0,-1 0,0 0,0 23,-23-47,23 24,0-24,24 0,0 0,0 0,0 0,24-24,0 24,-24 0,0-47,-24 47,24-24,0 24,-24-24,24 0,0 24,0-24,24 48,23 48,-23-49,0 25,0-48,-24 24,0-24,0 0,0 0,0 0,-24 0,0 0,0-24,1 0,-1 24,0-47,0 23,0-24,-23 48,47-24,-24 24,0 0,24 0,-24 0,-23 0,23 0,0 0,24 0,-24 0,24 0,-47 0,23 0,0 0,0 0,24 0,0 0,0 0,0-23,0-1,48 0,-48 0,0 24,24 0,-24-24,0 0,0 1,0 23,23 0,-23-24,0 24,0 0,0 0,0 0,0 0,24 0,0-24,24 24,-1-24,-47 24,24 0,-24 0,0 0,0 24,0 0,0-24,0 24,0-1,0 1,0 0,0 0,0 0,0 23,0-23,0 24,0-48,0 24,0-24,0 23,0-23,0-23,0-1,0-24,0 48,0-24,0 1,0-1,0-24,-24 48,24-24,-24 24,24-24,-23-23,-1 47,24-24,0 24,24 0,-1 48,-23-25,24 1,0 24,-24 71,0-24,0-23,0-25,0-23,0-24,0 0,0 24,0-24,0-24,-24 0,0 0,24 1,0-1,0 0,0 0,0 0,-23 1,23-1,-24 0,24 0,0 0,0 1,0 23,0-24,0 24,0 47,0 1,0-24,24 0,-24-1,0-23,0-23,0-1,0 0,0 0,0 24,0-24,0 1,0-25,0 24,0 0,0 24,0-24,0 24,0 0,0-23,-24 23,24 0,-24 0,24-24,0 24,-24 0,24 0,-24 0,24 24,-47-24,47 0,-24 0,24 0,0 0,0 0,0 0,0 0,0 0,0 0,24 0,0 0,-24-24,23 24,-23-24,24 24,-24 0,0 0,0 24,0-24,-24 0,24 0,-23 24,-1-24,24 0,0 0,24 0,47-24,-47 24,0 0,-1 0,-23-24,24 24,0 0,-24 0,-24 0,0 0,24 0,-23 0,23 0,0 24,0 0,0-48,0 24,0-24,0 24,0-24,0 0,0 24,0-23,0 23,0 0,0 0,0 23,0 1,0-24,23 24,1 0,-24 0,0-24,24 0,-24 0,24 0,-24 0,24 23,-24-23,47 48,1-24,-24 0,23 23,1-47,-24 24,23 0,-23 47,24-47,-24 24,23-48,-47 24,0-24,0 23,0-46,0-1,0-24,0 48,0-24,-24 24,24-23,0-1,0 24,-23-24,-1-24,24 25,-24-1,0 24,24-24,0 24,0-24,-24 0,24 0,0 24,0 0,0 48,0 0,0-48,0 24,0-1,-23-23,23 48,-24-24,24-24,0 24,0-24,-24 0,0-48,24 48,0-24,0 24,0-24,0 1,0-1,0 0,0 0,0 24,-24-24,24 0,0 1,0-25,0 24,-23 0,23 24,0-23,0 23,0-24,-24 24,48 24,23 47,25 48,-25 0,-23-71,-24-24,0-1,24 1,-24-24,0-24,0 1,0-1,0-24,0 48,0-24,0 24,0-23,0-1,0 24,0-24,0 24,24 48,-24-25,23 25,25-48,-48 48,24-48,-24 0,0 0,24 0,-24 23,0-23,0-47,0 23,0 0,0 0,0 24,0-23,0-1,0 24,24 0,-24 24,0-48,0-24,-24 24,24 0,0 1,0-1,0 0,-24 24,24-24,0 0,0 24,-24 0,24 0,-24 24,24 24,-47 23,-1 1,24-1,0-47,24 0,-23-24,-1 0,0 0,24 0,-24 0,0 0,24-24,-23 24,-1 0,0 0,24 0,-24 0,-24 0,25 0,-25 0,24 0,24 0,-24 0,1-24,-1 24,24-24,0 1,0 23,-24-24,24 0,-24 24,24-24,0 24,0-24,0-23,0 47,0-24,0 24,24 24,-24-24,24-24,-24 24,24-24,-1 0,-23 24,0 0,0-24,24 24,-24-23,0 23,0 23,0 1,0-24,0 24,0-72,0 1,0-1,-24 48,24-24,0 24,0 0,48 24,-48 0,48 0,-25 0,25-1,0 25,-1-24,1 23,-48-47,24 0,-24 0,0-23,0-1,0-24,0 1,0-25,-24 25,24-49,0 49,-24-1,24 24,0 72,0-1,0 1,0 0,0-1,0-23,0 0,24-24,-24-24,0 0,-24 1,24-1,0 0,24 48,0 0,0 23,-1-23,-23-24,0 24,0-72,0-47,0 23,-23 49,23-25,-24 48,95 71,24 96,-23-24,-1-24,-47-71,0-1,-24-47,0 24,0-24,0 24,0-48,0-23,0-1,-24 24,24-24,0 25,-24-25,24 24,-23-23,23 23,0 0,0 24,0 48,0 23,47 0,-47-47,0 24,0-48,0-48,-71-166,-1 47,25 24,23 96,0 23,24 24,0 48,24 47,23 0,1 0,-48-23,24-48,-24-1,0-46,0-1,-48-24,1-71,23 24,-24 23,24 49,24-1,0 0,0 24,0-48,-23 25,23-1,0 24,-24 24,24-1,0-23,-24 0,0 0,24 0,-24 0,24 0,-23 0,-1-23,24 23,0-48,0 24,0 0,0 0,0 24,0 0,-24 24,0 24,24 23,0-23,-24-24,24 0,0-24,0-24,0 0,0 24,0-24,0 24,0 0,0 24,0 95,0 0,0-71,0-24,0-1,0-23,0 24,0 0,0 0,0 0,0-1,0 1,0-24,0 24,0 0,0 23,0-23,0 0,0 0,0 0,0 0,24 23,-24-47,0 24,0 0,0 0,0-1,0 1,0-24,0 72,0-25,0 1,0-48,0 0,-24-24,0 24,1-24,-1 0,24 24,-24 0,24-23,-24 23,0 0,1 0,-1 0,0 0,24 0,-24 0,24 0,-47 0,47 0,-24 0,24 0,-24 0,24 0,-24 0,24-24,0 0,0 24,0 0,48 0,-24 0,-1 0,1 0,-24 0,48 0,-24 0,47 0,-47 0,0 0,23 0,-47 0,24 0,-24 24,0-24</inkml:trace>
</inkml:ink>
</file>

<file path=ppt/ink/ink29.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4T19:15:17.237"/>
    </inkml:context>
    <inkml:brush xml:id="br0">
      <inkml:brushProperty name="width" value="0.05292" units="cm"/>
      <inkml:brushProperty name="height" value="0.05292" units="cm"/>
      <inkml:brushProperty name="fitToCurve" value="1"/>
    </inkml:brush>
  </inkml:definitions>
  <inkml:trace contextRef="#ctx0" brushRef="#br0">157 309,'0'0,"0"0,-24 0,24 0,0 0,-24 0,24 0,0 0,-24 0,24 24,-23-24,23 0,0 24,0 0,0-24,-24 0,24 23,0-23,0 0,0 24,0-24,0 24,0-24,0 0,0 24,24-24,-24 0,23 0,-23 0,0 24,24-24,-24 0,0 0,0 24,0-1,24-23,-24 0,0 24,24-24,-24 0,0 24,0 0,0-24,0 24,0-24,0 0,0 0,24 0,-24 0,0 23,0-23,0 0,0 24,0 0,0-24,0 0,-24 0,24 24,-24-24,24 0,0 0,-24 0,24 0,-24 0,1 0,23 0,-24 0,24 0,-24 0,24 0,0 0,-24 0,24 0,0 0,0 0,24 0,-24 0,24 0,-24 0,0 0,24 0,-1 0,-23 0,24 0,-24 0,0-24,0 0,0 24,0 0,0-24,0 24,0 0,-24 0,1 0,23 0,-24 0,24 0,-24 0,24 0,0-23,0 23,0 0,0 0,24 0,-24 0,0 0,24 0,-1 0,-23 0,24 0,-24 0,24 0,-24 0,0 0,0 0,0 0,-24 0,24 0,-24 0,1 0,23 0,-24 0,24 23,0-23,-24 0,24 0,0 0,24 0,-24 0</inkml:trace>
  <inkml:trace contextRef="#ctx0" brushRef="#br0" timeOffset="10296">205 47,'-24'0,"24"0,-24 0,24 0,0 0,0 0,0 0,24 0,-24 0,0 0,0 0,0-24,0 1,0 23,0 0,0 0,0 23,0-23,0 24,0-24,0 0,0 24,0-24,0 0,0-24,0 24</inkml:trace>
</inkml:ink>
</file>

<file path=ppt/ink/ink3.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09-28T17:33:21.229"/>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52 333,'23'0,"1"0,-24 0,24 0,0 0,-24 0,24 0,-24 0,23 0,1 0,-24 0,24 0,-24 0,48 0,-48 0,23 0,-23-24,24 24,-24-23,24 23,-24 0,0-24,0 24,0 0,-24 0,-23 0,47 0,-24 0,24 0,-24 0,0 0,24 0,-24 0,24 0,0 0,0 0,0 0,24-24,0 24,0 0,23-24,-47 24,24-24,-48 24,1 0,-1 0,0 0,0 0,0 0,1 0,23 0,-24 0,0 0,24 0,0 0,0 0,0-24,24 24,-24 0,-24 0,0 0,0 0,1 0,-1 0,24 0,0 0,0 0,0 0,0-23,0 23,0 0,0 0,0 0,-24 0,24 47,0-47,0 24,0-24,0 24,0-24,0 0,0 24,0-24,24 0,0 0,-24 0,23 0,1 0,0 0,0 0,-24-24,0 24,0-24,0 24,-24 0,0 0,24-24,0 0,0 24,0-23,0 23,0-24,0 0,0 0,0 24,0-24,0 1,0-1,0 24,0 0,0 0,0 0,-24 0,24 0,-23 24,23-24,0 23,0 1,0 0,0-24,0 24,0-24,0 24,0-24,23 0,1 0,-24 23,24-23,-24 0,24 0,-24 0,24 0,-1 0,-23 0,24 0,-24 0,0 0,24 0,0 0</inkml:trace>
</inkml:ink>
</file>

<file path=ppt/ink/ink30.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4T19:18:40.864"/>
    </inkml:context>
    <inkml:brush xml:id="br0">
      <inkml:brushProperty name="width" value="0.05292" units="cm"/>
      <inkml:brushProperty name="height" value="0.05292" units="cm"/>
      <inkml:brushProperty name="fitToCurve" value="1"/>
    </inkml:brush>
  </inkml:definitions>
  <inkml:trace contextRef="#ctx0" brushRef="#br0">71 0,'0'24,"0"-24,0 0,0 24,0-1,0-23,24 0,-24 24,0-24,24 24,-24 0,0-24,0 0,0 24,0-24,0 24,0-24,0 23,0 1,24-24,-24 24,0-24,0 24,0 0,0-24,0 23,0-23,0 0,0 0,-24 0,0 0,24 0,-24 0,24 0,-24 0,0 0,24 0,-23 0,23 0,0 0,0-23,23 23,1-24,-24 24,24 0,-24 0,24 0,-24-24,24 24,-24 0,0 0,24 0,-24-24,0 0,0 24,0-23,0 23,0-24,0 24,0-24,0 0,0 24,0-24,-24 24,0 0,24-24,0 1,0 23,0 23,0 1,0-24,0 48,0-48,0 24,0 0,0-1,24-23,-24 24,0-24,0 24,0 0,0-24,0 24,0-24,0 23,0-23,0 24,-24-24</inkml:trace>
</inkml:ink>
</file>

<file path=ppt/ink/ink31.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31T12:22:57.977"/>
    </inkml:context>
    <inkml:brush xml:id="br0">
      <inkml:brushProperty name="width" value="0.05292" units="cm"/>
      <inkml:brushProperty name="height" value="0.05292" units="cm"/>
      <inkml:brushProperty name="fitToCurve" value="1"/>
    </inkml:brush>
  </inkml:definitions>
  <inkml:trace contextRef="#ctx0" brushRef="#br0">0 0,'0'0,"0"0,0 23,0-23</inkml:trace>
  <inkml:trace contextRef="#ctx0" brushRef="#br0" timeOffset="3962">119 23,'-23'0,"23"-23,0 23,0 0,0 0,0 0</inkml:trace>
</inkml:ink>
</file>

<file path=ppt/ink/ink32.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31T12:22:45.575"/>
    </inkml:context>
    <inkml:brush xml:id="br0">
      <inkml:brushProperty name="width" value="0.05292" units="cm"/>
      <inkml:brushProperty name="height" value="0.05292" units="cm"/>
      <inkml:brushProperty name="fitToCurve" value="1"/>
    </inkml:brush>
  </inkml:definitions>
  <inkml:trace contextRef="#ctx0" brushRef="#br0">858 0,'0'0,"0"0,0 24,-24-24,24 24,0-24,0 24,0-24,0 24,0-24,0 23,0 1,0-24,0 24,0-24,0 0,0 0,0 0,24 24,-1-24,-23 0,24 0,-24 0,0 0,24 0,0 0,-24 0,0 0,0 0,-24 0,24 0,-24 0,24 0,-24 0,1 0,23 0,-24 0,24 0,-24 0,24 0,-24 0,0 0,24 24,0-24,-23 0,23 0,0 24,-24-24,0 0,24 0,-24 0,24 0,-24 0,24 0,0 0,-24 0,24 0,0-24,-23 24,23 0,0 0,0 0,0 0,0 0,0 0,0-24,-24 24,24 0,0 0,0 0,0 0,-24 0,24 0,-24 0,24 24,-24 0,24-24,-23 0,23 0,0 0,-24 23,0-23,24 0,-24 0,24 0,0 0,0 0,-24 0,24 0,0 0,0 0,0 0,0 24,0 0,0-24,0 24,-23-24,23 0,0 24,0-24,-24 0,24 23,0 1,-24-24,24 0,0 0,-24 0,0 0,24 24,0-24,-24 0,24 0,-23 0,-1 0,24 0,-24 0,24 0,0 0,-24 0,24 0,-24 0,1 0,23 0,-24 0,24 0,0 0,-24 0,0 0,24 0,0 0,-24-24,24 0,0 24,0 24</inkml:trace>
</inkml:ink>
</file>

<file path=ppt/ink/ink33.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31T12:23:06.089"/>
    </inkml:context>
    <inkml:brush xml:id="br0">
      <inkml:brushProperty name="width" value="0.05292" units="cm"/>
      <inkml:brushProperty name="height" value="0.05292" units="cm"/>
      <inkml:brushProperty name="fitToCurve" value="1"/>
    </inkml:brush>
  </inkml:definitions>
  <inkml:trace contextRef="#ctx0" brushRef="#br0">0 14,'0'0,"24"0,-24-24,0 24,0 0,0 0,0 24,0 0,0-24</inkml:trace>
</inkml:ink>
</file>

<file path=ppt/ink/ink34.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31T12:23:13.343"/>
    </inkml:context>
    <inkml:brush xml:id="br0">
      <inkml:brushProperty name="width" value="0.05292" units="cm"/>
      <inkml:brushProperty name="height" value="0.05292" units="cm"/>
      <inkml:brushProperty name="fitToCurve" value="1"/>
    </inkml:brush>
  </inkml:definitions>
  <inkml:trace contextRef="#ctx0" brushRef="#br0">408 48,'0'0,"0"0,0 0,0 24,0 0,0-24,0 0,0 23,0 1,-24-24,24 0,0 0,0 0,0-24,0 24,0-23,0 23,0-24,0 24,0-24,0 0,0 24,0-24,0 24,0 0,0 0,0 0,0 24,0 0,0-24,0 24,0-24,0 24,0-24,0 23,0 1,0-24,-24 0,24 24,0-24,0 0,0 24,-23-24,23 24,0-24,-24 0,24 0,-24 0,24 0,-24 0,24 0,-24 0,24 0,-24 0,24 23,-23-23,23 0,-24 0,24 0,-24 0,24 0,0 0,-24 0,0 0,24 24,-23-24,23 0,-24 0,0 0,24 0,-24 0,24 24,0-24</inkml:trace>
</inkml:ink>
</file>

<file path=ppt/ink/ink35.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31T12:23:20.098"/>
    </inkml:context>
    <inkml:brush xml:id="br0">
      <inkml:brushProperty name="width" value="0.05292" units="cm"/>
      <inkml:brushProperty name="height" value="0.05292" units="cm"/>
      <inkml:brushProperty name="fitToCurve" value="1"/>
    </inkml:brush>
  </inkml:definitions>
  <inkml:trace contextRef="#ctx0" brushRef="#br0">193 0,'0'0,"-47"47,-1 25,0-24,24 23,1-71,23 24</inkml:trace>
</inkml:ink>
</file>

<file path=ppt/ink/ink36.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31T12:23:45.292"/>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524 0,'0'0,"0"24,0-24,-24 24,24 0,0-24,0 24,-23 0,23-24,0 23,0-23,-24 24,24-24,-24 0,24 24,0 0,0-24,-24 0,24 24,0-24,0 0,-24 0,24 23,0-23,0 24,0-24,0-24,0 24,0-23,0 23,0-24,0 24,0-24,0 24,0-24,0 24,0-24,24 24,-24 0,0 0,0-23,0-1,24 24,-24 0,24-24,-24 24,0 0,0-24,0 0,24 24,-24 0,0 0,0 0,0 24,0-24,-24 24,24-24,-24 24,24 0,0-24,-24 23,24-23,0 24,-24-24,24 24,0-24,0 24,-24-24,24 24,-23-24,23 23,0 1,-24-24,24 24,0 0,-24 0,24-24,-24 0,24 0,0 0,0-24,0 24,0-24,0 24,0-24,0 24,0-24,0 24,0 0,0 0,0 0,0 0,-24 24,24-24,0 24,-23-24,23 24,-24-24,24 24,0-24,0-24,0 24,0 0,0 0,0-24,24 24,-24 0,23-24,-23 24,24-24,0 24,-24 0,0 0,-24 24,24-24,0 24,-24-24,24 24,0 0,0-24,0 23,0-23,-23 24,23-24,0 24,-24-24,24 24,0-24,0-24,0 24,0 0,0-24,0 24,0-24,24 24,-24 0,0-23,0 23,23-24,-23 24,0-24,24 24,-24 0,0 0,0 0,0 0,0 24,0 0,0-1,-24 1,24 0,0-24,0 24,-23-24,-1 24,24 0,0-24,0 0,0 23,-24-23,24 0,-24 48,0-24,24 0,0-24,-23 0,23 0,0 23,-24-23,24 0,-24 0,24 48,-24-48,24 0,0 24,0-24,-24 0</inkml:trace>
</inkml:ink>
</file>

<file path=ppt/ink/ink37.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31T12:23:57.054"/>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119 71,'-24'0,"24"0,0 24,-24-24,24 24,0 0,-24-24,24 23,0-23,-23 24,23-24,-24 24,24 0,0-24,0 24,0-24,0 0,0 0,0-24,0 24,0-24,24 24,-24-24,0 24,23 0,-23-24,0 24,24-23,-24-1,0 24,0 0,0-24,24 24,-24-24,24 24,-24-24,0 24,0 0,24-24,-24 24,0 0,0-23</inkml:trace>
</inkml:ink>
</file>

<file path=ppt/ink/ink4.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09-28T17:33:27.235"/>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26 143,'0'24,"0"-24,-24 23,24 1,0 0,0 0,0 0,0-24,0 23,0 1,0 0,0 0,0 0,0-48,0-24,0 1,0 23,0-24,0 1,0 47,0-48,0 24,0 0,0-23,0 47,24 0,-24-24,0 24,0 0,24 48,-24 23,0 0,0 1,0-25,0-23,0 0,0-24,0-24,0-47,0-1,0 25,0 23,0 0,0 24,0 24,0 24,0-25,0 1,0 0,0 0,0 23,0-23,0 0,0-24,0 24,0-24,0-24,-24-47,0-25,24 49,0 23,0 0,0 24,0 24,0 47,0-47,0-24,0 24</inkml:trace>
</inkml:ink>
</file>

<file path=ppt/ink/ink5.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09-28T17:33:30.246"/>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119 381,'0'0,"-23"24,23-24,-24 0,24 23,-24-23,24 0,-24 0,0 0,24 0,0 0,0-23,0 23,0-24,0 0,24 24,0-24,0-23,0 23,23 0,-47 0,0 24,0 0,0-24,24 24,-24 0,0 24,0 0,24 24,-24-25,24 25,-24-24,0 0,0-1,0-23,0 24,0-24,0 0,-24-24,24-23,0 23,0-24,-24-23,0 23,24 25,0-25,0 0,0 24,0 1,0-1,0 24,0 0,24 0,-24 24,0-1,0 1,0 0,0 0,0-24,0 24,0 0,0-1,0 1,0-24</inkml:trace>
</inkml:ink>
</file>

<file path=ppt/ink/ink6.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09-28T17:33:32.945"/>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428 167,'0'0,"0"0,-24 0,24 0,-23 0,23 0,-48 0,48 0,-24 0,24 0,-24 0,0 0,1 0,23 24,-24-24,0 0,24 23,-24-23,24 24,-24-24,1 0,-1 24,0 24,-24-1,48-47,0 24,0 0,-23 0,23-24,0 24,0-1,0 1,0 0,0-24,23 24,-23-24,24 24,0-24,24 23,-25-23,1 0,24 0,-24 0,-1 0,-23 0,24-23,0-1,-24-24,0 48,0-24,0 24,0-23,0-1,0-24,0 0,0 48,-24-23,24-1,-24 24,24 0,-23 0,-1 0,24 0,0 24,0-24,0 23,0 1,0 0,0 0,24-24,-1 24,1-24,0 24,0-24,0 0,0 0,-1 0,-23 0,0-24,24 0,-24 0,0 0,0-47,0 47,0-24,-24 1,1-25,-25 49,0-25,24 48,-23-24,23 24,0 0,0 0,1 0,-1 0,24 0,-24 24,0 0,0 0,24-24,-23 23,23-23,0 24,0 0,0 24,0-1,0 1,23-1,-23-23,24-24,0 24,-24-24,24 0,23 0,-23 0,0 0,0 0,0-24,-24-23,0-1,23 24,-23 0,0-23,0 47,0-24,0 24,0-24,0 0,0 24,-23 0,23 0,-24 0,0 0,24 0,0 0,-24 0,24 0,-24 24,24-24,0 24,0-24,0 48,0-48,0 23,0 25,0-24,0 0,0 23,24-47,-24 24,24-24,0 24,0-24,23 24,-23-24,0 0,0 0,-24 0,24 0,-1 0,-23-24,0 0,24 0,-24 0,0 1,0-25,0 24,0 0,0 1,0-1,0 0,0 0,-24 24,24-24,-23 24,-25 0,48 0,-24 0,-24 0,48 0,-23 0,23 24,0 0,0 24,0-25,0 1,0-24,0 0,23 0,1 0,0 0,-24 0,48 0,-48 0,24 0,-24 0,0 0,0-47,0 47,0-24,0 24,0 0,-24 0,0 0,24 0,-24 0,24 0,0 0,0 0,0 24,0-24,0 23,0 1</inkml:trace>
</inkml:ink>
</file>

<file path=ppt/ink/ink7.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09-30T16:14:15.377"/>
    </inkml:context>
    <inkml:brush xml:id="br0">
      <inkml:brushProperty name="width" value="0.05292" units="cm"/>
      <inkml:brushProperty name="height" value="0.05292" units="cm"/>
      <inkml:brushProperty name="color" value="#F7F7EF"/>
      <inkml:brushProperty name="fitToCurve" value="1"/>
    </inkml:brush>
  </inkml:definitions>
  <inkml:trace contextRef="#ctx0" brushRef="#br0">1980 3596,'0'0,"24"0,-24 24,23-24,1 23,-24-23,24 0,-24 0,24 24,0-24,-24 0,23 0,-23 0,24 0,24 0,-24 24,-1-24,-23 0,24 0,0 0,-24 0,0 24,24-24,-24 0,0 0,0 0,0 0,24-24,-24 0,0 24,24 0,-1 0,-23-24,24 24,-24 0,0-23,0-1,0 24,0-24,0 24,0 0,-24-24,1 24,23 0,-24-24,24 0,0 24,-24 0,24-23,0 23,-24-24,24 0,0 24,-24 0,24-24,0 24,0 0,-24 0,24 0,0 0,-47 48,47-24,-48-1,48-23,-24 24,1 0,23-24,23 0,-23 0,24 0,48-24,-25 24,-23-24,24 24,-24-23,-1 23,1 0,-24-24,24 24,0 0,-24 0,0 24,-24-1,0 1,-23 0,23-24,0 24,-24 0,48-24,0 0,-24 0,24 0,24 0,0 0,0 0,0 0,0 0,-24 0,23 0,-23 0,0 0,0 0,0 0,24 0,0 0,0-24,-24 24,24 0,-24 24,0 0,0-1,-24-23,24 0,47-23,-23-25,24 24,-24 0,-1 24,-23-24,0 24,0 24,-23 0,-25 24,48-48,-24 0,24 24,0-24,0 0,0 0,0 0,0 0,0 0,0 23,0-23,0 48,0-24,0 0,0-24,24 0,-24 0,24 0,-24 0,24 0,-24-24,0 24,0-24,0 24,23 0,-23 0,24-24,-24 24,24 0,0 0,-24 0,24-24,-24 24,24 0,-24-23,23 23,1 0,-24 0,0 0,-24 23,24-23,-23 24,-1-24,0 24,24-24,0 0,0 0,24 0,-24 0,0 0,0-24,0 24,-24 0,0 0,0 24,24-24,0 0,0 0,0 0,24-24,-24 24,24 0,-24-24,24 24,-24 0,24-23,-1 23,-46 0,-1 0,0 0,0 0,0 0,0 0,24 0,0 0,24 0,0-24,-24 24,48 0,-48-24,0 0,24 24,-24 0,0-24,0 0,0 1,0-1,0 24,0-24,0 24,0 0,0 0,-24 0,0 0,0 0,24 0,-24 0,24 0,-24 0,24 0,-23 0,23 24,0-24,0 24,0-1,-24-23,24 24,0-24,24 0,-1 0,-23 0,24 0,-24 0,24 0,0 0,-24 0,24 0,-24 0,0 0,-24 0,0 0,24 0,-24 0,24 0,-24 0,24 0,-23 24,23-24,0 24,-24-24,24 24,0-24,0 0,0 24,0-24,0 23,0 1,0-24,0 24,0-24,0 24,0-24,0 24,0-24,24 0,-1 0,-23 0,0 0,24-24,-24 24,0-24,0 0,0 0,0 1,0 23,0 0,-24 0,1 0,23 0,-24 0,0 0,0 0,24 0,-47 0,47 0,-24 23,0-23,0 24,24 0,-24-24,24 24,0-24,0 24,0-24,-23 0,23 0,0 0,23 0,-23 0,48-24,-48 24,24-24,-24 0,0 24,24-24,-24 24,0-23,0-1,0 24,-24 0,0 0,0 0,0 0,24 0,-23 0,23 24,0-24,-24 23,24-23,-24 0,24 0,24 0,-24 0,24 0,-24 0,23 0,-23-23,24 23,-24-24,0 0,-24 24,24-24,-47 0,23 24,24 0,-48 0,24 0,1 0,-25 0,48 0,-24 0,0 0,1 0,23 0,0 24,0-24,0 24,0-24,23 0,-23-24,0-24,0 25,0-25,0 48,0-24,0 24,0 0,0 24,24 0,-24 0,0-1,0-23,24 0,-24 24,0 0,0-48,0 24,0-47,0 47,0-24,0 24,-24 0,24 24,0 23,0-23,0 24,0-48,0 24,0-48,0-24,0 24,0 0,0 24,0 24,0 72,0-25,0 0,0 1,0-48,0-1,0 1,0-24,0-47,0 47,0-24,0 24,0 0,0-24,0 0,-24 24,24 0,-23 0,23 0,-24 48,24-48,0 0,0 24,-24-24,0 0,24 0,-24 0,24 0,-23 0,-1 0,24 0,0 0,-24 0,24-24,0 24,0-24,-24 24,24-24,0 24,-24 0,0 0,24 0,-23 0,23 0,0 0,-24-24,0 24,24-23,0 23,0 0,-24 0,24-24,0 24,0-24,0 24,0 0,0 0,24 0,0 0,-24 0,24 0,-24 0,23 0,1 0,-24 0,0 0,0 0,24 0,-24 24,0-24,0 0,24 24,-24-24,24 0,0 0,-24 0,23 0,-23 0,24 0,0 0,-24 0,0 0,24-24,-24 24,0 0,0-24,24 24,-24-24,0 0,0 24,0-23,0 23,0-24,0 24,0-24,0 0,0 0,0 24,0 0,0-24,0 1,0 23,0-24,0 24,0 0,0 0,0 24,0-1,0 1,0-24,0 24,0 0,0 0,0-24,0 24,0-1,0-23,0 24,0-24,0 24,0-24,0 24,0 0,0-24,0 23,0-23,0 0,-24 24,24 0,-24-24,24 0,-24 0,24 0,-24 24,24-24,-23 0,-1 0,24 0,-24 0,24 0,-24 0,24 0,0 0,-24 0,24 0,-24-24,24 0,-23 24,23-24,-24 24,0 0,24 0,0-23,24 23,-24 0,24 0,-24 23,23-23,1 0,-24 0,24 0,-24 0,24 0,0 0,-24 0,24 0,-24 0,23 0,-23 0,24 0,-24-23,24-1,-24 24,24 0,-24-24,0 24,0-24,0 24,24 0,-24-24,0 1,0 23,0-24,0 24,0-24,0 0,0 24,0-24,0 0,0 1,0 23,0 0,0-24,0 0,0 24,0-24,0 0,0 48,0 0,0 0,0 0,0-24,0 23,0 1,0-24,0 24,0 0,0 0,23-24,-23 24,0-24,0 23,0-23,0-23,0-25,0 0,0 24,0 1,0 23,0-24,0 0,0 0,0 0,0 24,0 0,0 24,0 0,0 0,0 0,0-24,0 23,0 1,0 0,0-24,0 24,-47-48,47 24,-24-24,24 0,0 1,-24 23,0 0,1 0,-1 0,0 23,24-23,-48 24,48-24,-24 24,24 0,-23-24,-1 0,24 0,-24 24,24-24,-24 0,24 0,-24 0,1 0,-1 0,24 0,0 0,-24 0,0 0,24-24,0 24,0-24,0 24,0-24,0 24,-24 0,24 0,0-24,-23 24,-1 0,24-23,-24 23,24-24,0 24,0 0,0-24,-24 24,24 0,0-24,0 0,0 1,0 23,-24-24,24 0,0 24,0-24,0 24,0-24,0 24,0 72,0-25,0-23,0 0,0 24,0-48,0 23,0-23,0 0,0-23,0-1,0 0,0 24,0-24,-24 24,24 24,0 24,0-1,24-47,-24 24,24-24,-24 24,0-24,0-24,0 24,0-24,0 24,-24 0,24 0,-24 0,24 0,-23-24,-1 24,24 0,-24 0,24 0,-24-23,24 23,-24 0,1 0,-1 0,0 0,0-24,24 24,-24 0,1 0,23-24,-24 24,24-24,0 24,-24 0,24 0,0 0,0-24,0 24,24 0,0 24,-1 0,1 0,-24-24,24 24,-24-24,0 23,24 1,-24-24,24 24,-24-24,0 24,0-24,0 0,0 24,0 0,0-24,0 23,23-23,-23 24,0 0,0-24,0 24,0-24,0 24,0-24,0 23,0 1,0-24,0 24,0 24,-23-1,23 1,0 0,0-48,0 23,-24-23,24-23,0-25,0 0,24 1,-24-1,23 48,-23-24,0 24,0-24,0 1,0-1,0 24,0-24,0 0,0 24,0-24,0 24,0 0,0-23,0 23,0 0,0-24,0 0,0 24,0-24,0-24,0 25,0-1,0 24,0 0,0 24,0 23,0 1,0-24,0 0,0 47,0-71,0 24,0 0,0-1,0-23,0 24,-23-24,-1 48,24-48,0 24,-24-24,24 0,0 47,-48 1,25-24,23 23,0-47,0 24,0-24,0 24,0-24,0 0,0-48,23 25,-23-25,24-24,-24 49,0-1,0-24,0 24,0 1,0-25,-24 24,24 0,0 1,-23-1,23 0,0 24,0-48,0 48,0-24,-24 24,24-23,0 23,0-24,0 0,0 0,0 24,0-24,0 1,0 23,-24-24,24 0,0 24,0-24,-24 24,24 0,-24 0,0 0,1 0,-1 48,0-48,24 0,0 24,0-24,0 47,0-47,0 24,0-24,0 24,0-24,0 24,0-1,0-23,0 24,0-24,0 24,0 0,0 0,0 0,0-1,0-23,0 24,0-24,0 0,0 24,0 0,0-24,0 24,0-24,0 0,0-24,-24 0,24 0,0 0,0 24,-24-47,24 47,0-24,0 24,0-24,0 24,0-24,0-23,24 23,-24-24,0 48,0-24,0 24,0 0,0 0,0 24,0 0,0 0,0-24,0 47,0 1,0-48,0 24,0-24,0 48,0-48,0 23,0-23,0 48,0-48,0 48,0-48,0 23,0-23,0 0,0 0,0 0,0-47,-24 23,24 0,0 24,0-24,0 24,0-23,-23 23,23-24,0 24,0 24,0 23,0-23,23 0,-23-24,0 0,0 0,0-24,0 0,0 0,0 1,0 23,0-24,0 24,0-24,0 0,0 0,0 24,24 0,-24 0,24 0,0 0,-24 0,0 24,24-24,-24 24,23 0,-23-24,0 24,0-24,0 23,0 1,0-24,0 0,0-24,-23 24,23-23,0 23,-24-24,24 0,-24 24,24-24,0 24,0 0,0-24,0 24,0-24,-24 24,24 0,-24 0,1 0,23 0,-24 0,0 0,0 0,24 0,-24 0,24 0,-23 0,23 0,-24 0,0 0,24 0,-24 0,24 24,0 0,0 0,0-24,0 24,0-48,0-24,0 24,0 24,0-23,0-1,0 48,0 23,0-23,0 0,0-24,0 24,0 0,0-24,0 0,0 0,-24 0,24 0,0-24,0 24,24 24,-24-24,24 23,-24-23,0 24,24-24,-24 24,0-48,0 0,0 1,0 23,0-24,0 24,0 0,0 0,0 24,-24 47,-24-23,48-25,-24 1,24 0,0-24,0-24,0 24,0-24,0 24,0-23,0 23,-23 0,23 0,0 0,0 47,0-23,0 24,-24-1,0 25,0-25,24-23,0-24,0 0,0 0,-24-24,24-23,0 23,0 24,0-24,0 0,0 24,0-24,0 24,0 48,0-24,0 0,0-24,0 24,0-24,-23 0,-1-48,24 24,0 0,0 24,0-24,0 1,0-1,0 24,0 0,0 0,0 24,0 23,0-23,0 0,0 24,0-48,0 23,-24-46,24 23,-24-24,24 24,-24-24,24 24,0-48,0 48,0-24,0 24,0-23,0 23,0 47,0-23,0 0,0 0,-23-24,23 0,0-48,23 0,1 1,24-25,-48 49,0-1,0 24,0 0,0 24,-48-24,24 23,1 1,23-24,-24 0,24 0,0 0,47-47,-23 23,0 0,24-24,-48 48,23-23,-23 23,0-24,24 24,0-48,-24 48,0-24,0 24,0 24,0 0,-24-24,24 0,0 0,0 24,0-24,0 0,0-24,0 24,0-48,0 24,0 1,24-1,-24 0,0 0,0 24,0 0,0 48,0-48,-24 24,24-24,0 0,0 23,0 1,-24-24,24 0,0 0,0 0,24-24,-24 24,24 0,-24 0,0 24,0 0,-24 0,24 24,0-48,0 0,0 0,0 0,0-24,0 0,24-24,0 24,-24 1,0 23,0 23,0 25,-24 0,0-1,-23 1,47-24,-24 0,24-24,0 0,0-24,24-24,-1 24,-23 1,0 23,0 0,24 0,0 0,-24 47,0-47,24 24,-24 24,0-48,0 23,0 1,0-24,0-24,0-23,0 23,0 0,0 0,0 24,0-23,0-1,0 0,0 24,0-24,0 24,-24-24,24 0,0 24,-24-23,24 23,0-24,0 48,0 23,24 25,-24-48,24-1,-24-23,0 24,0-24,0 0,0-24,0 1,0-1,0 24,0 24,0-1,0-23,0 48,0-48,0 24,0-24,0 24,0-24,0-48,0-23,0 23,0 48,-24-24,24 24,0 24,0-24,0 24,0 0,0-1,0-23,0 24,0-48,0-47,0 23,-24 24,24 1,0 23,0-24,-24 24,24-24,0 0,0 24,0-24,0 24,0 0,24 0,-24 0,0 0,24 0,-24 24,0 0,0-24,0 24,0-24,-24 47,0-47,1 0,-1 24,24-24,-24 0,24 0,0 0,0 0,0 24,0 0,24-24,-24 24,0 0,0-1,0-23,0 24,24-24,-24 0,0 0,23 0,-23 24,0-24,0 24,0-24,24 0,-24 24,0-24,0 23,0-23,0 0,0 0,0-23,24-1,-24 24,24-24,-24 24,24-24,-24 0,0 24,0 0,23-23,1 23,-24 0,24-24,-24 24,24 0,-24-24,0 24,24-24,-24 24,24 0,-1-48,1 25,-24-1,0 0,0 24,0-24,0 0,0 24,0 0,0 0,0 0,-24 0,24 0,-23 24,23-24,0 24,0 0,0 23,0 1,0-48,0 24,0-24,0-24,47-24,-47 25,24-25,-24 48,0-24,0 0,0 24,0-23,0-1,0 24,0-24,-24 24,24 0,0 24,0-24,0 24,0-24,0 23,0 1,0-24,0-47,0-25,0 25,0 23,0 24,0-24,0 24,0-24,0 24,-24 0,1 0,-1 0,-24 0,48 0,-48 0,48 0,-23 0,-1 0,0 0,24 0,-24 0,24 0,-24 0,24 0,-23 0,-1 0,24 0,0 24,0 24,0-48,0 23,0-23,0 24,0-24,0 24,0-24,0 24,0-24,0 0,0 24,0-24,0 0,0 23,0 1,0-24,0 24,-24-24,24 24,0 0,-24 23,24-47,-24 24,24-24,0 0,-23 0,23-24,-24 24,24-24,-24 24,24 0,0-23,-24 23,24 0,-24-24,24 0,-24 24,24-24,0 24,0 0,0 48,0-48,0 24,0-24,0 23,0 1,0-24,0 24,0-24,0 24,0-24,0 24,0 0,0-24,0 23,0-23,0 24,0 0,0-24,0 24,0-24,0 24,0-24,0 23,24-23,-24 24,0-24,0 0,-24 0,24-24,0 24,0-23,-23 23,23-24,0 24,0-24,0 0,0 24,0-24,0 24,0-23,0-1,0 24,0-24,0 24,0-24,0 24,0-24,0 0,0 24,0 24,0 0,0 0,0 0,0 0,0-24,0 23,0 1,0-24,0 24,0-24,0 24,0 0,0-24,0-24,0 24,-24-24,24-24,0 25,-24-1,24 0,0 0,0 24,0-24,0 24,0 24,0 24,0 23,0-47,0 24,0-25,0-23,0 24,0-24,0-24,0 1,0-25,0 24,0 0,0 1,0 23,-24-24,24 48,48 47,-48-23,24-25,-1 25,-23-24,0 0,0 23,24-23,-24 0,24 0,-24-24,0 0,0-24,0 0,0 0,0 0,-24-23,24 47,0-24,-24 24,24-24,0 24,-23 0,23-24,0 24,0 0,23 24,1-24,0 48,-24-48,0 0,0 24,0-1,24-23,-24 24,0-24,0 24,0-24,0 0,0 0,0-48,-24 48,24-23,0-1,-24 0,0-24,24 48,0-23,0 23,0-24,0 0,0 24,0-24,0 24,0-24,0 24,0-47,0 47,0-24,0 0,0 0,0 24,0 0,0 24,-23 48,-1 23,0-48,24-23,0 0,0-24,-24 71,0-23,24 0,0-24,0-1,0-23,0-23,0-1,0-48,0 48,0 24,0-23,0-1,0 24,0-24,0 0,0 0,0 24,0-23,0-1,-23 0,23 24,0-24,0 24,0-24,0 1,0-1,23-24,1 0,0 1,-24 47,24-24,-24 24,0 0,0 0,0 0,0 24,0-24,0 24,0-1,0-23,0 24,0-24,0 24,0 0,0 0,0-24,0 0,0 24,0-24,0 23,0 1,0-24,0 24,0-24,0 24,0 0,0-24,0 0,0 23,0-23,0 24,0-24,0 24,24-24,-24 24,0-24,0 24,0-24,0 0,0 23,0 1,0-24,0 24,0-24,0 0,0 0,0 0,0-24,0 0,0 1,0-1,0 0,0 0,0 0,0-23,0 47,0-24,0 24,0-48,0 48,0-23,0-1,0 0,0 24,0-24,0 24,0-24,0 24,0-24,0 1,0 23,0-24,0 24,23-48,-23 24,0 1,0 23,0-24,0 24,0 0,0 24,0-1,-23 1,-1-24,24 24,-24-24,24 24,0-24,-24 0,24 24,0-24,-24 0,24 0,0 23,-23 1,-1-24,24 24,-24-24,24 24,0 0,0-24,-24 24,0-24,24 23,0-23,0 0,0 24,-23 0,23-24,0 24,0-24,0 24,0-1,0-23,0 24,0-24,0 0,0 24,0-24,0 0,0-48,0 48,0-23,0 23,0-24,0 24,0-24,0 24,0-24,0 24,0-24,0 24,0-23,0-1,0 24,0-24,0 24,0-24,0 24,0 0,0 24,0 0,0 23,0-47,0 24,0-24,0 48,-24-48,24 24,0-24,0 0,0 0,0 0,0-24,0 0,0 24,0-24,0 24,0-24,0 24,0-23,0 23,0 23,0 1,0 0,0-24,0 24,0 0,0-1,0-23,0 0,0 0,0-23,0-1,0 24,0-48,0 48,0-24,0 24,0-23,0-1,0 24,0-24,0 24,0 0,0-24,0 24,0 0,0-24,0 24,0 48,0 23,0-23,0-48,0 24,0 0,0 23,-24-23,24 0,-24 23,0-47,24 24,0-71,24-1,-24 24,0 0,0 1,0 23,0-48,0 24,24 24,-24-24,0 24,0 48,0-48,0 24,0-24,0 0,0 0,0 0,0-48,0 48,0-24,0 24,0-23,0 23,0-24,0 0,0 24,0-24,0 24,0 0,0 0,24 0,0 0,-24 0,0 0,0 24,23 0,-23-24,24 0,0 0,-24 0,24 0,-24 0,24 0,-24 0,23-24,1 24,-24 0,24 0,-24 0,24 0,0 0,-24 0,23 0,-23 0,24 0,-24 0,24 0,0 0,-24 0,24 0,0 0,-1 0,1 0,-24 0,24 0,0 0,-24 0,24 0,-24 0,23 0,1 0,0 0,-24-24,24 24,0 0,-24-24,23 24,-23-24,24 1,-24 23,24-24,-24 24,24 0,-24-48,24 48,-24-24,0 24,24 0,-1 0,-23 0,0 24,24-24,-24 0,0 24,0 0,24-24,-24 0,0 0,0-24,0 0,0-47,0 23,0 1,0 23,0-24,0 48,0 0,0 0,0 48,0 23,0-23,0-24,24 23,-24-47,0 48,0-48,0 24,0-24,0 0,0-24,0-24,0-23,0-1,0 25,0 47,0-24,0 0,0 24,0 48,0 118,0 49,0-72,24-24,-24-96,0 1,0-24,0-24,0-23,0-1,0 1,0 23,0 0,0 0,0 24,0 24,23-24,-23 0,0 24,0-24,0 0,24-24,0 0,-24-23,0 47,0 0,24 0,-24 0,0 0,24 23,-24-23,0 0,0 24,0-24,23 0,-23 24,24-24,-24 24,0-24,0 24,24-24,-24-24,0 24,0-24,0 0,0-47,0 23,0-23,0 23,0 24,0 24,0-24,0 24,0 24,0-24,0 24,0 0,0 0,0-24,0 23,24-23,-24 24,0-48,0-47,0 23,0 1,24-1,-24 1,0 23,0 0,0-24,0 24,0 1,0-1,0 24,0-48,0 48,0-24,0 24,0 0,24 48,-1 0,1 23,0-23,-24-1,24 1,-24-48,0-48,0-23,-24 23,0 24,24 1,-24-1,24 0,0 0,0-23,0-1,0 24,-23 0,23 24,0 24,0 0,0 24,23 47,1 24,0-48,-24-23,0-24,0-24,0-48,-24-71,0 48,1 23,23 0,0 48,0-23,-24-25,24-23,0-1,0 1,0 23,-24 24,24 24,0-24,0 1,0 23,0-24,0 24,0-24,0 24,0 0,0 24,0-24,0 24,0-1,0-23,0 24,0 48,0-25,24-23,-24 0,0-24,0 24,0 0,0-24,24 23,-1 49,-23-25,48 1,-24 23,-24-47,24 0,-24 0,0-24,0 0,0 0,-24-48,24 24,-24 1,0-25,0 0,1 25,23 23,0-24,23 48,1 47,24 48,-24-71,-24-1,0-47,0 24,0-48,0-23,0-25,0 48,0-23,0 23,0 0,0 0,0 24,0-23,0-49,23 72,-23-24,0 24,0-23,-23 23,-25 23,0 25,25-48,23 0,-24 0,48 0,-1-48,25 25,-48-1,24 24,-24-24,0-24,24 48,-1-47,-23 47,24-24,0 0,-72 48,1 47,23-47,0-24,24 0,0 0,24-24,-24 24,24-24,-96 72,-23 0,47-24,48-1,-23-23,23 0,0-23,0 23,0-48,0 48,0-24,23 24,-23 0,0 0,-23 0,23 0,0-24,0 24,23-24,-46 72,-1 0,0-1,24-47,-24 0,24 24,0-24,24-47,0 23,0-24,23 48,-23-24,0 24,-24-24,0 24,0 24,0 0,24 0,0 24,-1-1,25-23,-48 24,24-25,0 25,-24-24,47 0,-23-1,24 25,23-24,1 47,23 1,-24 47,-47-48,0-23,0-48,-24 0,0 24,0-48,23-24,-23 1,24-49,0 25,-24 23,24 1,0-1,-24 24,0 0,0-23,0 47,0 0,-24 0,0 24,0-24,24 0,0 23,0-23,48 0,23 0,-47 0,0 0,0 0,-24 0,24 0,-72 24,0 24,1-24,23 0,24-1,-24-23,96-23,47-1,-72 24,-23-24,0 24,-24 0,24 0,-48 48,-48-1,49 1,-25-1,48-23,0 0,0 0,48 0,-1-1,25-23,-25 0,1-23,0 23,-1-48,-23 24,0 24,-24-24,0 24,0 0,0 0,0 0,0 0,0 24,0-24,0 24,-24-24,24 24,0 0,-24-24,0 0,24 23,0-23,0 24,0 0,0-24,24 24,-24-24,24 24,-24-24,24 0,0 0,-24 0,23 0,-23 0,24 0,-24 0,48 0,-48 0,24 0,-24 0,0 0,0 0,0-24,-72 0,1 24,23 0,1 0,-1 0,0 0,48 0,-24 0,24 0,0 0,24 0,24 24,-24 0,23-24,1 0,0 0,-1 0,-23-24,47 24,-47-24,0 0,-24 24,24 0,-119 0,-1 0,-46 0,46 24,1-24,24 0,47 0,0 0,24 0,95 0,-23-24,-25 0,1 24,0 0,-1-23,-23 23,0 0,-167 23,-24 49,48 23,24 0,47-47,24 0,24-48,72 0,23-48,-23 24,-25 24,1-47,-1 47,-23 0,0 0,-191 119,-47 95,24-47,94-48,49-72,23-23,167-71,0-25,-24 48,-72 0,-23 1,0-1,-24 24,24 0,-24 0,47-24,-23 24,24-24,-24 0,23 1,-47 23,-47 23,-25 25,25-24,-1-24,48 0,71-48,1-23,-25 47,25-24,-72 48,24 0,-48 0,0 0,0 0,24 0,0 0,0 0,24 0,-24 0,24 0,-24-23,48 23,-25 0,1-24,-24 0,24 24,0 0,0 0,-24 0,-24 0,-24 0,-23 0,23 0,-23 48,23-25,48-23,-24 0,48-23,47-1,49-24,22 24,1 0,-47-23,-49 23,25 0,-49 24,1 0,-95 72,-48 47,23-24,49-47,-1-48,48 0,0 23,72-70,-1-25,24 1,-71 47,0 0,-24 24,-48 48,-71 71,-24 24,48-72,71-23,1-48,142-24,0-24,-48 1,-23 23,23 0,-71 0,-24 48,1 24,-25-24,24-1,24 1,-24-24,24 24,0-24,0 24,0 0,48-24,-24 0,23 0,1 0,-24 0,0 0,-1 0,1-24,0 0,0 0,-24-23,24 23,-1 0,-23 0,0 0,0 1,0-25,-23 0,-1 25,-48-25,49 48,-1-24,24 24,-24 0,24 0,-24 0,24 0,0 0,-24 0,24 0,0 48,0-1,0-23,0 0,24-24,0 0,-24 0,24 0,0 0,-1 0,-23 0,0-24,0 0,0-23,0-25,0 1,-23-1,-1 25,0-1,24 48,-24 0,24 0,-47 0,47 0,-24 0,24 0,0 0,0 24,0 24,0 23,0 0,0 25,0 23,71-48,-23 1,-24-72,-1 0,1 0,24-24,-48 0,0-24,0 1,-24-25,0 25,0 23,-23 0,23 0,0 24,0 0,24 0,-23 0,23 24,0 0,47 0,-47-24,24 24,0-24,-24 0,24 0,-24 0,23 0,-23 0,0 0,0-24,0 0,0 0,0 24,0-24,-23 24,23 24,0 0,23 24,-23-25,48 25,-48-24,24 0,-24-24,0 0,24-24,-24 0,0 24,0-24,0 24,0-24,0 1,0-1,0 0,0 24,0 0,0 48,0-48,0 23,0-23,23 0,-23-23,0-25,0 48,0-24,0 24,48 48,-24-24,-24-1,24 1,-24-24,24 24,-24-48,0-23,0-1,0 0,0 24,0-23,0 47,0 0,0 47,23 1,1 47,0-23,-24-25,24 25,0-48,-24-1,0-46,0-25,0 0,0 25,0-25,0 0,0 1,0 23,0-24,0 1,0 47,0-24,0 24,0 95,23-47,1-1,0 1,0 23,0-47,-24 0,-24-72,24-94,-24-1,0 24,0 0,1 47,-25 24,48 1,0 47,0 0,0 24,24 23,23 49,1 46,-24-23,0-71,-24-48,0 24,0-24,0-24,-24-71,-24 23,48 49,-24-25,24 24,-23 0,23 24,-24 0,-24 0,1 24,23-24,0 24,0-24,-24 24,1-24,-1 0,-23 24,23-24,1 0,118 0,0-48,-47 24,48 0,-25 24,-23-23,24 23,-1 0,1-24,-24 24,-24 0,24 0,-72 47,-23 25,47-72,0 24,0-1,24-23,0 0,0-23,0 23,24-24,-72 24,-23 0,23 0,1 47,-1-47,48 0,-24 0,24 0,48 0,-24 0,-1 0,25 0,-48-47,24 47,0 0,-48 0,-48 47,49-23,-1 0,24-24,24 0,-1 0,1 0,24-24,-24 24,-1-24,-23 1,-47 23,-48 0,-48 47,71 1,1-24,71-24,-24 0,72 0,-1-72,25 48,-25 1,-23-1,0 24,-119 24,23 47,1-47,47 0,24-1,-24-23,48-47,71-25,-47 49,0-1,-48 0,0 24,-72 48,1-25,71-23,-24 0,24 24,0-48,47-47,25 47,-48 0,0 1,-1 23,-23-24,0 24,-119 24,24-1,47 1,1 0,47-24,47 0,1-48,-24 25,23-1,-47 0,0 24,-47 48,-1-25,24 1,1-24,23 0,0-24,47-23,1 23,-48 0,0 0,24 24,-24 0,23 0,-23 48,24-48,-24 0,24 24,0-24,-24 0,24-24,-24 0,0 0,0 0,0 1,0-1,0 0,0 24,0-48,0 25,0-1,-24 24,24-24,-24 24,24 24,0 0,0 23,0 1,0 23,0-23,0-48,0 24,0-96,0-23,0 0,0 23,0 25,0 47,-24-24,24 0,0 24,0 48,48 71,-24-24,0-24,-24-47,0 0,0 0,0-119,-24-72,-24 24,48 95,-24 25,24 23,0-24,0 24,0 24,0-24,0-24,24 0,-24-24,24-23,0 0,0-1,-1 48,1-23,0 23,0 0,-24 0,24 0,-24 1,23 23,-23-24,0 0,0 0,0 0,0-23,0 47,0-24,0 72,0-1,0 25,0-25,0-23,0 0,0-24,0-143,0-95,0 24,0 47,0 48,-23 47,23 72,0-23,0 23,-24 47,0 25,24-1,-24 48,0-47,24-49,0 1,0 0,0 0,0-24,0 24,24-24,0 0,-24 0,24 0,-24-24,0 0,0-47,0 23,0 24,-72 0,25 0,-25 24,-23 0,-48 24,24 24,48 0,47-48,0 23,24 1,0 24,24-1,0 1,47 47,-23-71,-1 24,1-48,23 0,-47 0,0 0,0-24,0 0,-1-47,-23-1,0 1,0-1,0 25,-23-1,-25-23,24 47,-23 0,-25 24,25 0,23 0,-24 0,0 0,48 24,-23 23,23 1,0 0,0-1,0 25,0-72,0 0,23 0,-46-48,-1-23,-24 23,24-23,1 23,-25 24,-23-71,23 71,24 0,0 1,24-1,0 48,0 47,0-23,0-1,0-23,0 47,48-23,-24 0,-24-1,24-47,-24 24,0-95,-48-72,-47-24,23-47,25 71,-1 48,48 47,-24 48,24-24,24 120,47 46,1 25,23-48,-23 0,-49-71,1-24,-24-1,0-23,0-142,-95-25,23-71,1 95,23 71,48 25,0 47,-23 0,23 24,23 95,49 0,-1-24,-47-24,0-71,-24 24,0-24,0 0,-48-71,1-48,-1 0,0 23,25 25,-1 23,24 25,0 94,71 72,1 0,47 0,-95-72,23-47,-47 0,0-48,-95-286,-48-47,24 48,24 142,47 48,24 95,0 0,24 0,0 24,24 215,72-49,-1 49,0-49,0-70,-71-73,-24 25,0-72,0-95,-48 0,1-71,-1 47,1 24,23 23,0 73,24-1,0 24,-24 0,96 143,23 47,48 1,-48-1,24-47,-48-24,-47-95,0 24,-24-48,0 0,0 0,24 0,0-48,0 0,23 25,25-1,-25 0,25 24,47-24,-24 24,0 0,0 0,-23 0,-48 0,-24 0,24 0,-1 0,-70 0,-49 0,-23 0,48 0,23 0,1 24,23-24,95-24,72 0,-24-23,-23-1,-49 24,1 0,-48 24,24 0,-120 0,-47 24,24 0,48 0,23 0,25-1,23-23,71 0,24 0,24-23,-23-25,-1 0,-24 25,-47-1,0 24,-24-24,0 24,-95 0,-48 0,-24 24,24 23,24 1,95 0,-23-48,47 23,214 1,0-24,1 0,-96 0,0-24,-95 1,23-1,-47-24,-24-47,-71-24,0 24,-72-1,-71 73,0 46,47 49,1-1,118 1,1-25,71-47,0 48,0-24,95 47,48-47,48-24,23 0,0-24,-71-23,-71-1,23-47,-71 71,-24-48,0-70,-24-25,-48 0,-47 72,-71 24,23 71,48 0,48 0,47 0,0 0,0 0,24 47,0 96,0 24,24 47,95-95,24 0,-48-71,24-1,-71-47,0 0,-1-23,-23-1,-24 24,0-24,-24-71,0-1,-95-23,-47 24,70 71,1 24,0 24,71 24,0-48,24 0,0 24,24-1,95 1,-47-24,-1 0,-47 0,0-24,-24 24,-72-47,1 47,-1 0,48 0,1 0,70 0,49 0,-25 0,-47 0,23 0,-47 0,-119 47,-24 1,48-24,0 0,47-24,25 0,-1 0,24 0,0 0,0 0,-24 23</inkml:trace>
  <inkml:trace contextRef="#ctx0" brushRef="#br0" timeOffset="96408">2313 833,'-24'0,"24"0,-24 0,24-23,0 23,-23 0,23-24,0 0,0 24,0-24,0-23,-24 23,0 0,24 0,0 0,0 48,0 48,0 23,0 0,24-23,23-1,-47 0,0-47,0-24,24 0,0-71,-24-72,0-24,0 48,0 24,0 47,0 24,0 24,-48 48,-23 71,23 24,1-24,23 24,0-72,24-23,0-48,72-24,70-47,49-24,-24-72,-1 48,-70 0,-73 95,25 0,-48 0,0 24,-167 24,-23 71,-48 24,95-47,71-48,49-1,-1-23,24 0,71-119,72-23,48-25,-25 48,-70 0,-25 71,-71 0,0 48,0 0,-143 0,-71 96,47-25,24 1,48-1,71-71,0 24,24-24,48-24,0-24,23-23,24 0,24-1,-47 1,-25 47,-23 0,-24 0,0 24,-143 24,-71 119,-215 95,-94 119,237-142,119-96,48-72,95-23,0-24,120-71,23-48,0 23,0 1,-72 47,-23 25,-24 23,0-24,0 0,0 24,0 0,-24 0,1 24,-1-24,0 47,0-47,0 24,24-24,0 48,-23-48,23 24,0-1,0-23,0 0,23 24,25-24,0 24,-1 0,25-24,-48 0,-1 0,1 0,-24 0,24-24,-24 0,24 24,-24 0,24 0,-24 0,0 24,0-24</inkml:trace>
  <inkml:trace contextRef="#ctx0" brushRef="#br0" timeOffset="104177">2599 1191,'0'0,"0"0,0 0,0 23,0 1,0-24,0 24,0-24,0 48,0-48,0 24,-24 23,24-23,0 0,0 47,0-47,0 0,0-24,0 24,-24-1,24 1,-24-24,24 0,0-24,0 24,24-47,-24-1,0 48,0-24,0 24,-24 0,24 48,-23-48,-1 48,24-1,0-23,0 24,0-48,0 0,24 0,23-24,-23 0,24-24,-25 25,1-25,0 48,-24-24,-190 72,23-1,48 25,71-72,1 24,47-24,0 0,23-48,49-47,23 0,-23-1,23 25,-71 23,-1 48,-23-24,-23 24,-168 96,24-1,48-24,72-47,23-24,24 0,48-95,47-24,-24 47,1 1,-49 47,1 0,-238 239,0-1,95-119,95-71,0-24,24 0,143-167,24 25,-25 22,-70 49,-25 47,-47 24,-23 0,-73 95,1 25,0-49,71-23,0-48,24 0,24 0,95-24,-47-24,-1 24,-47 24,-24 0,0 0,-119 119,-72 48,48 24,48-72,48-72,47-23,0-24,0 0,119-48,-24-23,0 23,-23 25,-72 23,0-24,-262 190,23 25,97-96,70-23,72-72,0 0,191-119,23-24,-47 47,23 1,-95 48,-47 23,-48 24,0 0,-119 166,24-94,71-24,0-25,24-23,0 0,0 0,0 0,48 0,23 0,-23 24,-24-24,23 0,25 24,47 0,-24-24,-24 0,1 0,23 0,-23 0,-25 0,1 0,-24 0,23 0,1 0,-1 0,1 0,0 0,-1 0,1 0,-24 0,23 0,1 0,0 24,-1-1,25 1,-1-24,-71 0,0 0,72 0,23-24,48 1,71-1,-23 0,-25 0,-23 24,-24-24,24 24,-48 0,-23 0,-1 24,1 0,-25 0,1 0,-24-24,23 0,-47 0,0 0,0 0,0-24,0 0,72-47,23-1,95-23,-23 0,24-24,71-24,0 0,-48 0,-47 24,-72 47,0 25,-24-1,-47 24,-24 24,0 0,0 0,0 0,0 0,0 0,0-23,0-1,0 0,0 0,0 0</inkml:trace>
  <inkml:trace contextRef="#ctx0" brushRef="#br0" timeOffset="115721">3361 3786,'0'0,"0"0,0 0,0-47,24 23,-1 0,-23 24,24-24,-24 0,0 24,24-47,-24 47,0-24,0 48,0 47,-48-47,1 47,-25 48,25-23,23-49,0-47,24 24,0-24,0 0,0-47,48-49,-1 25,1 47,-48 0,-190 334,-1-48,96-119,23-72,49-47,118-262,143-48,-48 48,-23 24,-119 94,-1 97,-47-1,0 24,0 0,0 24,-23-1,-1 25,0 0,-24-1,48 1,0 0,0-1,0 25,0-25,48-23,0 24,-1-48,-23 0,0 0,0 0,-24-143,0 0,0 0,0 95,0 1,-24 47,0 0,0 0,-23 71,-25 1,24 23,-23 0,23 24,25-47,23-25,0 25,23-48,25-1,23-23,1 0,23-23,24-25,-47 0,-25 48,-23-23,-24-25,24-24,-24-70,0 46,-48 1,1 47,-1 48,0 24,-47 24,-24 95,0 47,0-23,48 23,47-118,-24-24,48-1,0 25,0-49,95 25,24-24,24-24,0-24,0-47,-24 23,-95 24,0 0,-24-23,0-72,-48 23,-23 25,23 47,24 24,0 0,24 24,48 24,-24-25,0-23,23 24,-47-24</inkml:trace>
</inkml:ink>
</file>

<file path=ppt/ink/ink8.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09-30T16:16:05.185"/>
    </inkml:context>
    <inkml:brush xml:id="br0">
      <inkml:brushProperty name="width" value="0.05292" units="cm"/>
      <inkml:brushProperty name="height" value="0.05292" units="cm"/>
      <inkml:brushProperty name="color" value="#F7F7EF"/>
      <inkml:brushProperty name="fitToCurve" value="1"/>
    </inkml:brush>
  </inkml:definitions>
  <inkml:trace contextRef="#ctx0" brushRef="#br0">0 0</inkml:trace>
</inkml:ink>
</file>

<file path=ppt/ink/ink9.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09-30T16:36:56.422"/>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1180 964,'0'0,"0"0,0-47,0 23,0 0,0 0,0 24,0-24,0 24,0 0,-48 0,1 24,-1 24,0-48,25 24,-1-1,24-23,0-71,47 0,25-49,-48 73,-1 23,-23 0,0 24,-166 167,-1 0,24 23,24-71,48-24,47-95,24 24,0-24,48-95,47-96,24-47,-24 48,-23 95,-72 71,0 24,-96 190,1-23,24-48,-25 0,73-71,-1-24,95-144,24-22,-23-1,-1 0,-47 95,24 1,-48 47,-24 23,0 49,-47 47,23-48,0 48,48-47,0-25,0 1,0 47,48-47,0 0,71-25,24-23,-1 0,-70 0,-1-71,-47 0,0-49,-24 25,0-24,0 0,0 24,-71 0,-25 95,-47 23,-23 96,23 72,24-24,24-48,23 24,1-24,23 24,0 23,48 49,24-1,48 24,71-48,-1-94,49-72,23-48,-23-143,-1-47,-23-48,-48-72,-24-70,-71-1,-72 24,-23 166,-48 96,-72 119,-71 119,-23 96,70 47,1-96,47 49,72-25,-24 1,119-48,0-1,0-70,119 23,72 0,-1-47,96-48,23-24,-70-95,-25-48,-47 48,-25-71,-94-1,-24-118,-24-1,-72-23,-47 95,-47 119,-25 47,-71 168,-23 94,70 48,25-24,47-47,48-24,23 0,25-48,47 0,0-23,47-48,25-1,23-23,72-71,23-72,24-24,-47-23,-24-48,-72 24,-47 47,-24 48,-47 24,-96 71,-48 71,-23 120,0 24,47-1,24-71,95-71,25-1,-1-47,24 0,24-47,23-1,48-47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4CD7A5E-40F6-4DB4-AB06-F865CE8AF125}" type="datetimeFigureOut">
              <a:rPr lang="en-US"/>
              <a:pPr>
                <a:defRPr/>
              </a:pPr>
              <a:t>4/28/2020</a:t>
            </a:fld>
            <a:endParaRPr lang="en-US"/>
          </a:p>
        </p:txBody>
      </p:sp>
      <p:sp>
        <p:nvSpPr>
          <p:cNvPr id="4" name="Slide Image Placeholder 3"/>
          <p:cNvSpPr>
            <a:spLocks noGrp="1" noRot="1" noChangeAspect="1"/>
          </p:cNvSpPr>
          <p:nvPr>
            <p:ph type="sldImg" idx="2"/>
          </p:nvPr>
        </p:nvSpPr>
        <p:spPr>
          <a:xfrm>
            <a:off x="457200" y="685800"/>
            <a:ext cx="59436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C076102-C03E-47C7-BC31-B5EE890670ED}" type="slidenum">
              <a:rPr lang="en-US"/>
              <a:pPr>
                <a:defRPr/>
              </a:pPr>
              <a:t>‹#›</a:t>
            </a:fld>
            <a:endParaRPr lang="en-US"/>
          </a:p>
        </p:txBody>
      </p:sp>
    </p:spTree>
    <p:extLst>
      <p:ext uri="{BB962C8B-B14F-4D97-AF65-F5344CB8AC3E}">
        <p14:creationId xmlns:p14="http://schemas.microsoft.com/office/powerpoint/2010/main" val="42402101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0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cs typeface="Arial" pitchFamily="34" charset="0"/>
            </a:endParaRPr>
          </a:p>
        </p:txBody>
      </p:sp>
      <p:sp>
        <p:nvSpPr>
          <p:cNvPr id="280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9F3F518-AF2F-48AD-823A-4891BB9AB901}" type="slidenum">
              <a:rPr lang="en-US" smtClean="0"/>
              <a:pPr eaLnBrk="1" hangingPunct="1"/>
              <a:t>11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1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cs typeface="Arial" pitchFamily="34" charset="0"/>
            </a:endParaRPr>
          </a:p>
        </p:txBody>
      </p:sp>
      <p:sp>
        <p:nvSpPr>
          <p:cNvPr id="281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87C764D-FE93-49A4-BD60-AADB149261A6}" type="slidenum">
              <a:rPr lang="en-US" smtClean="0"/>
              <a:pPr eaLnBrk="1" hangingPunct="1"/>
              <a:t>19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2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cs typeface="Arial" pitchFamily="34" charset="0"/>
            </a:endParaRPr>
          </a:p>
        </p:txBody>
      </p:sp>
      <p:sp>
        <p:nvSpPr>
          <p:cNvPr id="282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54DFB79-F62C-4381-818F-32D23B3B5199}" type="slidenum">
              <a:rPr lang="en-US" smtClean="0"/>
              <a:pPr eaLnBrk="1" hangingPunct="1"/>
              <a:t>61</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283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F7DB87B-2582-4D8E-B79D-72BEEB73DA1B}" type="slidenum">
              <a:rPr lang="en-US" smtClean="0"/>
              <a:pPr eaLnBrk="1" hangingPunct="1"/>
              <a:t>98</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4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284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61A07FB-F627-4186-9D84-70BCC115445F}" type="slidenum">
              <a:rPr lang="en-US" smtClean="0"/>
              <a:pPr eaLnBrk="1" hangingPunct="1"/>
              <a:t>101</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5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cs typeface="Arial" pitchFamily="34" charset="0"/>
            </a:endParaRPr>
          </a:p>
        </p:txBody>
      </p:sp>
      <p:sp>
        <p:nvSpPr>
          <p:cNvPr id="285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F118C5F-165A-40A4-9032-FB7670C7C501}" type="slidenum">
              <a:rPr lang="en-US" smtClean="0"/>
              <a:pPr eaLnBrk="1" hangingPunct="1"/>
              <a:t>121</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ar-SA" smtClean="0"/>
              <a:t>إن وجود الكاتيونات والأنيونات معاً في البداية كان الهدف توازن التركيز ولكن دخول الكاتيونات بشكل أكبر كان هدفه توازن الشحنات مع تلك الأنيونات المثبتة داخل الجدار الداخلي.</a:t>
            </a:r>
            <a:endParaRPr lang="en-US" smtClean="0">
              <a:cs typeface="Arial" pitchFamily="34" charset="0"/>
            </a:endParaRPr>
          </a:p>
          <a:p>
            <a:r>
              <a:rPr lang="ar-SA" smtClean="0"/>
              <a:t>إن وجود الكاتيونات والأنيونات معاً في البداية كان الهدف توازن التركيز ولكن دخول الكاتيونات بشكل أكبر كان هدفه توازن الشحنات مع تلك الأنيونات المثبتة داخل الجدار الداخلي.</a:t>
            </a:r>
            <a:endParaRPr lang="en-US" smtClean="0">
              <a:cs typeface="Arial" pitchFamily="34" charset="0"/>
            </a:endParaRPr>
          </a:p>
          <a:p>
            <a:r>
              <a:rPr lang="ar-SA" smtClean="0"/>
              <a:t>إن وجود الكاتيونات والأنيونات معاً في البداية كان الهدف توازن التركيز ولكن دخول الكاتيونات بشكل أكبر كان هدفه توازن الشحنات مع تلك الأنيونات المثبتة داخل الجدار الداخلي. إن وجود الكاتيونات والأنيونات معاً في البداية كان الهدف توازن التركيز ولكن دخول الكاتيونات بشكل أكبر كان هدفه توازن الشحنات مع تلك الأنيونات المثبتة داخل الجدار الداخلي</a:t>
            </a:r>
            <a:endParaRPr lang="en-US" smtClean="0">
              <a:cs typeface="Arial" pitchFamily="34" charset="0"/>
            </a:endParaRPr>
          </a:p>
        </p:txBody>
      </p:sp>
      <p:sp>
        <p:nvSpPr>
          <p:cNvPr id="286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155A354-856B-49A0-9154-BBFC49B67975}" type="slidenum">
              <a:rPr lang="en-US" smtClean="0"/>
              <a:pPr eaLnBrk="1" hangingPunct="1"/>
              <a:t>133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693420" y="1371600"/>
            <a:ext cx="10207143"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693420" y="3228536"/>
            <a:ext cx="10211105"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91023A56-BCE5-4A21-99CB-3814A18F8CAC}" type="slidenum">
              <a:rPr lang="ar-SA"/>
              <a:pPr>
                <a:defRPr/>
              </a:pPr>
              <a:t>‹#›</a:t>
            </a:fld>
            <a:endParaRPr lang="en-US"/>
          </a:p>
        </p:txBody>
      </p:sp>
    </p:spTree>
    <p:extLst>
      <p:ext uri="{BB962C8B-B14F-4D97-AF65-F5344CB8AC3E}">
        <p14:creationId xmlns:p14="http://schemas.microsoft.com/office/powerpoint/2010/main" val="100299697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27B4060-A3BA-4102-A553-B4A23E02EE15}" type="slidenum">
              <a:rPr lang="ar-SA"/>
              <a:pPr>
                <a:defRPr/>
              </a:pPr>
              <a:t>‹#›</a:t>
            </a:fld>
            <a:endParaRPr lang="en-US"/>
          </a:p>
        </p:txBody>
      </p:sp>
    </p:spTree>
    <p:extLst>
      <p:ext uri="{BB962C8B-B14F-4D97-AF65-F5344CB8AC3E}">
        <p14:creationId xmlns:p14="http://schemas.microsoft.com/office/powerpoint/2010/main" val="1684219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18220" y="914402"/>
            <a:ext cx="267462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4360" y="914402"/>
            <a:ext cx="782574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8D069C9-9F57-4971-99EE-34A4CFC16E18}" type="slidenum">
              <a:rPr lang="ar-SA"/>
              <a:pPr>
                <a:defRPr/>
              </a:pPr>
              <a:t>‹#›</a:t>
            </a:fld>
            <a:endParaRPr lang="en-US"/>
          </a:p>
        </p:txBody>
      </p:sp>
    </p:spTree>
    <p:extLst>
      <p:ext uri="{BB962C8B-B14F-4D97-AF65-F5344CB8AC3E}">
        <p14:creationId xmlns:p14="http://schemas.microsoft.com/office/powerpoint/2010/main" val="1369851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F1F5222-6A30-4481-8313-9B51AB00ADF5}" type="slidenum">
              <a:rPr lang="ar-SA"/>
              <a:pPr>
                <a:defRPr/>
              </a:pPr>
              <a:t>‹#›</a:t>
            </a:fld>
            <a:endParaRPr lang="en-US"/>
          </a:p>
        </p:txBody>
      </p:sp>
    </p:spTree>
    <p:extLst>
      <p:ext uri="{BB962C8B-B14F-4D97-AF65-F5344CB8AC3E}">
        <p14:creationId xmlns:p14="http://schemas.microsoft.com/office/powerpoint/2010/main" val="157097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9457" y="1316736"/>
            <a:ext cx="1010412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689457" y="2704664"/>
            <a:ext cx="1010412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EC991A-C137-494C-837C-409E730B5126}" type="slidenum">
              <a:rPr lang="ar-SA"/>
              <a:pPr>
                <a:defRPr/>
              </a:pPr>
              <a:t>‹#›</a:t>
            </a:fld>
            <a:endParaRPr lang="en-US"/>
          </a:p>
        </p:txBody>
      </p:sp>
    </p:spTree>
    <p:extLst>
      <p:ext uri="{BB962C8B-B14F-4D97-AF65-F5344CB8AC3E}">
        <p14:creationId xmlns:p14="http://schemas.microsoft.com/office/powerpoint/2010/main" val="271554164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94360" y="704088"/>
            <a:ext cx="1069848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94360" y="1920085"/>
            <a:ext cx="525018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42660" y="1920085"/>
            <a:ext cx="525018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4ACCB408-2297-4BA3-B9FD-08D0B69769A8}" type="slidenum">
              <a:rPr lang="ar-SA"/>
              <a:pPr>
                <a:defRPr/>
              </a:pPr>
              <a:t>‹#›</a:t>
            </a:fld>
            <a:endParaRPr lang="en-US"/>
          </a:p>
        </p:txBody>
      </p:sp>
    </p:spTree>
    <p:extLst>
      <p:ext uri="{BB962C8B-B14F-4D97-AF65-F5344CB8AC3E}">
        <p14:creationId xmlns:p14="http://schemas.microsoft.com/office/powerpoint/2010/main" val="3104627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4360" y="704088"/>
            <a:ext cx="1069848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4360" y="1855248"/>
            <a:ext cx="5252244"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6038533" y="1859760"/>
            <a:ext cx="5254308"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594360" y="2514600"/>
            <a:ext cx="5252244"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038533" y="2514600"/>
            <a:ext cx="525430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6BF0C570-B457-4645-91AE-BDF878EE4E76}" type="slidenum">
              <a:rPr lang="ar-SA"/>
              <a:pPr>
                <a:defRPr/>
              </a:pPr>
              <a:t>‹#›</a:t>
            </a:fld>
            <a:endParaRPr lang="en-US"/>
          </a:p>
        </p:txBody>
      </p:sp>
    </p:spTree>
    <p:extLst>
      <p:ext uri="{BB962C8B-B14F-4D97-AF65-F5344CB8AC3E}">
        <p14:creationId xmlns:p14="http://schemas.microsoft.com/office/powerpoint/2010/main" val="2581108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94360" y="704088"/>
            <a:ext cx="1079754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8B86ED22-675E-4D02-B90D-5FF4F17F4902}" type="slidenum">
              <a:rPr lang="ar-SA"/>
              <a:pPr>
                <a:defRPr/>
              </a:pPr>
              <a:t>‹#›</a:t>
            </a:fld>
            <a:endParaRPr lang="en-US"/>
          </a:p>
        </p:txBody>
      </p:sp>
    </p:spTree>
    <p:extLst>
      <p:ext uri="{BB962C8B-B14F-4D97-AF65-F5344CB8AC3E}">
        <p14:creationId xmlns:p14="http://schemas.microsoft.com/office/powerpoint/2010/main" val="3987959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FBA2D525-E772-486D-9CF4-9C48DFDA4335}" type="slidenum">
              <a:rPr lang="ar-SA"/>
              <a:pPr>
                <a:defRPr/>
              </a:pPr>
              <a:t>‹#›</a:t>
            </a:fld>
            <a:endParaRPr lang="en-US"/>
          </a:p>
        </p:txBody>
      </p:sp>
    </p:spTree>
    <p:extLst>
      <p:ext uri="{BB962C8B-B14F-4D97-AF65-F5344CB8AC3E}">
        <p14:creationId xmlns:p14="http://schemas.microsoft.com/office/powerpoint/2010/main" val="2733934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1540" y="514352"/>
            <a:ext cx="356616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891540" y="1676400"/>
            <a:ext cx="356616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4647566" y="1676400"/>
            <a:ext cx="6645275"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C51D537A-3DD6-4A0A-9ED6-F23B84172365}" type="slidenum">
              <a:rPr lang="ar-SA"/>
              <a:pPr>
                <a:defRPr/>
              </a:pPr>
              <a:t>‹#›</a:t>
            </a:fld>
            <a:endParaRPr lang="en-US"/>
          </a:p>
        </p:txBody>
      </p:sp>
    </p:spTree>
    <p:extLst>
      <p:ext uri="{BB962C8B-B14F-4D97-AF65-F5344CB8AC3E}">
        <p14:creationId xmlns:p14="http://schemas.microsoft.com/office/powerpoint/2010/main" val="2384900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4114800" y="1108075"/>
            <a:ext cx="6835775"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10406063" y="5359400"/>
            <a:ext cx="201612"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12700" y="5816600"/>
            <a:ext cx="119126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flipV="1">
            <a:off x="5695950" y="6219825"/>
            <a:ext cx="619125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2" name="Title 1"/>
          <p:cNvSpPr>
            <a:spLocks noGrp="1"/>
          </p:cNvSpPr>
          <p:nvPr>
            <p:ph type="title"/>
          </p:nvPr>
        </p:nvSpPr>
        <p:spPr>
          <a:xfrm>
            <a:off x="792480" y="1176999"/>
            <a:ext cx="2876703"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792480" y="2828785"/>
            <a:ext cx="287274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4531531" y="1199517"/>
            <a:ext cx="6003036"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10499725" y="6356350"/>
            <a:ext cx="793750" cy="365125"/>
          </a:xfrm>
        </p:spPr>
        <p:txBody>
          <a:bodyPr/>
          <a:lstStyle>
            <a:lvl1pPr>
              <a:defRPr/>
            </a:lvl1pPr>
          </a:lstStyle>
          <a:p>
            <a:pPr>
              <a:defRPr/>
            </a:pPr>
            <a:fld id="{1E59FBC2-E172-4C91-80B6-ADB2312BA745}" type="slidenum">
              <a:rPr lang="ar-SA"/>
              <a:pPr>
                <a:defRPr/>
              </a:pPr>
              <a:t>‹#›</a:t>
            </a:fld>
            <a:endParaRPr lang="en-US"/>
          </a:p>
        </p:txBody>
      </p:sp>
    </p:spTree>
    <p:extLst>
      <p:ext uri="{BB962C8B-B14F-4D97-AF65-F5344CB8AC3E}">
        <p14:creationId xmlns:p14="http://schemas.microsoft.com/office/powerpoint/2010/main" val="1757499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12700" y="-7938"/>
            <a:ext cx="1191260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a:off x="5695950" y="-7938"/>
            <a:ext cx="619125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16388" name="Title Placeholder 8"/>
          <p:cNvSpPr>
            <a:spLocks noGrp="1"/>
          </p:cNvSpPr>
          <p:nvPr>
            <p:ph type="title"/>
          </p:nvPr>
        </p:nvSpPr>
        <p:spPr bwMode="auto">
          <a:xfrm>
            <a:off x="593725" y="704850"/>
            <a:ext cx="106997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6389" name="Text Placeholder 29"/>
          <p:cNvSpPr>
            <a:spLocks noGrp="1"/>
          </p:cNvSpPr>
          <p:nvPr>
            <p:ph type="body" idx="1"/>
          </p:nvPr>
        </p:nvSpPr>
        <p:spPr bwMode="auto">
          <a:xfrm>
            <a:off x="593725" y="1935163"/>
            <a:ext cx="1069975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593725" y="6356350"/>
            <a:ext cx="277495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Footer Placeholder 21"/>
          <p:cNvSpPr>
            <a:spLocks noGrp="1"/>
          </p:cNvSpPr>
          <p:nvPr>
            <p:ph type="ftr" sz="quarter" idx="3"/>
          </p:nvPr>
        </p:nvSpPr>
        <p:spPr>
          <a:xfrm>
            <a:off x="3467100" y="6356350"/>
            <a:ext cx="4359275"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10302875" y="6356350"/>
            <a:ext cx="9906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09717D23-D9F6-481C-948A-1BA99AFC3DCF}" type="slidenum">
              <a:rPr lang="ar-SA"/>
              <a:pPr>
                <a:defRPr/>
              </a:pPr>
              <a:t>‹#›</a:t>
            </a:fld>
            <a:endParaRPr lang="en-US"/>
          </a:p>
        </p:txBody>
      </p:sp>
      <p:grpSp>
        <p:nvGrpSpPr>
          <p:cNvPr id="16393" name="Group 1"/>
          <p:cNvGrpSpPr>
            <a:grpSpLocks/>
          </p:cNvGrpSpPr>
          <p:nvPr/>
        </p:nvGrpSpPr>
        <p:grpSpPr bwMode="auto">
          <a:xfrm>
            <a:off x="-25400" y="203200"/>
            <a:ext cx="11934825"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4665" r:id="rId1"/>
    <p:sldLayoutId id="2147484657" r:id="rId2"/>
    <p:sldLayoutId id="2147484666" r:id="rId3"/>
    <p:sldLayoutId id="2147484658" r:id="rId4"/>
    <p:sldLayoutId id="2147484659" r:id="rId5"/>
    <p:sldLayoutId id="2147484660" r:id="rId6"/>
    <p:sldLayoutId id="2147484661" r:id="rId7"/>
    <p:sldLayoutId id="2147484662" r:id="rId8"/>
    <p:sldLayoutId id="2147484667" r:id="rId9"/>
    <p:sldLayoutId id="2147484663" r:id="rId10"/>
    <p:sldLayoutId id="2147484664"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cs typeface="Traditional Arabic" pitchFamily="18" charset="-78"/>
        </a:defRPr>
      </a:lvl2pPr>
      <a:lvl3pPr algn="l" rtl="0" eaLnBrk="0" fontAlgn="base" hangingPunct="0">
        <a:spcBef>
          <a:spcPct val="0"/>
        </a:spcBef>
        <a:spcAft>
          <a:spcPct val="0"/>
        </a:spcAft>
        <a:defRPr sz="5000">
          <a:solidFill>
            <a:schemeClr val="tx2"/>
          </a:solidFill>
          <a:latin typeface="Calibri" pitchFamily="34" charset="0"/>
          <a:cs typeface="Traditional Arabic" pitchFamily="18" charset="-78"/>
        </a:defRPr>
      </a:lvl3pPr>
      <a:lvl4pPr algn="l" rtl="0" eaLnBrk="0" fontAlgn="base" hangingPunct="0">
        <a:spcBef>
          <a:spcPct val="0"/>
        </a:spcBef>
        <a:spcAft>
          <a:spcPct val="0"/>
        </a:spcAft>
        <a:defRPr sz="5000">
          <a:solidFill>
            <a:schemeClr val="tx2"/>
          </a:solidFill>
          <a:latin typeface="Calibri" pitchFamily="34" charset="0"/>
          <a:cs typeface="Traditional Arabic" pitchFamily="18" charset="-78"/>
        </a:defRPr>
      </a:lvl4pPr>
      <a:lvl5pPr algn="l" rtl="0" eaLnBrk="0" fontAlgn="base" hangingPunct="0">
        <a:spcBef>
          <a:spcPct val="0"/>
        </a:spcBef>
        <a:spcAft>
          <a:spcPct val="0"/>
        </a:spcAft>
        <a:defRPr sz="5000">
          <a:solidFill>
            <a:schemeClr val="tx2"/>
          </a:solidFill>
          <a:latin typeface="Calibri" pitchFamily="34" charset="0"/>
          <a:cs typeface="Traditional Arabic" pitchFamily="18" charset="-78"/>
        </a:defRPr>
      </a:lvl5pPr>
      <a:lvl6pPr marL="457200" algn="l" rtl="0" fontAlgn="base">
        <a:spcBef>
          <a:spcPct val="0"/>
        </a:spcBef>
        <a:spcAft>
          <a:spcPct val="0"/>
        </a:spcAft>
        <a:defRPr sz="5000">
          <a:solidFill>
            <a:schemeClr val="tx2"/>
          </a:solidFill>
          <a:latin typeface="Calibri" pitchFamily="34" charset="0"/>
          <a:cs typeface="Traditional Arabic" pitchFamily="18" charset="-78"/>
        </a:defRPr>
      </a:lvl6pPr>
      <a:lvl7pPr marL="914400" algn="l" rtl="0" fontAlgn="base">
        <a:spcBef>
          <a:spcPct val="0"/>
        </a:spcBef>
        <a:spcAft>
          <a:spcPct val="0"/>
        </a:spcAft>
        <a:defRPr sz="5000">
          <a:solidFill>
            <a:schemeClr val="tx2"/>
          </a:solidFill>
          <a:latin typeface="Calibri" pitchFamily="34" charset="0"/>
          <a:cs typeface="Traditional Arabic" pitchFamily="18" charset="-78"/>
        </a:defRPr>
      </a:lvl7pPr>
      <a:lvl8pPr marL="1371600" algn="l" rtl="0" fontAlgn="base">
        <a:spcBef>
          <a:spcPct val="0"/>
        </a:spcBef>
        <a:spcAft>
          <a:spcPct val="0"/>
        </a:spcAft>
        <a:defRPr sz="5000">
          <a:solidFill>
            <a:schemeClr val="tx2"/>
          </a:solidFill>
          <a:latin typeface="Calibri" pitchFamily="34" charset="0"/>
          <a:cs typeface="Traditional Arabic" pitchFamily="18" charset="-78"/>
        </a:defRPr>
      </a:lvl8pPr>
      <a:lvl9pPr marL="1828800" algn="l" rtl="0" fontAlgn="base">
        <a:spcBef>
          <a:spcPct val="0"/>
        </a:spcBef>
        <a:spcAft>
          <a:spcPct val="0"/>
        </a:spcAft>
        <a:defRPr sz="5000">
          <a:solidFill>
            <a:schemeClr val="tx2"/>
          </a:solidFill>
          <a:latin typeface="Calibri" pitchFamily="34" charset="0"/>
          <a:cs typeface="Traditional Arabic" pitchFamily="18" charset="-78"/>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ajalla UI"/>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ajalla UI"/>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ajalla UI"/>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ajalla UI"/>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ajalla UI"/>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33.wmf"/></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35.wmf"/><Relationship Id="rId5" Type="http://schemas.openxmlformats.org/officeDocument/2006/relationships/oleObject" Target="../embeddings/oleObject4.bin"/><Relationship Id="rId4" Type="http://schemas.openxmlformats.org/officeDocument/2006/relationships/image" Target="../media/image34.wmf"/></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39.emf"/></Relationships>
</file>

<file path=ppt/slides/_rels/slide1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8" Type="http://schemas.openxmlformats.org/officeDocument/2006/relationships/customXml" Target="../ink/ink4.xml"/><Relationship Id="rId13" Type="http://schemas.openxmlformats.org/officeDocument/2006/relationships/image" Target="../media/image50.emf"/><Relationship Id="rId3" Type="http://schemas.openxmlformats.org/officeDocument/2006/relationships/image" Target="../media/image45.png"/><Relationship Id="rId7" Type="http://schemas.openxmlformats.org/officeDocument/2006/relationships/image" Target="../media/image47.emf"/><Relationship Id="rId12" Type="http://schemas.openxmlformats.org/officeDocument/2006/relationships/customXml" Target="../ink/ink6.xml"/><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customXml" Target="../ink/ink3.xml"/><Relationship Id="rId11" Type="http://schemas.openxmlformats.org/officeDocument/2006/relationships/image" Target="../media/image49.emf"/><Relationship Id="rId5" Type="http://schemas.openxmlformats.org/officeDocument/2006/relationships/image" Target="../media/image46.emf"/><Relationship Id="rId10" Type="http://schemas.openxmlformats.org/officeDocument/2006/relationships/customXml" Target="../ink/ink5.xml"/><Relationship Id="rId4" Type="http://schemas.openxmlformats.org/officeDocument/2006/relationships/customXml" Target="../ink/ink2.xml"/><Relationship Id="rId9" Type="http://schemas.openxmlformats.org/officeDocument/2006/relationships/image" Target="../media/image48.emf"/></Relationships>
</file>

<file path=ppt/slides/_rels/slide14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17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image" Target="../media/image77.png"/><Relationship Id="rId1" Type="http://schemas.openxmlformats.org/officeDocument/2006/relationships/slideLayout" Target="../slideLayouts/slideLayout7.xml"/><Relationship Id="rId6" Type="http://schemas.openxmlformats.org/officeDocument/2006/relationships/image" Target="../media/image79.emf"/><Relationship Id="rId5" Type="http://schemas.openxmlformats.org/officeDocument/2006/relationships/customXml" Target="../ink/ink8.xml"/><Relationship Id="rId4" Type="http://schemas.openxmlformats.org/officeDocument/2006/relationships/image" Target="../media/image78.emf"/></Relationships>
</file>

<file path=ppt/slides/_rels/slide176.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8" Type="http://schemas.openxmlformats.org/officeDocument/2006/relationships/image" Target="../media/image84.emf"/><Relationship Id="rId3" Type="http://schemas.openxmlformats.org/officeDocument/2006/relationships/customXml" Target="../ink/ink9.xml"/><Relationship Id="rId7" Type="http://schemas.openxmlformats.org/officeDocument/2006/relationships/customXml" Target="../ink/ink11.xml"/><Relationship Id="rId2"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83.emf"/><Relationship Id="rId5" Type="http://schemas.openxmlformats.org/officeDocument/2006/relationships/customXml" Target="../ink/ink10.xml"/><Relationship Id="rId4" Type="http://schemas.openxmlformats.org/officeDocument/2006/relationships/image" Target="../media/image82.emf"/></Relationships>
</file>

<file path=ppt/slides/_rels/slide178.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80.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3" Type="http://schemas.openxmlformats.org/officeDocument/2006/relationships/customXml" Target="../ink/ink12.xml"/><Relationship Id="rId2" Type="http://schemas.openxmlformats.org/officeDocument/2006/relationships/image" Target="../media/image89.png"/><Relationship Id="rId1" Type="http://schemas.openxmlformats.org/officeDocument/2006/relationships/slideLayout" Target="../slideLayouts/slideLayout7.xml"/><Relationship Id="rId4" Type="http://schemas.openxmlformats.org/officeDocument/2006/relationships/image" Target="../media/image90.emf"/></Relationships>
</file>

<file path=ppt/slides/_rels/slide18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189.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8" Type="http://schemas.openxmlformats.org/officeDocument/2006/relationships/customXml" Target="../ink/ink15.xml"/><Relationship Id="rId13" Type="http://schemas.openxmlformats.org/officeDocument/2006/relationships/image" Target="../media/image108.emf"/><Relationship Id="rId3" Type="http://schemas.openxmlformats.org/officeDocument/2006/relationships/image" Target="../media/image103.png"/><Relationship Id="rId7" Type="http://schemas.openxmlformats.org/officeDocument/2006/relationships/image" Target="../media/image105.emf"/><Relationship Id="rId12" Type="http://schemas.openxmlformats.org/officeDocument/2006/relationships/customXml" Target="../ink/ink17.xml"/><Relationship Id="rId2" Type="http://schemas.openxmlformats.org/officeDocument/2006/relationships/image" Target="../media/image102.png"/><Relationship Id="rId1" Type="http://schemas.openxmlformats.org/officeDocument/2006/relationships/slideLayout" Target="../slideLayouts/slideLayout7.xml"/><Relationship Id="rId6" Type="http://schemas.openxmlformats.org/officeDocument/2006/relationships/customXml" Target="../ink/ink14.xml"/><Relationship Id="rId11" Type="http://schemas.openxmlformats.org/officeDocument/2006/relationships/image" Target="../media/image107.emf"/><Relationship Id="rId5" Type="http://schemas.openxmlformats.org/officeDocument/2006/relationships/image" Target="../media/image104.emf"/><Relationship Id="rId10" Type="http://schemas.openxmlformats.org/officeDocument/2006/relationships/customXml" Target="../ink/ink16.xml"/><Relationship Id="rId4" Type="http://schemas.openxmlformats.org/officeDocument/2006/relationships/customXml" Target="../ink/ink13.xml"/><Relationship Id="rId9" Type="http://schemas.openxmlformats.org/officeDocument/2006/relationships/image" Target="../media/image106.emf"/></Relationships>
</file>

<file path=ppt/slides/_rels/slide193.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7.xml"/></Relationships>
</file>

<file path=ppt/slides/_rels/slide199.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201.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203.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204.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205.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206.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7.xml"/></Relationships>
</file>

<file path=ppt/slides/_rels/slide207.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208.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7.xml"/></Relationships>
</file>

<file path=ppt/slides/_rels/slide209.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211.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212.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213.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7.xml"/></Relationships>
</file>

<file path=ppt/slides/_rels/slide214.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7.xml"/></Relationships>
</file>

<file path=ppt/slides/_rels/slide215.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7.xml"/></Relationships>
</file>

<file path=ppt/slides/_rels/slide216.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7.xml"/></Relationships>
</file>

<file path=ppt/slides/_rels/slide217.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7.xml"/></Relationships>
</file>

<file path=ppt/slides/_rels/slide218.xml.rels><?xml version="1.0" encoding="UTF-8" standalone="yes"?>
<Relationships xmlns="http://schemas.openxmlformats.org/package/2006/relationships"><Relationship Id="rId8" Type="http://schemas.openxmlformats.org/officeDocument/2006/relationships/image" Target="../media/image139.emf"/><Relationship Id="rId13" Type="http://schemas.openxmlformats.org/officeDocument/2006/relationships/customXml" Target="../ink/ink23.xml"/><Relationship Id="rId3" Type="http://schemas.openxmlformats.org/officeDocument/2006/relationships/customXml" Target="../ink/ink18.xml"/><Relationship Id="rId7" Type="http://schemas.openxmlformats.org/officeDocument/2006/relationships/customXml" Target="../ink/ink20.xml"/><Relationship Id="rId12" Type="http://schemas.openxmlformats.org/officeDocument/2006/relationships/image" Target="../media/image84.emf"/><Relationship Id="rId2" Type="http://schemas.openxmlformats.org/officeDocument/2006/relationships/image" Target="../media/image136.png"/><Relationship Id="rId1" Type="http://schemas.openxmlformats.org/officeDocument/2006/relationships/slideLayout" Target="../slideLayouts/slideLayout7.xml"/><Relationship Id="rId6" Type="http://schemas.openxmlformats.org/officeDocument/2006/relationships/image" Target="../media/image138.emf"/><Relationship Id="rId11" Type="http://schemas.openxmlformats.org/officeDocument/2006/relationships/customXml" Target="../ink/ink22.xml"/><Relationship Id="rId5" Type="http://schemas.openxmlformats.org/officeDocument/2006/relationships/customXml" Target="../ink/ink19.xml"/><Relationship Id="rId10" Type="http://schemas.openxmlformats.org/officeDocument/2006/relationships/image" Target="../media/image140.emf"/><Relationship Id="rId4" Type="http://schemas.openxmlformats.org/officeDocument/2006/relationships/image" Target="../media/image137.emf"/><Relationship Id="rId9" Type="http://schemas.openxmlformats.org/officeDocument/2006/relationships/customXml" Target="../ink/ink21.xml"/><Relationship Id="rId14" Type="http://schemas.openxmlformats.org/officeDocument/2006/relationships/image" Target="../media/image141.emf"/></Relationships>
</file>

<file path=ppt/slides/_rels/slide219.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7.xml"/></Relationships>
</file>

<file path=ppt/slides/_rels/slide221.xml.rels><?xml version="1.0" encoding="UTF-8" standalone="yes"?>
<Relationships xmlns="http://schemas.openxmlformats.org/package/2006/relationships"><Relationship Id="rId3" Type="http://schemas.openxmlformats.org/officeDocument/2006/relationships/image" Target="../media/image146.png"/><Relationship Id="rId7" Type="http://schemas.openxmlformats.org/officeDocument/2006/relationships/image" Target="../media/image148.emf"/><Relationship Id="rId2" Type="http://schemas.openxmlformats.org/officeDocument/2006/relationships/image" Target="../media/image145.png"/><Relationship Id="rId1" Type="http://schemas.openxmlformats.org/officeDocument/2006/relationships/slideLayout" Target="../slideLayouts/slideLayout7.xml"/><Relationship Id="rId6" Type="http://schemas.openxmlformats.org/officeDocument/2006/relationships/customXml" Target="../ink/ink25.xml"/><Relationship Id="rId5" Type="http://schemas.openxmlformats.org/officeDocument/2006/relationships/image" Target="../media/image147.emf"/><Relationship Id="rId4" Type="http://schemas.openxmlformats.org/officeDocument/2006/relationships/customXml" Target="../ink/ink24.xml"/></Relationships>
</file>

<file path=ppt/slides/_rels/slide222.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7.xml"/></Relationships>
</file>

<file path=ppt/slides/_rels/slide223.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7.xml"/></Relationships>
</file>

<file path=ppt/slides/_rels/slide224.xml.rels><?xml version="1.0" encoding="UTF-8" standalone="yes"?>
<Relationships xmlns="http://schemas.openxmlformats.org/package/2006/relationships"><Relationship Id="rId3" Type="http://schemas.openxmlformats.org/officeDocument/2006/relationships/image" Target="../media/image152.png"/><Relationship Id="rId7" Type="http://schemas.openxmlformats.org/officeDocument/2006/relationships/image" Target="../media/image154.emf"/><Relationship Id="rId2" Type="http://schemas.openxmlformats.org/officeDocument/2006/relationships/image" Target="../media/image151.png"/><Relationship Id="rId1" Type="http://schemas.openxmlformats.org/officeDocument/2006/relationships/slideLayout" Target="../slideLayouts/slideLayout7.xml"/><Relationship Id="rId6" Type="http://schemas.openxmlformats.org/officeDocument/2006/relationships/customXml" Target="../ink/ink27.xml"/><Relationship Id="rId5" Type="http://schemas.openxmlformats.org/officeDocument/2006/relationships/image" Target="../media/image153.emf"/><Relationship Id="rId4" Type="http://schemas.openxmlformats.org/officeDocument/2006/relationships/customXml" Target="../ink/ink26.xml"/></Relationships>
</file>

<file path=ppt/slides/_rels/slide225.xml.rels><?xml version="1.0" encoding="UTF-8" standalone="yes"?>
<Relationships xmlns="http://schemas.openxmlformats.org/package/2006/relationships"><Relationship Id="rId2" Type="http://schemas.openxmlformats.org/officeDocument/2006/relationships/image" Target="../media/image155.png"/><Relationship Id="rId1" Type="http://schemas.openxmlformats.org/officeDocument/2006/relationships/slideLayout" Target="../slideLayouts/slideLayout7.xml"/></Relationships>
</file>

<file path=ppt/slides/_rels/slide226.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7.xml"/></Relationships>
</file>

<file path=ppt/slides/_rels/slide227.xml.rels><?xml version="1.0" encoding="UTF-8" standalone="yes"?>
<Relationships xmlns="http://schemas.openxmlformats.org/package/2006/relationships"><Relationship Id="rId3" Type="http://schemas.openxmlformats.org/officeDocument/2006/relationships/customXml" Target="../ink/ink28.xml"/><Relationship Id="rId2" Type="http://schemas.openxmlformats.org/officeDocument/2006/relationships/image" Target="../media/image157.png"/><Relationship Id="rId1" Type="http://schemas.openxmlformats.org/officeDocument/2006/relationships/slideLayout" Target="../slideLayouts/slideLayout7.xml"/><Relationship Id="rId4" Type="http://schemas.openxmlformats.org/officeDocument/2006/relationships/image" Target="../media/image158.emf"/></Relationships>
</file>

<file path=ppt/slides/_rels/slide228.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png"/><Relationship Id="rId1" Type="http://schemas.openxmlformats.org/officeDocument/2006/relationships/slideLayout" Target="../slideLayouts/slideLayout7.xml"/></Relationships>
</file>

<file path=ppt/slides/_rels/slide229.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7.xml"/></Relationships>
</file>

<file path=ppt/slides/_rels/slide231.xml.rels><?xml version="1.0" encoding="UTF-8" standalone="yes"?>
<Relationships xmlns="http://schemas.openxmlformats.org/package/2006/relationships"><Relationship Id="rId2" Type="http://schemas.openxmlformats.org/officeDocument/2006/relationships/image" Target="../media/image163.png"/><Relationship Id="rId1" Type="http://schemas.openxmlformats.org/officeDocument/2006/relationships/slideLayout" Target="../slideLayouts/slideLayout7.xml"/></Relationships>
</file>

<file path=ppt/slides/_rels/slide232.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164.png"/><Relationship Id="rId1" Type="http://schemas.openxmlformats.org/officeDocument/2006/relationships/slideLayout" Target="../slideLayouts/slideLayout7.xml"/></Relationships>
</file>

<file path=ppt/slides/_rels/slide233.xml.rels><?xml version="1.0" encoding="UTF-8" standalone="yes"?>
<Relationships xmlns="http://schemas.openxmlformats.org/package/2006/relationships"><Relationship Id="rId2" Type="http://schemas.openxmlformats.org/officeDocument/2006/relationships/image" Target="../media/image166.png"/><Relationship Id="rId1" Type="http://schemas.openxmlformats.org/officeDocument/2006/relationships/slideLayout" Target="../slideLayouts/slideLayout7.xml"/></Relationships>
</file>

<file path=ppt/slides/_rels/slide234.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167.png"/><Relationship Id="rId1" Type="http://schemas.openxmlformats.org/officeDocument/2006/relationships/slideLayout" Target="../slideLayouts/slideLayout7.xml"/></Relationships>
</file>

<file path=ppt/slides/_rels/slide235.xml.rels><?xml version="1.0" encoding="UTF-8" standalone="yes"?>
<Relationships xmlns="http://schemas.openxmlformats.org/package/2006/relationships"><Relationship Id="rId2" Type="http://schemas.openxmlformats.org/officeDocument/2006/relationships/image" Target="../media/image169.png"/><Relationship Id="rId1" Type="http://schemas.openxmlformats.org/officeDocument/2006/relationships/slideLayout" Target="../slideLayouts/slideLayout7.xml"/></Relationships>
</file>

<file path=ppt/slides/_rels/slide236.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7.xml"/></Relationships>
</file>

<file path=ppt/slides/_rels/slide237.xml.rels><?xml version="1.0" encoding="UTF-8" standalone="yes"?>
<Relationships xmlns="http://schemas.openxmlformats.org/package/2006/relationships"><Relationship Id="rId3" Type="http://schemas.openxmlformats.org/officeDocument/2006/relationships/image" Target="../media/image172.png"/><Relationship Id="rId2" Type="http://schemas.openxmlformats.org/officeDocument/2006/relationships/image" Target="../media/image171.png"/><Relationship Id="rId1" Type="http://schemas.openxmlformats.org/officeDocument/2006/relationships/slideLayout" Target="../slideLayouts/slideLayout7.xml"/></Relationships>
</file>

<file path=ppt/slides/_rels/slide238.xml.rels><?xml version="1.0" encoding="UTF-8" standalone="yes"?>
<Relationships xmlns="http://schemas.openxmlformats.org/package/2006/relationships"><Relationship Id="rId2" Type="http://schemas.openxmlformats.org/officeDocument/2006/relationships/image" Target="../media/image173.png"/><Relationship Id="rId1" Type="http://schemas.openxmlformats.org/officeDocument/2006/relationships/slideLayout" Target="../slideLayouts/slideLayout7.xml"/></Relationships>
</file>

<file path=ppt/slides/_rels/slide239.xml.rels><?xml version="1.0" encoding="UTF-8" standalone="yes"?>
<Relationships xmlns="http://schemas.openxmlformats.org/package/2006/relationships"><Relationship Id="rId3" Type="http://schemas.openxmlformats.org/officeDocument/2006/relationships/image" Target="../media/image175.png"/><Relationship Id="rId7" Type="http://schemas.openxmlformats.org/officeDocument/2006/relationships/image" Target="../media/image177.emf"/><Relationship Id="rId2" Type="http://schemas.openxmlformats.org/officeDocument/2006/relationships/image" Target="../media/image174.png"/><Relationship Id="rId1" Type="http://schemas.openxmlformats.org/officeDocument/2006/relationships/slideLayout" Target="../slideLayouts/slideLayout7.xml"/><Relationship Id="rId6" Type="http://schemas.openxmlformats.org/officeDocument/2006/relationships/customXml" Target="../ink/ink30.xml"/><Relationship Id="rId5" Type="http://schemas.openxmlformats.org/officeDocument/2006/relationships/image" Target="../media/image176.emf"/><Relationship Id="rId4" Type="http://schemas.openxmlformats.org/officeDocument/2006/relationships/customXml" Target="../ink/ink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2" Type="http://schemas.openxmlformats.org/officeDocument/2006/relationships/image" Target="../media/image178.png"/><Relationship Id="rId1" Type="http://schemas.openxmlformats.org/officeDocument/2006/relationships/slideLayout" Target="../slideLayouts/slideLayout7.xml"/></Relationships>
</file>

<file path=ppt/slides/_rels/slide241.xml.rels><?xml version="1.0" encoding="UTF-8" standalone="yes"?>
<Relationships xmlns="http://schemas.openxmlformats.org/package/2006/relationships"><Relationship Id="rId2" Type="http://schemas.openxmlformats.org/officeDocument/2006/relationships/image" Target="../media/image179.png"/><Relationship Id="rId1" Type="http://schemas.openxmlformats.org/officeDocument/2006/relationships/slideLayout" Target="../slideLayouts/slideLayout7.xml"/></Relationships>
</file>

<file path=ppt/slides/_rels/slide242.xml.rels><?xml version="1.0" encoding="UTF-8" standalone="yes"?>
<Relationships xmlns="http://schemas.openxmlformats.org/package/2006/relationships"><Relationship Id="rId2" Type="http://schemas.openxmlformats.org/officeDocument/2006/relationships/image" Target="../media/image180.png"/><Relationship Id="rId1" Type="http://schemas.openxmlformats.org/officeDocument/2006/relationships/slideLayout" Target="../slideLayouts/slideLayout7.xml"/></Relationships>
</file>

<file path=ppt/slides/_rels/slide243.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image" Target="../media/image181.png"/><Relationship Id="rId1" Type="http://schemas.openxmlformats.org/officeDocument/2006/relationships/slideLayout" Target="../slideLayouts/slideLayout7.xml"/></Relationships>
</file>

<file path=ppt/slides/_rels/slide244.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7.xml"/></Relationships>
</file>

<file path=ppt/slides/_rels/slide245.xml.rels><?xml version="1.0" encoding="UTF-8" standalone="yes"?>
<Relationships xmlns="http://schemas.openxmlformats.org/package/2006/relationships"><Relationship Id="rId2" Type="http://schemas.openxmlformats.org/officeDocument/2006/relationships/image" Target="../media/image184.png"/><Relationship Id="rId1" Type="http://schemas.openxmlformats.org/officeDocument/2006/relationships/slideLayout" Target="../slideLayouts/slideLayout7.xml"/></Relationships>
</file>

<file path=ppt/slides/_rels/slide246.xml.rels><?xml version="1.0" encoding="UTF-8" standalone="yes"?>
<Relationships xmlns="http://schemas.openxmlformats.org/package/2006/relationships"><Relationship Id="rId2" Type="http://schemas.openxmlformats.org/officeDocument/2006/relationships/image" Target="../media/image185.png"/><Relationship Id="rId1" Type="http://schemas.openxmlformats.org/officeDocument/2006/relationships/slideLayout" Target="../slideLayouts/slideLayout7.xml"/></Relationships>
</file>

<file path=ppt/slides/_rels/slide247.xml.rels><?xml version="1.0" encoding="UTF-8" standalone="yes"?>
<Relationships xmlns="http://schemas.openxmlformats.org/package/2006/relationships"><Relationship Id="rId2" Type="http://schemas.openxmlformats.org/officeDocument/2006/relationships/image" Target="../media/image186.png"/><Relationship Id="rId1" Type="http://schemas.openxmlformats.org/officeDocument/2006/relationships/slideLayout" Target="../slideLayouts/slideLayout7.xml"/></Relationships>
</file>

<file path=ppt/slides/_rels/slide248.xml.rels><?xml version="1.0" encoding="UTF-8" standalone="yes"?>
<Relationships xmlns="http://schemas.openxmlformats.org/package/2006/relationships"><Relationship Id="rId2" Type="http://schemas.openxmlformats.org/officeDocument/2006/relationships/image" Target="../media/image187.png"/><Relationship Id="rId1" Type="http://schemas.openxmlformats.org/officeDocument/2006/relationships/slideLayout" Target="../slideLayouts/slideLayout7.xml"/></Relationships>
</file>

<file path=ppt/slides/_rels/slide249.xml.rels><?xml version="1.0" encoding="UTF-8" standalone="yes"?>
<Relationships xmlns="http://schemas.openxmlformats.org/package/2006/relationships"><Relationship Id="rId8" Type="http://schemas.openxmlformats.org/officeDocument/2006/relationships/image" Target="../media/image191.emf"/><Relationship Id="rId13" Type="http://schemas.openxmlformats.org/officeDocument/2006/relationships/customXml" Target="../ink/ink36.xml"/><Relationship Id="rId3" Type="http://schemas.openxmlformats.org/officeDocument/2006/relationships/customXml" Target="../ink/ink31.xml"/><Relationship Id="rId7" Type="http://schemas.openxmlformats.org/officeDocument/2006/relationships/customXml" Target="../ink/ink33.xml"/><Relationship Id="rId12" Type="http://schemas.openxmlformats.org/officeDocument/2006/relationships/image" Target="../media/image193.emf"/><Relationship Id="rId2" Type="http://schemas.openxmlformats.org/officeDocument/2006/relationships/image" Target="../media/image188.png"/><Relationship Id="rId16" Type="http://schemas.openxmlformats.org/officeDocument/2006/relationships/image" Target="../media/image195.emf"/><Relationship Id="rId1" Type="http://schemas.openxmlformats.org/officeDocument/2006/relationships/slideLayout" Target="../slideLayouts/slideLayout7.xml"/><Relationship Id="rId6" Type="http://schemas.openxmlformats.org/officeDocument/2006/relationships/image" Target="../media/image190.emf"/><Relationship Id="rId11" Type="http://schemas.openxmlformats.org/officeDocument/2006/relationships/customXml" Target="../ink/ink35.xml"/><Relationship Id="rId5" Type="http://schemas.openxmlformats.org/officeDocument/2006/relationships/customXml" Target="../ink/ink32.xml"/><Relationship Id="rId15" Type="http://schemas.openxmlformats.org/officeDocument/2006/relationships/customXml" Target="../ink/ink37.xml"/><Relationship Id="rId10" Type="http://schemas.openxmlformats.org/officeDocument/2006/relationships/image" Target="../media/image192.emf"/><Relationship Id="rId4" Type="http://schemas.openxmlformats.org/officeDocument/2006/relationships/image" Target="../media/image189.emf"/><Relationship Id="rId9" Type="http://schemas.openxmlformats.org/officeDocument/2006/relationships/customXml" Target="../ink/ink34.xml"/><Relationship Id="rId14" Type="http://schemas.openxmlformats.org/officeDocument/2006/relationships/image" Target="../media/image194.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2" Type="http://schemas.openxmlformats.org/officeDocument/2006/relationships/image" Target="../media/image196.png"/><Relationship Id="rId1" Type="http://schemas.openxmlformats.org/officeDocument/2006/relationships/slideLayout" Target="../slideLayouts/slideLayout7.xml"/></Relationships>
</file>

<file path=ppt/slides/_rels/slide251.xml.rels><?xml version="1.0" encoding="UTF-8" standalone="yes"?>
<Relationships xmlns="http://schemas.openxmlformats.org/package/2006/relationships"><Relationship Id="rId2" Type="http://schemas.openxmlformats.org/officeDocument/2006/relationships/image" Target="../media/image197.png"/><Relationship Id="rId1" Type="http://schemas.openxmlformats.org/officeDocument/2006/relationships/slideLayout" Target="../slideLayouts/slideLayout7.xml"/></Relationships>
</file>

<file path=ppt/slides/_rels/slide252.xml.rels><?xml version="1.0" encoding="UTF-8" standalone="yes"?>
<Relationships xmlns="http://schemas.openxmlformats.org/package/2006/relationships"><Relationship Id="rId3" Type="http://schemas.openxmlformats.org/officeDocument/2006/relationships/image" Target="../media/image199.png"/><Relationship Id="rId2" Type="http://schemas.openxmlformats.org/officeDocument/2006/relationships/image" Target="../media/image198.png"/><Relationship Id="rId1" Type="http://schemas.openxmlformats.org/officeDocument/2006/relationships/slideLayout" Target="../slideLayouts/slideLayout7.xml"/></Relationships>
</file>

<file path=ppt/slides/_rels/slide253.xml.rels><?xml version="1.0" encoding="UTF-8" standalone="yes"?>
<Relationships xmlns="http://schemas.openxmlformats.org/package/2006/relationships"><Relationship Id="rId2" Type="http://schemas.openxmlformats.org/officeDocument/2006/relationships/image" Target="../media/image200.png"/><Relationship Id="rId1" Type="http://schemas.openxmlformats.org/officeDocument/2006/relationships/slideLayout" Target="../slideLayouts/slideLayout7.xml"/></Relationships>
</file>

<file path=ppt/slides/_rels/slide254.xml.rels><?xml version="1.0" encoding="UTF-8" standalone="yes"?>
<Relationships xmlns="http://schemas.openxmlformats.org/package/2006/relationships"><Relationship Id="rId2" Type="http://schemas.openxmlformats.org/officeDocument/2006/relationships/image" Target="../media/image201.png"/><Relationship Id="rId1" Type="http://schemas.openxmlformats.org/officeDocument/2006/relationships/slideLayout" Target="../slideLayouts/slideLayout7.xml"/></Relationships>
</file>

<file path=ppt/slides/_rels/slide255.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image" Target="../media/image202.png"/><Relationship Id="rId1" Type="http://schemas.openxmlformats.org/officeDocument/2006/relationships/slideLayout" Target="../slideLayouts/slideLayout7.xml"/></Relationships>
</file>

<file path=ppt/slides/_rels/slide256.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image" Target="../media/image204.png"/><Relationship Id="rId1" Type="http://schemas.openxmlformats.org/officeDocument/2006/relationships/slideLayout" Target="../slideLayouts/slideLayout7.xml"/></Relationships>
</file>

<file path=ppt/slides/_rels/slide257.xml.rels><?xml version="1.0" encoding="UTF-8" standalone="yes"?>
<Relationships xmlns="http://schemas.openxmlformats.org/package/2006/relationships"><Relationship Id="rId2" Type="http://schemas.openxmlformats.org/officeDocument/2006/relationships/image" Target="../media/image206.png"/><Relationship Id="rId1" Type="http://schemas.openxmlformats.org/officeDocument/2006/relationships/slideLayout" Target="../slideLayouts/slideLayout7.xml"/></Relationships>
</file>

<file path=ppt/slides/_rels/slide258.xml.rels><?xml version="1.0" encoding="UTF-8" standalone="yes"?>
<Relationships xmlns="http://schemas.openxmlformats.org/package/2006/relationships"><Relationship Id="rId2" Type="http://schemas.openxmlformats.org/officeDocument/2006/relationships/image" Target="../media/image207.png"/><Relationship Id="rId1" Type="http://schemas.openxmlformats.org/officeDocument/2006/relationships/slideLayout" Target="../slideLayouts/slideLayout7.xml"/></Relationships>
</file>

<file path=ppt/slides/_rels/slide259.xml.rels><?xml version="1.0" encoding="UTF-8" standalone="yes"?>
<Relationships xmlns="http://schemas.openxmlformats.org/package/2006/relationships"><Relationship Id="rId2" Type="http://schemas.openxmlformats.org/officeDocument/2006/relationships/image" Target="../media/image20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260.xml.rels><?xml version="1.0" encoding="UTF-8" standalone="yes"?>
<Relationships xmlns="http://schemas.openxmlformats.org/package/2006/relationships"><Relationship Id="rId2" Type="http://schemas.openxmlformats.org/officeDocument/2006/relationships/image" Target="../media/image209.png"/><Relationship Id="rId1" Type="http://schemas.openxmlformats.org/officeDocument/2006/relationships/slideLayout" Target="../slideLayouts/slideLayout7.xml"/></Relationships>
</file>

<file path=ppt/slides/_rels/slide261.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image" Target="../media/image210.png"/><Relationship Id="rId1" Type="http://schemas.openxmlformats.org/officeDocument/2006/relationships/slideLayout" Target="../slideLayouts/slideLayout7.xml"/></Relationships>
</file>

<file path=ppt/slides/_rels/slide262.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7.xml"/></Relationships>
</file>

<file path=ppt/slides/_rels/slide263.xml.rels><?xml version="1.0" encoding="UTF-8" standalone="yes"?>
<Relationships xmlns="http://schemas.openxmlformats.org/package/2006/relationships"><Relationship Id="rId2" Type="http://schemas.openxmlformats.org/officeDocument/2006/relationships/image" Target="../media/image213.png"/><Relationship Id="rId1" Type="http://schemas.openxmlformats.org/officeDocument/2006/relationships/slideLayout" Target="../slideLayouts/slideLayout7.xml"/></Relationships>
</file>

<file path=ppt/slides/_rels/slide264.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image" Target="../media/image214.png"/><Relationship Id="rId1" Type="http://schemas.openxmlformats.org/officeDocument/2006/relationships/slideLayout" Target="../slideLayouts/slideLayout7.xml"/></Relationships>
</file>

<file path=ppt/slides/_rels/slide265.xml.rels><?xml version="1.0" encoding="UTF-8" standalone="yes"?>
<Relationships xmlns="http://schemas.openxmlformats.org/package/2006/relationships"><Relationship Id="rId3" Type="http://schemas.openxmlformats.org/officeDocument/2006/relationships/image" Target="../media/image217.png"/><Relationship Id="rId2" Type="http://schemas.openxmlformats.org/officeDocument/2006/relationships/image" Target="../media/image216.png"/><Relationship Id="rId1" Type="http://schemas.openxmlformats.org/officeDocument/2006/relationships/slideLayout" Target="../slideLayouts/slideLayout7.xml"/></Relationships>
</file>

<file path=ppt/slides/_rels/slide266.xml.rels><?xml version="1.0" encoding="UTF-8" standalone="yes"?>
<Relationships xmlns="http://schemas.openxmlformats.org/package/2006/relationships"><Relationship Id="rId3" Type="http://schemas.openxmlformats.org/officeDocument/2006/relationships/image" Target="../media/image219.png"/><Relationship Id="rId2" Type="http://schemas.openxmlformats.org/officeDocument/2006/relationships/image" Target="../media/image218.png"/><Relationship Id="rId1" Type="http://schemas.openxmlformats.org/officeDocument/2006/relationships/slideLayout" Target="../slideLayouts/slideLayout7.xml"/><Relationship Id="rId4" Type="http://schemas.openxmlformats.org/officeDocument/2006/relationships/image" Target="../media/image220.png"/></Relationships>
</file>

<file path=ppt/slides/_rels/slide267.xml.rels><?xml version="1.0" encoding="UTF-8" standalone="yes"?>
<Relationships xmlns="http://schemas.openxmlformats.org/package/2006/relationships"><Relationship Id="rId2" Type="http://schemas.openxmlformats.org/officeDocument/2006/relationships/image" Target="../media/image221.png"/><Relationship Id="rId1" Type="http://schemas.openxmlformats.org/officeDocument/2006/relationships/slideLayout" Target="../slideLayouts/slideLayout7.xml"/></Relationships>
</file>

<file path=ppt/slides/_rels/slide268.xml.rels><?xml version="1.0" encoding="UTF-8" standalone="yes"?>
<Relationships xmlns="http://schemas.openxmlformats.org/package/2006/relationships"><Relationship Id="rId2" Type="http://schemas.openxmlformats.org/officeDocument/2006/relationships/image" Target="../media/image2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hyperlink" Target="http://www.smsec.com/ar/encyc/plant/1.htm"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1.wmf"/></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WordArt 4" descr="Narrow vertical"/>
          <p:cNvSpPr>
            <a:spLocks noChangeArrowheads="1" noChangeShapeType="1" noTextEdit="1"/>
          </p:cNvSpPr>
          <p:nvPr/>
        </p:nvSpPr>
        <p:spPr bwMode="auto">
          <a:xfrm>
            <a:off x="2012950" y="2276475"/>
            <a:ext cx="7581900" cy="1728788"/>
          </a:xfrm>
          <a:prstGeom prst="rect">
            <a:avLst/>
          </a:prstGeom>
        </p:spPr>
        <p:txBody>
          <a:bodyPr wrap="none" fromWordArt="1">
            <a:prstTxWarp prst="textCurveUp">
              <a:avLst>
                <a:gd name="adj" fmla="val 40356"/>
              </a:avLst>
            </a:prstTxWarp>
          </a:bodyPr>
          <a:lstStyle/>
          <a:p>
            <a:pPr algn="ctr"/>
            <a:r>
              <a:rPr lang="ar-SA" sz="3600" kern="10">
                <a:ln w="12700">
                  <a:solidFill>
                    <a:srgbClr val="000000"/>
                  </a:solidFill>
                  <a:round/>
                  <a:headEnd/>
                  <a:tailEnd/>
                </a:ln>
                <a:solidFill>
                  <a:srgbClr val="03495C"/>
                </a:solidFill>
                <a:effectLst>
                  <a:outerShdw dist="45791" dir="2021404" algn="ctr" rotWithShape="0">
                    <a:srgbClr val="808080">
                      <a:alpha val="79999"/>
                    </a:srgbClr>
                  </a:outerShdw>
                </a:effectLst>
                <a:latin typeface="Arial"/>
                <a:cs typeface="Arial"/>
              </a:rPr>
              <a:t>بسم الله الرحمن الرحيم</a:t>
            </a:r>
            <a:endParaRPr lang="en-US" sz="3600" kern="10">
              <a:ln w="12700">
                <a:solidFill>
                  <a:srgbClr val="000000"/>
                </a:solidFill>
                <a:round/>
                <a:headEnd/>
                <a:tailEnd/>
              </a:ln>
              <a:solidFill>
                <a:srgbClr val="03495C"/>
              </a:solidFill>
              <a:effectLst>
                <a:outerShdw dist="45791" dir="2021404" algn="ctr" rotWithShape="0">
                  <a:srgbClr val="808080">
                    <a:alpha val="79999"/>
                  </a:srgbClr>
                </a:outerShdw>
              </a:effectLst>
              <a:latin typeface="Arial"/>
              <a:cs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105025" y="260350"/>
            <a:ext cx="9140825" cy="950913"/>
          </a:xfrm>
        </p:spPr>
        <p:txBody>
          <a:bodyPr/>
          <a:lstStyle/>
          <a:p>
            <a:pPr eaLnBrk="1" hangingPunct="1"/>
            <a:r>
              <a:rPr lang="ar-SA" sz="2800" b="1" u="sng" smtClean="0">
                <a:solidFill>
                  <a:srgbClr val="C00000"/>
                </a:solidFill>
                <a:latin typeface="Tahoma" pitchFamily="34" charset="0"/>
                <a:cs typeface="Tahoma" pitchFamily="34" charset="0"/>
              </a:rPr>
              <a:t>ثانيا المعلقات والمستحلبات</a:t>
            </a:r>
            <a:r>
              <a:rPr lang="ar-SA" sz="2800" u="sng" smtClean="0">
                <a:solidFill>
                  <a:srgbClr val="C00000"/>
                </a:solidFill>
                <a:latin typeface="Tahoma" pitchFamily="34" charset="0"/>
                <a:cs typeface="Tahoma" pitchFamily="34" charset="0"/>
              </a:rPr>
              <a:t> </a:t>
            </a:r>
            <a:r>
              <a:rPr lang="ar-SA" sz="2800" smtClean="0">
                <a:solidFill>
                  <a:schemeClr val="tx1"/>
                </a:solidFill>
                <a:latin typeface="Tahoma" pitchFamily="34" charset="0"/>
                <a:cs typeface="Tahoma" pitchFamily="34" charset="0"/>
              </a:rPr>
              <a:t>:</a:t>
            </a:r>
            <a:endParaRPr lang="en-US" sz="2800" smtClean="0">
              <a:solidFill>
                <a:schemeClr val="tx1"/>
              </a:solidFill>
              <a:latin typeface="Tahoma" pitchFamily="34" charset="0"/>
              <a:cs typeface="Tahoma" pitchFamily="34" charset="0"/>
            </a:endParaRPr>
          </a:p>
        </p:txBody>
      </p:sp>
      <p:sp>
        <p:nvSpPr>
          <p:cNvPr id="29699" name="Rectangle 3"/>
          <p:cNvSpPr>
            <a:spLocks noGrp="1" noChangeArrowheads="1"/>
          </p:cNvSpPr>
          <p:nvPr>
            <p:ph idx="1"/>
          </p:nvPr>
        </p:nvSpPr>
        <p:spPr>
          <a:xfrm>
            <a:off x="593725" y="1428750"/>
            <a:ext cx="10699750" cy="5429250"/>
          </a:xfrm>
        </p:spPr>
        <p:txBody>
          <a:bodyPr/>
          <a:lstStyle/>
          <a:p>
            <a:pPr algn="r" eaLnBrk="1" hangingPunct="1">
              <a:lnSpc>
                <a:spcPct val="90000"/>
              </a:lnSpc>
              <a:buFont typeface="Wingdings" pitchFamily="2" charset="2"/>
              <a:buNone/>
            </a:pPr>
            <a:r>
              <a:rPr lang="ar-SA" sz="2400" smtClean="0">
                <a:latin typeface="Tahoma" pitchFamily="34" charset="0"/>
                <a:cs typeface="Tahoma" pitchFamily="34" charset="0"/>
              </a:rPr>
              <a:t>- المعلقات : فيها الما</a:t>
            </a:r>
            <a:r>
              <a:rPr lang="ar-EG" sz="2400" smtClean="0">
                <a:latin typeface="Tahoma" pitchFamily="34" charset="0"/>
                <a:cs typeface="Tahoma" pitchFamily="34" charset="0"/>
              </a:rPr>
              <a:t>د</a:t>
            </a:r>
            <a:r>
              <a:rPr lang="ar-SA" sz="2400" smtClean="0">
                <a:latin typeface="Tahoma" pitchFamily="34" charset="0"/>
                <a:cs typeface="Tahoma" pitchFamily="34" charset="0"/>
              </a:rPr>
              <a:t>ة المراد إذابتها</a:t>
            </a:r>
            <a:r>
              <a:rPr lang="ar-EG" sz="2400" smtClean="0">
                <a:latin typeface="Tahoma" pitchFamily="34" charset="0"/>
                <a:cs typeface="Tahoma" pitchFamily="34" charset="0"/>
              </a:rPr>
              <a:t> </a:t>
            </a:r>
            <a:r>
              <a:rPr lang="ar-SA" sz="2400" smtClean="0">
                <a:latin typeface="Tahoma" pitchFamily="34" charset="0"/>
                <a:cs typeface="Tahoma" pitchFamily="34" charset="0"/>
              </a:rPr>
              <a:t>تتجزأ إلى دقائق يمكن </a:t>
            </a:r>
            <a:r>
              <a:rPr lang="ar-SA" sz="2800" smtClean="0">
                <a:latin typeface="Tahoma" pitchFamily="34" charset="0"/>
                <a:cs typeface="Tahoma" pitchFamily="34" charset="0"/>
              </a:rPr>
              <a:t>رؤيتها بالعين </a:t>
            </a:r>
            <a:r>
              <a:rPr lang="ar-SA" sz="2400" smtClean="0">
                <a:latin typeface="Tahoma" pitchFamily="34" charset="0"/>
                <a:cs typeface="Tahoma" pitchFamily="34" charset="0"/>
              </a:rPr>
              <a:t>المجردة وتكون في الحالة الصلبة.</a:t>
            </a:r>
          </a:p>
          <a:p>
            <a:pPr algn="r" eaLnBrk="1" hangingPunct="1">
              <a:lnSpc>
                <a:spcPct val="90000"/>
              </a:lnSpc>
              <a:buFont typeface="Wingdings" pitchFamily="2" charset="2"/>
              <a:buNone/>
            </a:pPr>
            <a:endParaRPr lang="ar-SA" sz="2800" smtClean="0">
              <a:latin typeface="Tahoma" pitchFamily="34" charset="0"/>
              <a:cs typeface="Tahoma" pitchFamily="34" charset="0"/>
            </a:endParaRPr>
          </a:p>
          <a:p>
            <a:pPr algn="r" eaLnBrk="1" hangingPunct="1">
              <a:lnSpc>
                <a:spcPct val="90000"/>
              </a:lnSpc>
              <a:buFont typeface="Wingdings" pitchFamily="2" charset="2"/>
              <a:buNone/>
            </a:pPr>
            <a:r>
              <a:rPr lang="ar-SA" sz="2800" smtClean="0">
                <a:latin typeface="Tahoma" pitchFamily="34" charset="0"/>
                <a:cs typeface="Tahoma" pitchFamily="34" charset="0"/>
              </a:rPr>
              <a:t>غير ثابتة(تنفصل دقائق المادة المذابة عن المذيب و تترسب).</a:t>
            </a:r>
          </a:p>
          <a:p>
            <a:pPr algn="r" eaLnBrk="1" hangingPunct="1">
              <a:lnSpc>
                <a:spcPct val="90000"/>
              </a:lnSpc>
              <a:buFont typeface="Wingdings" pitchFamily="2" charset="2"/>
              <a:buNone/>
            </a:pPr>
            <a:endParaRPr lang="ar-SA" sz="2800" smtClean="0">
              <a:latin typeface="Tahoma" pitchFamily="34" charset="0"/>
              <a:cs typeface="Tahoma" pitchFamily="34" charset="0"/>
            </a:endParaRPr>
          </a:p>
          <a:p>
            <a:pPr algn="r" eaLnBrk="1" hangingPunct="1">
              <a:lnSpc>
                <a:spcPct val="90000"/>
              </a:lnSpc>
              <a:buFont typeface="Wingdings" pitchFamily="2" charset="2"/>
              <a:buNone/>
            </a:pPr>
            <a:r>
              <a:rPr lang="ar-SA" sz="2800" smtClean="0">
                <a:latin typeface="Tahoma" pitchFamily="34" charset="0"/>
                <a:cs typeface="Tahoma" pitchFamily="34" charset="0"/>
              </a:rPr>
              <a:t>مثال : حالة الرمل المنتثر في الماء(يترسب الرمل)</a:t>
            </a:r>
          </a:p>
          <a:p>
            <a:pPr algn="r" eaLnBrk="1" hangingPunct="1">
              <a:lnSpc>
                <a:spcPct val="90000"/>
              </a:lnSpc>
              <a:buFont typeface="Wingdings" pitchFamily="2" charset="2"/>
              <a:buNone/>
            </a:pPr>
            <a:endParaRPr lang="ar-SA" sz="2800" smtClean="0">
              <a:latin typeface="Tahoma" pitchFamily="34" charset="0"/>
              <a:cs typeface="Tahoma" pitchFamily="34" charset="0"/>
            </a:endParaRPr>
          </a:p>
          <a:p>
            <a:pPr algn="r" eaLnBrk="1" hangingPunct="1">
              <a:lnSpc>
                <a:spcPct val="90000"/>
              </a:lnSpc>
              <a:buFont typeface="Wingdings" pitchFamily="2" charset="2"/>
              <a:buNone/>
            </a:pPr>
            <a:r>
              <a:rPr lang="ar-SA" sz="2800" smtClean="0">
                <a:latin typeface="Tahoma" pitchFamily="34" charset="0"/>
                <a:cs typeface="Tahoma" pitchFamily="34" charset="0"/>
              </a:rPr>
              <a:t>المعلقات </a:t>
            </a:r>
            <a:r>
              <a:rPr lang="ar-SA" sz="2800" u="sng" smtClean="0">
                <a:latin typeface="Tahoma" pitchFamily="34" charset="0"/>
                <a:cs typeface="Tahoma" pitchFamily="34" charset="0"/>
              </a:rPr>
              <a:t>ليس لها دوراً هاماً</a:t>
            </a:r>
            <a:r>
              <a:rPr lang="ar-SA" sz="2800" smtClean="0">
                <a:latin typeface="Tahoma" pitchFamily="34" charset="0"/>
                <a:cs typeface="Tahoma" pitchFamily="34" charset="0"/>
              </a:rPr>
              <a:t> في الكيان البروتوبلازمى للخلية النباتية.</a:t>
            </a:r>
            <a:endParaRPr lang="en-US" sz="2800" smtClean="0">
              <a:latin typeface="Tahoma" pitchFamily="34" charset="0"/>
              <a:cs typeface="Tahoma" pitchFamily="34" charset="0"/>
            </a:endParaRPr>
          </a:p>
          <a:p>
            <a:pPr algn="r" eaLnBrk="1" hangingPunct="1">
              <a:lnSpc>
                <a:spcPct val="90000"/>
              </a:lnSpc>
              <a:buFont typeface="Wingdings" pitchFamily="2" charset="2"/>
              <a:buNone/>
            </a:pPr>
            <a:endParaRPr lang="en-US" sz="2800" smtClean="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1"/>
          <p:cNvSpPr>
            <a:spLocks noChangeArrowheads="1"/>
          </p:cNvSpPr>
          <p:nvPr/>
        </p:nvSpPr>
        <p:spPr bwMode="auto">
          <a:xfrm>
            <a:off x="609600" y="549275"/>
            <a:ext cx="10856913" cy="395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400" b="1" u="sng">
                <a:solidFill>
                  <a:srgbClr val="C00000"/>
                </a:solidFill>
                <a:latin typeface="Arial Unicode MS" pitchFamily="34" charset="-128"/>
                <a:ea typeface="Arial Unicode MS" pitchFamily="34" charset="-128"/>
                <a:cs typeface="Arial Unicode MS" pitchFamily="34" charset="-128"/>
              </a:rPr>
              <a:t>فقد الماء</a:t>
            </a:r>
            <a:r>
              <a:rPr lang="en-US" sz="2400" b="1" u="sng">
                <a:solidFill>
                  <a:srgbClr val="C00000"/>
                </a:solidFill>
                <a:latin typeface="Arial Unicode MS" pitchFamily="34" charset="-128"/>
                <a:ea typeface="Arial Unicode MS" pitchFamily="34" charset="-128"/>
                <a:cs typeface="Arial Unicode MS" pitchFamily="34" charset="-128"/>
              </a:rPr>
              <a:t>		 Loss of water</a:t>
            </a:r>
          </a:p>
          <a:p>
            <a:pPr indent="457200" eaLnBrk="0" hangingPunct="0"/>
            <a:endParaRPr lang="ar-SA" sz="20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90-98% من الماء المُمتص بواسطة الجذور تفقده النباتات بعدة طرق أهمها النتح </a:t>
            </a:r>
            <a:r>
              <a:rPr lang="en-US" sz="2000">
                <a:latin typeface="Arial Unicode MS" pitchFamily="34" charset="-128"/>
                <a:ea typeface="Arial Unicode MS" pitchFamily="34" charset="-128"/>
                <a:cs typeface="Arial Unicode MS" pitchFamily="34" charset="-128"/>
              </a:rPr>
              <a:t>Transpiration</a:t>
            </a:r>
            <a:r>
              <a:rPr lang="ar-SA" sz="2000">
                <a:latin typeface="Arial Unicode MS" pitchFamily="34" charset="-128"/>
                <a:ea typeface="Arial Unicode MS" pitchFamily="34" charset="-128"/>
                <a:cs typeface="Arial Unicode MS" pitchFamily="34" charset="-128"/>
              </a:rPr>
              <a:t> ويبقى 1-10% تستخدمه النباتات في عملياتها الأيضية المختلفة، ويتم فقدان الماء بعدة طرق منها بالإضافة للنتح، ظاهرة الادماع </a:t>
            </a:r>
            <a:r>
              <a:rPr lang="en-US" sz="2000">
                <a:latin typeface="Arial Unicode MS" pitchFamily="34" charset="-128"/>
                <a:ea typeface="Arial Unicode MS" pitchFamily="34" charset="-128"/>
                <a:cs typeface="Arial Unicode MS" pitchFamily="34" charset="-128"/>
              </a:rPr>
              <a:t>Guttation</a:t>
            </a:r>
            <a:r>
              <a:rPr lang="ar-SA" sz="2000">
                <a:latin typeface="Arial Unicode MS" pitchFamily="34" charset="-128"/>
                <a:ea typeface="Arial Unicode MS" pitchFamily="34" charset="-128"/>
                <a:cs typeface="Arial Unicode MS" pitchFamily="34" charset="-128"/>
              </a:rPr>
              <a:t> والأفراز </a:t>
            </a:r>
            <a:r>
              <a:rPr lang="en-US" sz="2000">
                <a:latin typeface="Arial Unicode MS" pitchFamily="34" charset="-128"/>
                <a:ea typeface="Arial Unicode MS" pitchFamily="34" charset="-128"/>
                <a:cs typeface="Arial Unicode MS" pitchFamily="34" charset="-128"/>
              </a:rPr>
              <a:t>Secretion</a:t>
            </a:r>
            <a:r>
              <a:rPr lang="ar-SA" sz="2000">
                <a:latin typeface="Arial Unicode MS" pitchFamily="34" charset="-128"/>
                <a:ea typeface="Arial Unicode MS" pitchFamily="34" charset="-128"/>
                <a:cs typeface="Arial Unicode MS" pitchFamily="34" charset="-128"/>
              </a:rPr>
              <a:t> والأدماء </a:t>
            </a:r>
            <a:r>
              <a:rPr lang="en-US" sz="2000">
                <a:latin typeface="Arial Unicode MS" pitchFamily="34" charset="-128"/>
                <a:ea typeface="Arial Unicode MS" pitchFamily="34" charset="-128"/>
                <a:cs typeface="Arial Unicode MS" pitchFamily="34" charset="-128"/>
              </a:rPr>
              <a:t>bleeding</a:t>
            </a:r>
            <a:r>
              <a:rPr lang="ar-SA"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بالنسبة للأفراز فما هو إلا عملية فقد الماء على صورة محاليل من الغدد </a:t>
            </a:r>
            <a:r>
              <a:rPr lang="en-US" sz="2000">
                <a:latin typeface="Arial Unicode MS" pitchFamily="34" charset="-128"/>
                <a:ea typeface="Arial Unicode MS" pitchFamily="34" charset="-128"/>
                <a:cs typeface="Arial Unicode MS" pitchFamily="34" charset="-128"/>
              </a:rPr>
              <a:t>glands</a:t>
            </a:r>
            <a:r>
              <a:rPr lang="ar-SA" sz="2000">
                <a:latin typeface="Arial Unicode MS" pitchFamily="34" charset="-128"/>
                <a:ea typeface="Arial Unicode MS" pitchFamily="34" charset="-128"/>
                <a:cs typeface="Arial Unicode MS" pitchFamily="34" charset="-128"/>
              </a:rPr>
              <a:t> ومن الغدد الرحيقية </a:t>
            </a:r>
            <a:r>
              <a:rPr lang="en-US" sz="2000">
                <a:latin typeface="Arial Unicode MS" pitchFamily="34" charset="-128"/>
                <a:ea typeface="Arial Unicode MS" pitchFamily="34" charset="-128"/>
                <a:cs typeface="Arial Unicode MS" pitchFamily="34" charset="-128"/>
              </a:rPr>
              <a:t>Nectaires</a:t>
            </a:r>
            <a:r>
              <a:rPr lang="ar-SA" sz="2000">
                <a:latin typeface="Arial Unicode MS" pitchFamily="34" charset="-128"/>
                <a:ea typeface="Arial Unicode MS" pitchFamily="34" charset="-128"/>
                <a:cs typeface="Arial Unicode MS" pitchFamily="34" charset="-128"/>
              </a:rPr>
              <a:t>، أما الأدماء فهو فقد الماء عن طريق الجروح التي قد تصاب بها النباتات، وكمية الماء المفقودة بهاتين الطريقتين تعتبر بسيطة جداً ولا قيمة لها، أما ظاهرتي الإدماع والنتح فهما الأهم وخصوصاً الأخيرة منها.</a:t>
            </a:r>
            <a:endParaRPr lang="en-US" sz="2000">
              <a:latin typeface="Arial Unicode MS" pitchFamily="34" charset="-128"/>
              <a:ea typeface="Arial Unicode MS" pitchFamily="34" charset="-128"/>
              <a:cs typeface="Arial Unicode MS" pitchFamily="34" charset="-128"/>
            </a:endParaRPr>
          </a:p>
          <a:p>
            <a:pPr indent="457200" algn="l" rtl="0" eaLnBrk="0" hangingPunct="0">
              <a:lnSpc>
                <a:spcPct val="150000"/>
              </a:lnSpc>
            </a:pPr>
            <a:endParaRPr lang="en-US"/>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1"/>
          <p:cNvSpPr>
            <a:spLocks noChangeArrowheads="1"/>
          </p:cNvSpPr>
          <p:nvPr/>
        </p:nvSpPr>
        <p:spPr bwMode="auto">
          <a:xfrm>
            <a:off x="514350" y="188913"/>
            <a:ext cx="10904538"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eaLnBrk="0" hangingPunct="0"/>
            <a:r>
              <a:rPr lang="ar-SA" sz="2400" b="1" u="sng">
                <a:solidFill>
                  <a:srgbClr val="C00000"/>
                </a:solidFill>
                <a:latin typeface="Arial Unicode MS" pitchFamily="34" charset="-128"/>
                <a:ea typeface="Arial Unicode MS" pitchFamily="34" charset="-128"/>
                <a:cs typeface="Arial Unicode MS" pitchFamily="34" charset="-128"/>
              </a:rPr>
              <a:t>الأدماع: </a:t>
            </a:r>
            <a:r>
              <a:rPr lang="en-US" sz="2400" b="1" u="sng">
                <a:solidFill>
                  <a:srgbClr val="C00000"/>
                </a:solidFill>
                <a:latin typeface="Arial Unicode MS" pitchFamily="34" charset="-128"/>
                <a:ea typeface="Arial Unicode MS" pitchFamily="34" charset="-128"/>
                <a:cs typeface="Arial Unicode MS" pitchFamily="34" charset="-128"/>
              </a:rPr>
              <a:t>Guattation</a:t>
            </a: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تحت ظروف التربة الدافئة والرطبة تظهر على طول حواف أو قمم الأوراق نقاط مائية وفقد الماء بهذه الطريقة يسمى الأدماع.</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العوامل التي تحفز الأدماع هي:-</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 الامتصاص العالي للماء.</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 الضغط الجذري المرتفع.</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 انخفاض أو انعدام النتح لظرف ما.</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وبمعنى آخر أنه تحت هذه الظروف الثلاثة فإن امتصاص الماء يفوق عملية النتح التي تعتبر العملية الأساسية والرئيسية لفقدان الماء، ويتم فقدان الماء بواسطة الأدماع عن طريق تراكيب متخصصة تسمى الثغور المائية </a:t>
            </a:r>
            <a:r>
              <a:rPr lang="en-US" sz="2000">
                <a:latin typeface="Arial Unicode MS" pitchFamily="34" charset="-128"/>
                <a:ea typeface="Arial Unicode MS" pitchFamily="34" charset="-128"/>
                <a:cs typeface="Arial Unicode MS" pitchFamily="34" charset="-128"/>
              </a:rPr>
              <a:t>Hydrothodes</a:t>
            </a:r>
            <a:r>
              <a:rPr lang="ar-SA" sz="2000">
                <a:latin typeface="Arial Unicode MS" pitchFamily="34" charset="-128"/>
                <a:ea typeface="Arial Unicode MS" pitchFamily="34" charset="-128"/>
                <a:cs typeface="Arial Unicode MS" pitchFamily="34" charset="-128"/>
              </a:rPr>
              <a:t> توجد أعلى قمم الورقة.</a:t>
            </a:r>
          </a:p>
        </p:txBody>
      </p:sp>
      <p:pic>
        <p:nvPicPr>
          <p:cNvPr id="121859" name="Picture 2" descr="http://www.smsec.com/ar/encyc/2/images/water/2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438" y="1052513"/>
            <a:ext cx="533717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1"/>
          <p:cNvSpPr>
            <a:spLocks noChangeArrowheads="1"/>
          </p:cNvSpPr>
          <p:nvPr/>
        </p:nvSpPr>
        <p:spPr bwMode="auto">
          <a:xfrm>
            <a:off x="325438" y="241300"/>
            <a:ext cx="11093450" cy="5694363"/>
          </a:xfrm>
          <a:prstGeom prst="rect">
            <a:avLst/>
          </a:prstGeom>
          <a:noFill/>
          <a:ln w="9525">
            <a:noFill/>
            <a:miter lim="800000"/>
            <a:headEnd/>
            <a:tailEnd/>
          </a:ln>
          <a:effectLst/>
        </p:spPr>
        <p:txBody>
          <a:bodyPr anchor="ctr">
            <a:spAutoFit/>
          </a:bodyPr>
          <a:lstStyle/>
          <a:p>
            <a:pPr indent="457200" eaLnBrk="0" hangingPunct="0">
              <a:defRPr/>
            </a:pPr>
            <a:r>
              <a:rPr lang="ar-SA" sz="2400" b="1" u="sng" dirty="0">
                <a:solidFill>
                  <a:srgbClr val="C00000"/>
                </a:solidFill>
                <a:latin typeface="Arial Unicode MS" pitchFamily="34" charset="-128"/>
                <a:ea typeface="Arial Unicode MS" pitchFamily="34" charset="-128"/>
                <a:cs typeface="Arial Unicode MS" pitchFamily="34" charset="-128"/>
              </a:rPr>
              <a:t>النتح: </a:t>
            </a:r>
            <a:r>
              <a:rPr lang="en-US" sz="2400" b="1" u="sng" dirty="0">
                <a:solidFill>
                  <a:srgbClr val="C00000"/>
                </a:solidFill>
                <a:latin typeface="Arial Unicode MS" pitchFamily="34" charset="-128"/>
                <a:ea typeface="Arial Unicode MS" pitchFamily="34" charset="-128"/>
                <a:cs typeface="Arial Unicode MS" pitchFamily="34" charset="-128"/>
              </a:rPr>
              <a:t>Transpiration</a:t>
            </a:r>
          </a:p>
          <a:p>
            <a:pPr indent="457200" eaLnBrk="0" hangingPunct="0">
              <a:defRPr/>
            </a:pPr>
            <a:endParaRPr lang="ar-SA" sz="2000" dirty="0">
              <a:latin typeface="Arial Unicode MS" pitchFamily="34" charset="-128"/>
              <a:ea typeface="Arial Unicode MS" pitchFamily="34" charset="-128"/>
              <a:cs typeface="Arial Unicode MS" pitchFamily="34" charset="-128"/>
            </a:endParaRPr>
          </a:p>
          <a:p>
            <a:pPr indent="457200" eaLnBrk="0" hangingPunct="0">
              <a:defRPr/>
            </a:pPr>
            <a:r>
              <a:rPr lang="ar-SA" sz="2000" dirty="0">
                <a:latin typeface="Arial Unicode MS" pitchFamily="34" charset="-128"/>
                <a:ea typeface="Arial Unicode MS" pitchFamily="34" charset="-128"/>
                <a:cs typeface="Arial Unicode MS" pitchFamily="34" charset="-128"/>
              </a:rPr>
              <a:t>تعتبر ظاهرة النتح الطريقة الأساسية التي يتم من خلالها فقدان معظم الماء الذي يمتصه النبات وعملية الفقد هذه تتم بصورة أساسية على شكل بخار، ويتم فقد الماء بهذه الطريقة عن طريق الفتحات أو الثغور التي تغطي سطح الأوراق النباتية وهذه الفتحات تسمى </a:t>
            </a:r>
            <a:r>
              <a:rPr lang="en-US" sz="2000" dirty="0">
                <a:latin typeface="Arial Unicode MS" pitchFamily="34" charset="-128"/>
                <a:ea typeface="Arial Unicode MS" pitchFamily="34" charset="-128"/>
                <a:cs typeface="Arial Unicode MS" pitchFamily="34" charset="-128"/>
              </a:rPr>
              <a:t>Stoma</a:t>
            </a:r>
            <a:r>
              <a:rPr lang="ar-SA" sz="2000" dirty="0">
                <a:latin typeface="Arial Unicode MS" pitchFamily="34" charset="-128"/>
                <a:ea typeface="Arial Unicode MS" pitchFamily="34" charset="-128"/>
                <a:cs typeface="Arial Unicode MS" pitchFamily="34" charset="-128"/>
              </a:rPr>
              <a:t>.</a:t>
            </a:r>
            <a:endParaRPr lang="en-US" sz="2000" dirty="0">
              <a:latin typeface="Arial Unicode MS" pitchFamily="34" charset="-128"/>
              <a:ea typeface="Arial Unicode MS" pitchFamily="34" charset="-128"/>
              <a:cs typeface="Arial Unicode MS" pitchFamily="34" charset="-128"/>
            </a:endParaRPr>
          </a:p>
          <a:p>
            <a:pPr indent="457200" eaLnBrk="0" hangingPunct="0">
              <a:defRPr/>
            </a:pPr>
            <a:r>
              <a:rPr lang="ar-SA" sz="2000" dirty="0">
                <a:latin typeface="Arial Unicode MS" pitchFamily="34" charset="-128"/>
                <a:ea typeface="Arial Unicode MS" pitchFamily="34" charset="-128"/>
                <a:cs typeface="Arial Unicode MS" pitchFamily="34" charset="-128"/>
              </a:rPr>
              <a:t>الكميات الفعلية التي يفقدها النبات خلال عملية النتح تعتبر كبيرة جداً فبعض النباتات العشبية يمكنها أن تفقد أو تستبدل كل الماء الموجود بها خلال يوم واحد وقد تم قياس ما تفقده شجرة واحدة طولها حوالي 15 متر في الصحراء فوجد أنه يقارب 263 لتر خلال ساعة واحدة.</a:t>
            </a:r>
          </a:p>
          <a:p>
            <a:pPr>
              <a:defRPr/>
            </a:pPr>
            <a:r>
              <a:rPr lang="ar-SA" sz="2000" dirty="0"/>
              <a:t>الفاصوليا		</a:t>
            </a:r>
            <a:r>
              <a:rPr lang="en-US" sz="2000" i="1" dirty="0" err="1"/>
              <a:t>Phaseolus</a:t>
            </a:r>
            <a:r>
              <a:rPr lang="en-US" sz="2000" i="1" dirty="0"/>
              <a:t> </a:t>
            </a:r>
            <a:r>
              <a:rPr lang="en-US" sz="2000" i="1" dirty="0" err="1"/>
              <a:t>vulgaris</a:t>
            </a:r>
            <a:r>
              <a:rPr lang="ar-SA" sz="2000" dirty="0"/>
              <a:t>		</a:t>
            </a:r>
            <a:r>
              <a:rPr lang="ar-SA" sz="2000" dirty="0">
                <a:latin typeface="Arial Unicode MS" pitchFamily="34" charset="-128"/>
                <a:ea typeface="Arial Unicode MS" pitchFamily="34" charset="-128"/>
                <a:cs typeface="Arial Unicode MS" pitchFamily="34" charset="-128"/>
              </a:rPr>
              <a:t>58 لتر/ خلال موسم النمو</a:t>
            </a:r>
            <a:endParaRPr lang="en-US" sz="2000" dirty="0">
              <a:latin typeface="Arial Unicode MS" pitchFamily="34" charset="-128"/>
              <a:ea typeface="Arial Unicode MS" pitchFamily="34" charset="-128"/>
              <a:cs typeface="Arial Unicode MS" pitchFamily="34" charset="-128"/>
            </a:endParaRPr>
          </a:p>
          <a:p>
            <a:pPr>
              <a:defRPr/>
            </a:pPr>
            <a:r>
              <a:rPr lang="ar-SA" sz="2000" dirty="0">
                <a:latin typeface="Arial Unicode MS" pitchFamily="34" charset="-128"/>
                <a:ea typeface="Arial Unicode MS" pitchFamily="34" charset="-128"/>
                <a:cs typeface="Arial Unicode MS" pitchFamily="34" charset="-128"/>
              </a:rPr>
              <a:t>الطماطم		</a:t>
            </a:r>
            <a:r>
              <a:rPr lang="en-US" sz="2000" i="1" dirty="0" err="1">
                <a:latin typeface="Arial Unicode MS" pitchFamily="34" charset="-128"/>
                <a:ea typeface="Arial Unicode MS" pitchFamily="34" charset="-128"/>
                <a:cs typeface="Arial Unicode MS" pitchFamily="34" charset="-128"/>
              </a:rPr>
              <a:t>Lycopersicum</a:t>
            </a:r>
            <a:r>
              <a:rPr lang="en-US" sz="2000" i="1" dirty="0">
                <a:latin typeface="Arial Unicode MS" pitchFamily="34" charset="-128"/>
                <a:ea typeface="Arial Unicode MS" pitchFamily="34" charset="-128"/>
                <a:cs typeface="Arial Unicode MS" pitchFamily="34" charset="-128"/>
              </a:rPr>
              <a:t> </a:t>
            </a:r>
            <a:r>
              <a:rPr lang="en-US" sz="2000" i="1" dirty="0" err="1">
                <a:latin typeface="Arial Unicode MS" pitchFamily="34" charset="-128"/>
                <a:ea typeface="Arial Unicode MS" pitchFamily="34" charset="-128"/>
                <a:cs typeface="Arial Unicode MS" pitchFamily="34" charset="-128"/>
              </a:rPr>
              <a:t>esculentum</a:t>
            </a:r>
            <a:r>
              <a:rPr lang="ar-SA" sz="2000" dirty="0">
                <a:latin typeface="Arial Unicode MS" pitchFamily="34" charset="-128"/>
                <a:ea typeface="Arial Unicode MS" pitchFamily="34" charset="-128"/>
                <a:cs typeface="Arial Unicode MS" pitchFamily="34" charset="-128"/>
              </a:rPr>
              <a:t>     155 لتر/ خلال موسم النمو</a:t>
            </a:r>
          </a:p>
          <a:p>
            <a:pPr>
              <a:defRPr/>
            </a:pPr>
            <a:endParaRPr lang="ar-SA" sz="2000" dirty="0">
              <a:latin typeface="Arial Unicode MS" pitchFamily="34" charset="-128"/>
              <a:ea typeface="Arial Unicode MS" pitchFamily="34" charset="-128"/>
              <a:cs typeface="Arial Unicode MS" pitchFamily="34" charset="-128"/>
            </a:endParaRPr>
          </a:p>
          <a:p>
            <a:pPr>
              <a:defRPr/>
            </a:pPr>
            <a:r>
              <a:rPr lang="ar-SA" sz="2000" dirty="0">
                <a:latin typeface="Arial Unicode MS" pitchFamily="34" charset="-128"/>
                <a:ea typeface="Arial Unicode MS" pitchFamily="34" charset="-128"/>
                <a:cs typeface="Arial Unicode MS" pitchFamily="34" charset="-128"/>
              </a:rPr>
              <a:t>ويفقد معظم الماء المتبخر خلال الثغر ولكن بعض منها ينتشر للخارج من خلال خلايا البشرة والكيوتيكل.</a:t>
            </a:r>
          </a:p>
          <a:p>
            <a:pPr>
              <a:defRPr/>
            </a:pPr>
            <a:r>
              <a:rPr lang="ar-SA" sz="2000" dirty="0">
                <a:latin typeface="Arial Unicode MS" pitchFamily="34" charset="-128"/>
                <a:ea typeface="Arial Unicode MS" pitchFamily="34" charset="-128"/>
                <a:cs typeface="Arial Unicode MS" pitchFamily="34" charset="-128"/>
              </a:rPr>
              <a:t>كما ويتم خروج بخار الماء من العديسات وذلك فى النباتات الخشبية. </a:t>
            </a:r>
          </a:p>
          <a:p>
            <a:pPr>
              <a:defRPr/>
            </a:pPr>
            <a:r>
              <a:rPr lang="ar-SA" sz="2000" dirty="0">
                <a:latin typeface="Arial Unicode MS" pitchFamily="34" charset="-128"/>
                <a:ea typeface="Arial Unicode MS" pitchFamily="34" charset="-128"/>
                <a:cs typeface="Arial Unicode MS" pitchFamily="34" charset="-128"/>
              </a:rPr>
              <a:t>ومن أنواع النتح االلأتي </a:t>
            </a:r>
          </a:p>
          <a:p>
            <a:pPr>
              <a:defRPr/>
            </a:pPr>
            <a:r>
              <a:rPr lang="ar-SA" sz="2000" b="1" dirty="0">
                <a:solidFill>
                  <a:srgbClr val="C00000"/>
                </a:solidFill>
                <a:latin typeface="Arial Unicode MS" pitchFamily="34" charset="-128"/>
                <a:ea typeface="Arial Unicode MS" pitchFamily="34" charset="-128"/>
                <a:cs typeface="Arial Unicode MS" pitchFamily="34" charset="-128"/>
              </a:rPr>
              <a:t>نتح ثغري </a:t>
            </a:r>
          </a:p>
          <a:p>
            <a:pPr>
              <a:defRPr/>
            </a:pPr>
            <a:r>
              <a:rPr lang="ar-SA" sz="2000" b="1" dirty="0">
                <a:solidFill>
                  <a:srgbClr val="C00000"/>
                </a:solidFill>
                <a:latin typeface="Arial Unicode MS" pitchFamily="34" charset="-128"/>
                <a:ea typeface="Arial Unicode MS" pitchFamily="34" charset="-128"/>
                <a:cs typeface="Arial Unicode MS" pitchFamily="34" charset="-128"/>
              </a:rPr>
              <a:t>نتح عديسى </a:t>
            </a:r>
          </a:p>
          <a:p>
            <a:pPr>
              <a:defRPr/>
            </a:pPr>
            <a:r>
              <a:rPr lang="ar-SA" sz="2000" b="1" dirty="0">
                <a:solidFill>
                  <a:srgbClr val="C00000"/>
                </a:solidFill>
                <a:latin typeface="Arial Unicode MS" pitchFamily="34" charset="-128"/>
                <a:ea typeface="Arial Unicode MS" pitchFamily="34" charset="-128"/>
                <a:cs typeface="Arial Unicode MS" pitchFamily="34" charset="-128"/>
              </a:rPr>
              <a:t>نتح ادمى</a:t>
            </a:r>
            <a:endParaRPr lang="en-US" sz="2000" b="1" dirty="0">
              <a:solidFill>
                <a:srgbClr val="C00000"/>
              </a:solidFill>
              <a:latin typeface="Arial Unicode MS" pitchFamily="34" charset="-128"/>
              <a:ea typeface="Arial Unicode MS" pitchFamily="34" charset="-128"/>
              <a:cs typeface="Arial Unicode MS" pitchFamily="34" charset="-128"/>
            </a:endParaRPr>
          </a:p>
          <a:p>
            <a:pPr indent="457200" eaLnBrk="0" hangingPunct="0">
              <a:defRPr/>
            </a:pPr>
            <a:endParaRPr lang="en-US" sz="20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1"/>
          <p:cNvSpPr>
            <a:spLocks noChangeArrowheads="1"/>
          </p:cNvSpPr>
          <p:nvPr/>
        </p:nvSpPr>
        <p:spPr bwMode="auto">
          <a:xfrm>
            <a:off x="325438" y="260350"/>
            <a:ext cx="11047412"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b="1">
                <a:solidFill>
                  <a:srgbClr val="C00000"/>
                </a:solidFill>
                <a:latin typeface="Arial Unicode MS" pitchFamily="34" charset="-128"/>
                <a:ea typeface="Arial Unicode MS" pitchFamily="34" charset="-128"/>
                <a:cs typeface="Arial Unicode MS" pitchFamily="34" charset="-128"/>
              </a:rPr>
              <a:t>أولا: النتح العديسى:</a:t>
            </a:r>
          </a:p>
          <a:p>
            <a:r>
              <a:rPr lang="ar-SA" sz="2000">
                <a:latin typeface="Arial Unicode MS" pitchFamily="34" charset="-128"/>
                <a:ea typeface="Arial Unicode MS" pitchFamily="34" charset="-128"/>
                <a:cs typeface="Arial Unicode MS" pitchFamily="34" charset="-128"/>
              </a:rPr>
              <a:t>فقد يحدث فقد الماء من خلال قلف الأشجار الخشبية ولكنه يخرج بصفة خاصة من العديسات. والنتح العديسى لا ينتج عنه نقصاً معنوياً فى الماء فقد قدر العلماء الفقد الناتج من العديسات بحوالى ٠.١ % من الماء المفقود من قمة الشجرة.</a:t>
            </a:r>
          </a:p>
          <a:p>
            <a:endParaRPr lang="ar-SA" sz="2000" b="1">
              <a:solidFill>
                <a:srgbClr val="C00000"/>
              </a:solidFill>
              <a:latin typeface="Arial Unicode MS" pitchFamily="34" charset="-128"/>
              <a:ea typeface="Arial Unicode MS" pitchFamily="34" charset="-128"/>
              <a:cs typeface="Arial Unicode MS" pitchFamily="34" charset="-128"/>
            </a:endParaRPr>
          </a:p>
          <a:p>
            <a:r>
              <a:rPr lang="ar-SA" sz="2000" b="1">
                <a:solidFill>
                  <a:srgbClr val="C00000"/>
                </a:solidFill>
                <a:latin typeface="Arial Unicode MS" pitchFamily="34" charset="-128"/>
                <a:ea typeface="Arial Unicode MS" pitchFamily="34" charset="-128"/>
                <a:cs typeface="Arial Unicode MS" pitchFamily="34" charset="-128"/>
              </a:rPr>
              <a:t>ثانيا: النتح الأدمى:</a:t>
            </a:r>
          </a:p>
          <a:p>
            <a:r>
              <a:rPr lang="ar-SA" sz="2000">
                <a:latin typeface="Arial Unicode MS" pitchFamily="34" charset="-128"/>
                <a:ea typeface="Arial Unicode MS" pitchFamily="34" charset="-128"/>
                <a:cs typeface="Arial Unicode MS" pitchFamily="34" charset="-128"/>
              </a:rPr>
              <a:t>فقد الماء من أسطح خلايا بشرة الأوراق والسوق العشبية يطلق عليه النتح الكيوتينى لأن هذه الأسطح مغطاة عادة بطبقة شمعية من الكيوتين مختلفة السمك. ويقلل الكيوتين فقد الماء بدرجة كبيرة.</a:t>
            </a:r>
          </a:p>
          <a:p>
            <a:endParaRPr lang="ar-SA" sz="2000" b="1">
              <a:solidFill>
                <a:srgbClr val="C00000"/>
              </a:solidFill>
              <a:latin typeface="Arial Unicode MS" pitchFamily="34" charset="-128"/>
              <a:ea typeface="Arial Unicode MS" pitchFamily="34" charset="-128"/>
              <a:cs typeface="Arial Unicode MS" pitchFamily="34" charset="-128"/>
            </a:endParaRPr>
          </a:p>
          <a:p>
            <a:r>
              <a:rPr lang="ar-SA" sz="2000" b="1">
                <a:solidFill>
                  <a:srgbClr val="C00000"/>
                </a:solidFill>
                <a:latin typeface="Arial Unicode MS" pitchFamily="34" charset="-128"/>
                <a:ea typeface="Arial Unicode MS" pitchFamily="34" charset="-128"/>
                <a:cs typeface="Arial Unicode MS" pitchFamily="34" charset="-128"/>
              </a:rPr>
              <a:t>ثالثا: النتح الثغرى:</a:t>
            </a:r>
          </a:p>
          <a:p>
            <a:r>
              <a:rPr lang="ar-SA" sz="2000">
                <a:latin typeface="Arial Unicode MS" pitchFamily="34" charset="-128"/>
                <a:ea typeface="Arial Unicode MS" pitchFamily="34" charset="-128"/>
                <a:cs typeface="Arial Unicode MS" pitchFamily="34" charset="-128"/>
              </a:rPr>
              <a:t>يفقد الماء من خلال الثغور فى حالة النتح الثغرى وذلك لأنها الطريقة الأقل مقاومة لإنتشار بخار الماء.</a:t>
            </a:r>
          </a:p>
          <a:p>
            <a:r>
              <a:rPr lang="ar-SA" sz="2000">
                <a:latin typeface="Arial Unicode MS" pitchFamily="34" charset="-128"/>
                <a:ea typeface="Arial Unicode MS" pitchFamily="34" charset="-128"/>
                <a:cs typeface="Arial Unicode MS" pitchFamily="34" charset="-128"/>
              </a:rPr>
              <a:t>والثغور عبارة عن فتحات بالبشرة محاطة بزوج من خلال البشرة تعرف بالخلايا الحارسة وهى التى تتحكم فى حجم فتحاتها.</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1"/>
          <p:cNvSpPr>
            <a:spLocks noChangeArrowheads="1"/>
          </p:cNvSpPr>
          <p:nvPr/>
        </p:nvSpPr>
        <p:spPr bwMode="auto">
          <a:xfrm>
            <a:off x="701675" y="260350"/>
            <a:ext cx="10436225"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ويتراوح عدد الثغور من ١٠٠٠ إلى ٢٠٠٠ لكل سم ٢ فى النجيليات ولأكثر من ١٠٠.٠٠٠ لكل/سم ٢</a:t>
            </a:r>
          </a:p>
          <a:p>
            <a:pPr>
              <a:lnSpc>
                <a:spcPct val="150000"/>
              </a:lnSpc>
            </a:pPr>
            <a:r>
              <a:rPr lang="ar-SA" sz="2000">
                <a:latin typeface="Arial Unicode MS" pitchFamily="34" charset="-128"/>
                <a:ea typeface="Arial Unicode MS" pitchFamily="34" charset="-128"/>
                <a:cs typeface="Arial Unicode MS" pitchFamily="34" charset="-128"/>
              </a:rPr>
              <a:t>وهذه الثغور عند تمام إنفتاحها تشغل ١  ٢% من سطح الورقة الكلى. </a:t>
            </a:r>
            <a:r>
              <a:rPr lang="en-US" sz="2000">
                <a:latin typeface="Arial Unicode MS" pitchFamily="34" charset="-128"/>
                <a:ea typeface="Arial Unicode MS" pitchFamily="34" charset="-128"/>
                <a:cs typeface="Arial Unicode MS" pitchFamily="34" charset="-128"/>
              </a:rPr>
              <a:t>Quercus coccinea</a:t>
            </a:r>
          </a:p>
          <a:p>
            <a:pPr>
              <a:lnSpc>
                <a:spcPct val="150000"/>
              </a:lnSpc>
            </a:pPr>
            <a:r>
              <a:rPr lang="ar-SA" sz="2000">
                <a:latin typeface="Arial Unicode MS" pitchFamily="34" charset="-128"/>
                <a:ea typeface="Arial Unicode MS" pitchFamily="34" charset="-128"/>
                <a:cs typeface="Arial Unicode MS" pitchFamily="34" charset="-128"/>
              </a:rPr>
              <a:t>عادة ما تكون عدد الثغور أكثر فى أوراق النباتات المشمسة الجافة عن تلك النامية فى الأماكن الظليلة</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الرطبة. وتوجد الثغور على السطح السفلى فقط للأوراق فى العديد من أنواع مثل النباتات الخشبية ولكن فى</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أنواع كثيرة أخرى توجد على كلا السطحين.</a:t>
            </a:r>
            <a:endParaRPr lang="en-US" sz="2000">
              <a:latin typeface="Arial Unicode MS" pitchFamily="34" charset="-128"/>
              <a:ea typeface="Arial Unicode MS" pitchFamily="34" charset="-128"/>
              <a:cs typeface="Arial Unicode MS" pitchFamily="34" charset="-128"/>
            </a:endParaRPr>
          </a:p>
        </p:txBody>
      </p:sp>
      <p:sp>
        <p:nvSpPr>
          <p:cNvPr id="124931" name="Rectangle 1"/>
          <p:cNvSpPr>
            <a:spLocks noChangeArrowheads="1"/>
          </p:cNvSpPr>
          <p:nvPr/>
        </p:nvSpPr>
        <p:spPr bwMode="auto">
          <a:xfrm>
            <a:off x="942975" y="2786063"/>
            <a:ext cx="10388600"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SA" sz="2000" b="1">
                <a:solidFill>
                  <a:srgbClr val="C00000"/>
                </a:solidFill>
                <a:latin typeface="Arial Unicode MS" pitchFamily="34" charset="-128"/>
                <a:ea typeface="Arial Unicode MS" pitchFamily="34" charset="-128"/>
                <a:cs typeface="Arial Unicode MS" pitchFamily="34" charset="-128"/>
              </a:rPr>
              <a:t>الجهاز الثغري </a:t>
            </a:r>
            <a:endParaRPr lang="en-US" sz="2000">
              <a:solidFill>
                <a:srgbClr val="C00000"/>
              </a:solidFill>
              <a:latin typeface="Arial Unicode MS" pitchFamily="34" charset="-128"/>
              <a:ea typeface="Arial Unicode MS" pitchFamily="34" charset="-128"/>
              <a:cs typeface="Arial Unicode MS" pitchFamily="34" charset="-128"/>
            </a:endParaRPr>
          </a:p>
          <a:p>
            <a:pPr algn="justLow" eaLnBrk="0" hangingPunct="0">
              <a:lnSpc>
                <a:spcPct val="150000"/>
              </a:lnSpc>
            </a:pPr>
            <a:r>
              <a:rPr lang="ar-SA" sz="2000">
                <a:latin typeface="Arial Unicode MS" pitchFamily="34" charset="-128"/>
                <a:ea typeface="Arial Unicode MS" pitchFamily="34" charset="-128"/>
                <a:cs typeface="Arial Unicode MS" pitchFamily="34" charset="-128"/>
              </a:rPr>
              <a:t>الثغورعباره عن ثقوب بيضاويه الشكل توجد على أسطح الأوراق والسيقان وتنعدم في الجذور </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يختلف توزيعها على الاوراق حسب البيئه التي يعيش فيها النبات.</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SA" sz="2000">
                <a:latin typeface="Arial Unicode MS" pitchFamily="34" charset="-128"/>
                <a:ea typeface="Arial Unicode MS" pitchFamily="34" charset="-128"/>
                <a:cs typeface="Arial Unicode MS" pitchFamily="34" charset="-128"/>
              </a:rPr>
              <a:t> يتركب الثغر من خليــتين تسمى الخلايا الحارسه  وخلايا مجاوره تسمى المساعده كلويتان الشكل. وتتميز الخلايا الحارسه عن باقي خلايا البشره بما يلي:</a:t>
            </a:r>
            <a:endParaRPr lang="en-US" sz="2000">
              <a:latin typeface="Arial Unicode MS" pitchFamily="34" charset="-128"/>
              <a:ea typeface="Arial Unicode MS" pitchFamily="34" charset="-128"/>
              <a:cs typeface="Arial Unicode MS" pitchFamily="34" charset="-128"/>
            </a:endParaRPr>
          </a:p>
          <a:p>
            <a:pPr algn="justLow" eaLnBrk="0" hangingPunct="0"/>
            <a:r>
              <a:rPr lang="ar-SA" sz="1400">
                <a:cs typeface="Times New Roman" pitchFamily="18" charset="0"/>
              </a:rPr>
              <a:t>                                    </a:t>
            </a:r>
            <a:endParaRPr lang="ar-SA"/>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1"/>
          <p:cNvSpPr>
            <a:spLocks noChangeArrowheads="1"/>
          </p:cNvSpPr>
          <p:nvPr/>
        </p:nvSpPr>
        <p:spPr bwMode="auto">
          <a:xfrm>
            <a:off x="701675" y="404813"/>
            <a:ext cx="10717213"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Low" eaLnBrk="0" hangingPunct="0">
              <a:lnSpc>
                <a:spcPct val="150000"/>
              </a:lnSpc>
            </a:pPr>
            <a:r>
              <a:rPr lang="ar-SA" sz="2000">
                <a:latin typeface="Arial Unicode MS" pitchFamily="34" charset="-128"/>
                <a:ea typeface="Arial Unicode MS" pitchFamily="34" charset="-128"/>
                <a:cs typeface="Arial Unicode MS" pitchFamily="34" charset="-128"/>
              </a:rPr>
              <a:t>جدرغيـر منتظمة التغلظ حيث أن الجدرالمواجهه لفتحه الثغر أكثر تغلظ واقل مرونه وباقي الجدار اقل سمك واكثر مرونه, تحتوي </a:t>
            </a:r>
            <a:r>
              <a:rPr lang="ar-EG" sz="2000">
                <a:latin typeface="Arial Unicode MS" pitchFamily="34" charset="-128"/>
                <a:ea typeface="Arial Unicode MS" pitchFamily="34" charset="-128"/>
                <a:cs typeface="Arial Unicode MS" pitchFamily="34" charset="-128"/>
              </a:rPr>
              <a:t>علي </a:t>
            </a:r>
            <a:r>
              <a:rPr lang="ar-SA" sz="2000">
                <a:latin typeface="Arial Unicode MS" pitchFamily="34" charset="-128"/>
                <a:ea typeface="Arial Unicode MS" pitchFamily="34" charset="-128"/>
                <a:cs typeface="Arial Unicode MS" pitchFamily="34" charset="-128"/>
              </a:rPr>
              <a:t>بلاستيدات خضراء وفجوه عصاريه كبيره مقارنه بباقي  خلايا البشره, كما أن حجم الخـلايا الحــارسـه أصغر من باقي خـلايا البشـره.</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SA" sz="2000">
                <a:latin typeface="Arial Unicode MS" pitchFamily="34" charset="-128"/>
                <a:ea typeface="Arial Unicode MS" pitchFamily="34" charset="-128"/>
                <a:cs typeface="Arial Unicode MS" pitchFamily="34" charset="-128"/>
              </a:rPr>
              <a:t> تعمل الثغور كممرات يتم من خلالها تبادل الغازات بين الجو الداخلي للورقه والجو الخارجي (</a:t>
            </a:r>
            <a:r>
              <a:rPr lang="en-GB" sz="2000">
                <a:latin typeface="Arial Unicode MS" pitchFamily="34" charset="-128"/>
                <a:ea typeface="Arial Unicode MS" pitchFamily="34" charset="-128"/>
                <a:cs typeface="Arial Unicode MS" pitchFamily="34" charset="-128"/>
              </a:rPr>
              <a:t>Co2, O2</a:t>
            </a:r>
            <a:r>
              <a:rPr lang="ar-SA" sz="2000">
                <a:latin typeface="Arial Unicode MS" pitchFamily="34" charset="-128"/>
                <a:ea typeface="Arial Unicode MS" pitchFamily="34" charset="-128"/>
                <a:cs typeface="Arial Unicode MS" pitchFamily="34" charset="-128"/>
              </a:rPr>
              <a:t>, وبخار الماء), ويعتمد فتح الثغور على ضغط امتلاء الخلايا الحارسه والمساعده,</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SA" sz="2000">
                <a:latin typeface="Arial Unicode MS" pitchFamily="34" charset="-128"/>
                <a:ea typeface="Arial Unicode MS" pitchFamily="34" charset="-128"/>
                <a:cs typeface="Arial Unicode MS" pitchFamily="34" charset="-128"/>
              </a:rPr>
              <a:t>فتفتح الثغورعند امتلاء الفجوه العصاريه للخلايا الحارسه حيث الارتفاع في ضغط الامتلاء يؤدي الى شد الجدار الخارجي الذي يعمل على شد الجدار الداخلي ( الأكثر سمكاً ) مما يسبب تحدبـه فيؤدي الى</a:t>
            </a: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فتح الثغـر . </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SA" sz="2000">
                <a:latin typeface="Arial Unicode MS" pitchFamily="34" charset="-128"/>
                <a:ea typeface="Arial Unicode MS" pitchFamily="34" charset="-128"/>
                <a:cs typeface="Arial Unicode MS" pitchFamily="34" charset="-128"/>
              </a:rPr>
              <a:t>ويرجع التغير في ضغط الامتلاء إلى تغير الجهد الأسمو</a:t>
            </a:r>
            <a:r>
              <a:rPr lang="ar-EG" sz="2000">
                <a:latin typeface="Arial Unicode MS" pitchFamily="34" charset="-128"/>
                <a:ea typeface="Arial Unicode MS" pitchFamily="34" charset="-128"/>
                <a:cs typeface="Arial Unicode MS" pitchFamily="34" charset="-128"/>
              </a:rPr>
              <a:t>ز</a:t>
            </a:r>
            <a:r>
              <a:rPr lang="ar-SA" sz="2000">
                <a:latin typeface="Arial Unicode MS" pitchFamily="34" charset="-128"/>
                <a:ea typeface="Arial Unicode MS" pitchFamily="34" charset="-128"/>
                <a:cs typeface="Arial Unicode MS" pitchFamily="34" charset="-128"/>
              </a:rPr>
              <a:t>ي وهذا بدوره يعتمد على تحول النشاء الى =&gt; جلوكوز والعكس, وتغلق الثغورعند فقدها ضغط الامتلاء.</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SA" sz="2000">
                <a:latin typeface="Arial Unicode MS" pitchFamily="34" charset="-128"/>
                <a:ea typeface="Arial Unicode MS" pitchFamily="34" charset="-128"/>
                <a:cs typeface="Arial Unicode MS" pitchFamily="34" charset="-128"/>
              </a:rPr>
              <a:t>ايضاً تفتح الثغور في الضوء وتغلق في الظـلام.</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978" name="Group 14"/>
          <p:cNvGrpSpPr>
            <a:grpSpLocks/>
          </p:cNvGrpSpPr>
          <p:nvPr/>
        </p:nvGrpSpPr>
        <p:grpSpPr bwMode="auto">
          <a:xfrm>
            <a:off x="889000" y="692150"/>
            <a:ext cx="10483850" cy="5734050"/>
            <a:chOff x="4320" y="10440"/>
            <a:chExt cx="3555" cy="3447"/>
          </a:xfrm>
        </p:grpSpPr>
        <p:pic>
          <p:nvPicPr>
            <p:cNvPr id="126979" name="Picture 15" descr="0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0" y="10440"/>
              <a:ext cx="3555" cy="2594"/>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26980" name="Text Box 16"/>
            <p:cNvSpPr txBox="1">
              <a:spLocks noChangeArrowheads="1"/>
            </p:cNvSpPr>
            <p:nvPr/>
          </p:nvSpPr>
          <p:spPr bwMode="auto">
            <a:xfrm>
              <a:off x="4352" y="13167"/>
              <a:ext cx="3240" cy="7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ar-SA" sz="2400" b="1">
                  <a:latin typeface="Arial Unicode MS" pitchFamily="34" charset="-128"/>
                  <a:ea typeface="Arial Unicode MS" pitchFamily="34" charset="-128"/>
                  <a:cs typeface="Arial Unicode MS" pitchFamily="34" charset="-128"/>
                </a:rPr>
                <a:t>تركيب الثغــــر</a:t>
              </a:r>
              <a:endParaRPr lang="en-US" sz="2400">
                <a:latin typeface="Arial Unicode MS" pitchFamily="34" charset="-128"/>
                <a:ea typeface="Arial Unicode MS" pitchFamily="34" charset="-128"/>
                <a:cs typeface="Arial Unicode MS" pitchFamily="34" charset="-128"/>
              </a:endParaRPr>
            </a:p>
          </p:txBody>
        </p:sp>
      </p:gr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1"/>
          <p:cNvSpPr>
            <a:spLocks noChangeArrowheads="1"/>
          </p:cNvSpPr>
          <p:nvPr/>
        </p:nvSpPr>
        <p:spPr bwMode="auto">
          <a:xfrm>
            <a:off x="701675" y="120650"/>
            <a:ext cx="10952163" cy="3786188"/>
          </a:xfrm>
          <a:prstGeom prst="rect">
            <a:avLst/>
          </a:prstGeom>
          <a:noFill/>
          <a:ln w="9525">
            <a:noFill/>
            <a:miter lim="800000"/>
            <a:headEnd/>
            <a:tailEnd/>
          </a:ln>
          <a:effectLst/>
        </p:spPr>
        <p:txBody>
          <a:bodyPr anchor="ctr">
            <a:spAutoFit/>
          </a:bodyPr>
          <a:lstStyle/>
          <a:p>
            <a:pPr indent="457200" eaLnBrk="0" hangingPunct="0">
              <a:defRPr/>
            </a:pPr>
            <a:r>
              <a:rPr lang="ar-SA" sz="2000" b="1" u="sng" dirty="0">
                <a:solidFill>
                  <a:srgbClr val="C00000"/>
                </a:solidFill>
                <a:latin typeface="Arial Unicode MS" pitchFamily="34" charset="-128"/>
                <a:ea typeface="Arial Unicode MS" pitchFamily="34" charset="-128"/>
                <a:cs typeface="Arial Unicode MS" pitchFamily="34" charset="-128"/>
              </a:rPr>
              <a:t>ميكانيكية الفتح والغلق على النحو التالي:</a:t>
            </a:r>
            <a:endParaRPr lang="en-US" sz="2000" b="1" u="sng" dirty="0">
              <a:solidFill>
                <a:srgbClr val="C00000"/>
              </a:solidFill>
              <a:latin typeface="Arial Unicode MS" pitchFamily="34" charset="-128"/>
              <a:ea typeface="Arial Unicode MS" pitchFamily="34" charset="-128"/>
              <a:cs typeface="Arial Unicode MS" pitchFamily="34" charset="-128"/>
            </a:endParaRPr>
          </a:p>
          <a:p>
            <a:pPr indent="26988" eaLnBrk="0" hangingPunct="0">
              <a:defRPr/>
            </a:pPr>
            <a:endParaRPr lang="en-US" sz="2000" b="1" dirty="0">
              <a:latin typeface="Arial Unicode MS" pitchFamily="34" charset="-128"/>
              <a:ea typeface="Arial Unicode MS" pitchFamily="34" charset="-128"/>
              <a:cs typeface="Arial Unicode MS" pitchFamily="34" charset="-128"/>
            </a:endParaRPr>
          </a:p>
          <a:p>
            <a:pPr indent="26988" eaLnBrk="0" hangingPunct="0">
              <a:lnSpc>
                <a:spcPct val="150000"/>
              </a:lnSpc>
              <a:defRPr/>
            </a:pPr>
            <a:r>
              <a:rPr lang="ar-SA" sz="2000" b="1" dirty="0">
                <a:latin typeface="Arial Unicode MS" pitchFamily="34" charset="-128"/>
                <a:ea typeface="Arial Unicode MS" pitchFamily="34" charset="-128"/>
                <a:cs typeface="Arial Unicode MS" pitchFamily="34" charset="-128"/>
              </a:rPr>
              <a:t>النظرية الاولى:</a:t>
            </a:r>
            <a:r>
              <a:rPr lang="ar-SA" sz="2000" dirty="0">
                <a:latin typeface="Arial Unicode MS" pitchFamily="34" charset="-128"/>
                <a:ea typeface="Arial Unicode MS" pitchFamily="34" charset="-128"/>
                <a:cs typeface="Arial Unicode MS" pitchFamily="34" charset="-128"/>
              </a:rPr>
              <a:t> هذه النظرية هي نظرية العالم سكارث </a:t>
            </a:r>
            <a:r>
              <a:rPr lang="en-US" sz="2000" dirty="0" err="1">
                <a:latin typeface="Arial Unicode MS" pitchFamily="34" charset="-128"/>
                <a:ea typeface="Arial Unicode MS" pitchFamily="34" charset="-128"/>
                <a:cs typeface="Arial Unicode MS" pitchFamily="34" charset="-128"/>
              </a:rPr>
              <a:t>Scarth</a:t>
            </a:r>
            <a:r>
              <a:rPr lang="ar-SA" sz="2000" b="1" dirty="0">
                <a:latin typeface="Arial Unicode MS" pitchFamily="34" charset="-128"/>
                <a:ea typeface="Arial Unicode MS" pitchFamily="34" charset="-128"/>
                <a:cs typeface="Arial Unicode MS" pitchFamily="34" charset="-128"/>
              </a:rPr>
              <a:t> والتي يطلق عليها اسم</a:t>
            </a:r>
            <a:r>
              <a:rPr lang="ar-SA" sz="2000" dirty="0">
                <a:latin typeface="Arial Unicode MS" pitchFamily="34" charset="-128"/>
                <a:ea typeface="Arial Unicode MS" pitchFamily="34" charset="-128"/>
                <a:cs typeface="Arial Unicode MS" pitchFamily="34" charset="-128"/>
              </a:rPr>
              <a:t> </a:t>
            </a:r>
            <a:r>
              <a:rPr lang="en-US" sz="2000" dirty="0">
                <a:latin typeface="Arial Unicode MS" pitchFamily="34" charset="-128"/>
                <a:ea typeface="Arial Unicode MS" pitchFamily="34" charset="-128"/>
                <a:cs typeface="Arial Unicode MS" pitchFamily="34" charset="-128"/>
              </a:rPr>
              <a:t>The starch-sugar hypothesis </a:t>
            </a:r>
          </a:p>
          <a:p>
            <a:pPr indent="26988" eaLnBrk="0" hangingPunct="0">
              <a:lnSpc>
                <a:spcPct val="150000"/>
              </a:lnSpc>
              <a:defRPr/>
            </a:pPr>
            <a:r>
              <a:rPr lang="ar-SA" sz="2000" dirty="0">
                <a:latin typeface="Arial Unicode MS" pitchFamily="34" charset="-128"/>
                <a:ea typeface="Arial Unicode MS" pitchFamily="34" charset="-128"/>
                <a:cs typeface="Arial Unicode MS" pitchFamily="34" charset="-128"/>
              </a:rPr>
              <a:t>وقد تم اعتماد هذه النظرية بعد ان لوحظ ان نسبة النشا تكون مرتفعة في الخلايا الحارسة في الظلام وتكون منخفضة في وجود الضوء في النهار. كما ان ذلك يقترن مع ارتفاع لل</a:t>
            </a:r>
            <a:r>
              <a:rPr lang="en-US" sz="2000" dirty="0">
                <a:latin typeface="Arial Unicode MS" pitchFamily="34" charset="-128"/>
                <a:ea typeface="Arial Unicode MS" pitchFamily="34" charset="-128"/>
                <a:cs typeface="Arial Unicode MS" pitchFamily="34" charset="-128"/>
              </a:rPr>
              <a:t>pH</a:t>
            </a:r>
            <a:r>
              <a:rPr lang="ar-SA" sz="2000" dirty="0">
                <a:latin typeface="Arial Unicode MS" pitchFamily="34" charset="-128"/>
                <a:ea typeface="Arial Unicode MS" pitchFamily="34" charset="-128"/>
                <a:cs typeface="Arial Unicode MS" pitchFamily="34" charset="-128"/>
              </a:rPr>
              <a:t> عندما تكون الثغور مفتوحة حيث يصل الى 6-7 بينما تنخفض هذه النسبة عند غلق الثغور الى 4-5. من هذه الملاحظات تم الاستنتاج ان فتح الثغور في الضوء ناتج من ارتفاع في ال </a:t>
            </a:r>
            <a:r>
              <a:rPr lang="en-US" sz="2000" dirty="0">
                <a:latin typeface="Arial Unicode MS" pitchFamily="34" charset="-128"/>
                <a:ea typeface="Arial Unicode MS" pitchFamily="34" charset="-128"/>
                <a:cs typeface="Arial Unicode MS" pitchFamily="34" charset="-128"/>
              </a:rPr>
              <a:t>pH </a:t>
            </a:r>
            <a:r>
              <a:rPr lang="ar-SA" sz="2000" dirty="0">
                <a:latin typeface="Arial Unicode MS" pitchFamily="34" charset="-128"/>
                <a:ea typeface="Arial Unicode MS" pitchFamily="34" charset="-128"/>
                <a:cs typeface="Arial Unicode MS" pitchFamily="34" charset="-128"/>
              </a:rPr>
              <a:t> الذي ينشط انزيمات تحويل النشا الى سكر خافضا جهد الخلايا الحارسة.</a:t>
            </a:r>
            <a:endParaRPr lang="en-US" sz="2000" dirty="0">
              <a:latin typeface="Arial Unicode MS" pitchFamily="34" charset="-128"/>
              <a:ea typeface="Arial Unicode MS" pitchFamily="34" charset="-128"/>
              <a:cs typeface="Arial Unicode MS" pitchFamily="34" charset="-128"/>
            </a:endParaRPr>
          </a:p>
          <a:p>
            <a:pPr indent="26988" algn="l" rtl="0" eaLnBrk="0" hangingPunct="0">
              <a:defRPr/>
            </a:pPr>
            <a:endParaRPr lang="en-US" sz="2000" dirty="0"/>
          </a:p>
        </p:txBody>
      </p:sp>
      <p:sp>
        <p:nvSpPr>
          <p:cNvPr id="128003" name="Text Box 3"/>
          <p:cNvSpPr txBox="1">
            <a:spLocks noChangeArrowheads="1"/>
          </p:cNvSpPr>
          <p:nvPr/>
        </p:nvSpPr>
        <p:spPr bwMode="auto">
          <a:xfrm>
            <a:off x="3560763" y="52705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p>
        </p:txBody>
      </p:sp>
      <p:sp>
        <p:nvSpPr>
          <p:cNvPr id="128004" name="Rectangle 4"/>
          <p:cNvSpPr>
            <a:spLocks noChangeArrowheads="1"/>
          </p:cNvSpPr>
          <p:nvPr/>
        </p:nvSpPr>
        <p:spPr bwMode="auto">
          <a:xfrm>
            <a:off x="514350" y="3571875"/>
            <a:ext cx="11047413"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ارتفاع ال </a:t>
            </a:r>
            <a:r>
              <a:rPr lang="en-US" sz="2000" b="1">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في الضوء ناتج عن خفض نسبة ثاني اكسيد الكربون الذي يستعمل او يمتص في عملية التمثيل الضوئي خلال النهار اوخلال وجود الضوء مما يؤدي الى نقص في تكوين الاحماض. اما في الليل فيحدث العكس حيث يتم اطلاق كميات كبيرة من ثاني اكسيد الكربون الذي يؤدي الى خفض ال </a:t>
            </a:r>
            <a:r>
              <a:rPr lang="en-US" sz="2000" b="1">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أي زيادة الحموضة وهذا ما يعمل على تحول السكر الى نشاء عن طريق تنشيط الانزيمات مثل </a:t>
            </a:r>
            <a:r>
              <a:rPr lang="en-US" sz="2000" b="1">
                <a:latin typeface="Arial Unicode MS" pitchFamily="34" charset="-128"/>
                <a:ea typeface="Arial Unicode MS" pitchFamily="34" charset="-128"/>
                <a:cs typeface="Arial Unicode MS" pitchFamily="34" charset="-128"/>
              </a:rPr>
              <a:t>Phosphorylase</a:t>
            </a:r>
            <a:r>
              <a:rPr lang="ar-SA"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indent="457200" algn="l" rtl="0" eaLnBrk="0" hangingPunct="0">
              <a:lnSpc>
                <a:spcPct val="150000"/>
              </a:lnSpc>
            </a:pPr>
            <a:endParaRPr lang="en-US"/>
          </a:p>
        </p:txBody>
      </p:sp>
      <p:sp>
        <p:nvSpPr>
          <p:cNvPr id="128005" name="Rectangle 5"/>
          <p:cNvSpPr>
            <a:spLocks noChangeArrowheads="1"/>
          </p:cNvSpPr>
          <p:nvPr/>
        </p:nvSpPr>
        <p:spPr bwMode="auto">
          <a:xfrm>
            <a:off x="11703050" y="3038475"/>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p>
        </p:txBody>
      </p:sp>
      <p:sp>
        <p:nvSpPr>
          <p:cNvPr id="128006" name="Rectangle 6"/>
          <p:cNvSpPr>
            <a:spLocks noChangeArrowheads="1"/>
          </p:cNvSpPr>
          <p:nvPr/>
        </p:nvSpPr>
        <p:spPr bwMode="auto">
          <a:xfrm>
            <a:off x="11703050" y="3038475"/>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endParaRPr lang="en-US"/>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233363" y="404813"/>
            <a:ext cx="113284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إذا زيادة السكر من عملية التمثيل الضوئي مباشرة رغم قلة كميتها وكذلك تحول النشاء </a:t>
            </a:r>
            <a:r>
              <a:rPr lang="ar-EG" sz="2000">
                <a:latin typeface="Arial Unicode MS" pitchFamily="34" charset="-128"/>
                <a:ea typeface="Arial Unicode MS" pitchFamily="34" charset="-128"/>
                <a:cs typeface="Arial Unicode MS" pitchFamily="34" charset="-128"/>
              </a:rPr>
              <a:t>إ</a:t>
            </a:r>
            <a:r>
              <a:rPr lang="ar-SA" sz="2000">
                <a:latin typeface="Arial Unicode MS" pitchFamily="34" charset="-128"/>
                <a:ea typeface="Arial Unicode MS" pitchFamily="34" charset="-128"/>
                <a:cs typeface="Arial Unicode MS" pitchFamily="34" charset="-128"/>
              </a:rPr>
              <a:t>لى سكر عن طريق خفض </a:t>
            </a:r>
            <a:r>
              <a:rPr lang="en-US" sz="2000" b="1">
                <a:latin typeface="Arial Unicode MS" pitchFamily="34" charset="-128"/>
                <a:ea typeface="Arial Unicode MS" pitchFamily="34" charset="-128"/>
                <a:cs typeface="Arial Unicode MS" pitchFamily="34" charset="-128"/>
              </a:rPr>
              <a:t>CO</a:t>
            </a:r>
            <a:r>
              <a:rPr lang="en-US" sz="2000" b="1" baseline="-25000">
                <a:latin typeface="Arial Unicode MS" pitchFamily="34" charset="-128"/>
                <a:ea typeface="Arial Unicode MS" pitchFamily="34" charset="-128"/>
                <a:cs typeface="Arial Unicode MS" pitchFamily="34" charset="-128"/>
              </a:rPr>
              <a:t>2</a:t>
            </a:r>
            <a:r>
              <a:rPr lang="ar-SA" sz="2000">
                <a:latin typeface="Arial Unicode MS" pitchFamily="34" charset="-128"/>
                <a:ea typeface="Arial Unicode MS" pitchFamily="34" charset="-128"/>
                <a:cs typeface="Arial Unicode MS" pitchFamily="34" charset="-128"/>
              </a:rPr>
              <a:t> وزيادة ال </a:t>
            </a:r>
            <a:r>
              <a:rPr lang="en-US" sz="2000" b="1">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يعمل على نقص في تركيز الماء داخل الخلية, وهذا النقص في تركيز الماء يعمل على انخفاض في الجهد المائي للخلايا الحارسة مما يعمل على اندفاع الماء للداخل عن طريق امتصاصها للماء من  خلايا البشرة المحيطة بها.</a:t>
            </a:r>
            <a:endParaRPr lang="en-US" sz="2000">
              <a:latin typeface="Arial Unicode MS" pitchFamily="34" charset="-128"/>
              <a:ea typeface="Arial Unicode MS" pitchFamily="34" charset="-128"/>
              <a:cs typeface="Arial Unicode MS" pitchFamily="34" charset="-128"/>
            </a:endParaRPr>
          </a:p>
        </p:txBody>
      </p:sp>
      <p:sp>
        <p:nvSpPr>
          <p:cNvPr id="129027" name="Rectangle 3"/>
          <p:cNvSpPr>
            <a:spLocks noChangeArrowheads="1"/>
          </p:cNvSpPr>
          <p:nvPr/>
        </p:nvSpPr>
        <p:spPr bwMode="auto">
          <a:xfrm>
            <a:off x="1263650" y="2609850"/>
            <a:ext cx="10155238"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SA" sz="2000" b="1">
                <a:solidFill>
                  <a:srgbClr val="000000"/>
                </a:solidFill>
                <a:latin typeface="Arial Unicode MS" pitchFamily="34" charset="-128"/>
                <a:ea typeface="Arial Unicode MS" pitchFamily="34" charset="-128"/>
                <a:cs typeface="Arial Unicode MS" pitchFamily="34" charset="-128"/>
              </a:rPr>
              <a:t>خلال الليل:</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SA" sz="2000">
                <a:solidFill>
                  <a:srgbClr val="000000"/>
                </a:solidFill>
                <a:latin typeface="Arial Unicode MS" pitchFamily="34" charset="-128"/>
                <a:ea typeface="Arial Unicode MS" pitchFamily="34" charset="-128"/>
                <a:cs typeface="Arial Unicode MS" pitchFamily="34" charset="-128"/>
              </a:rPr>
              <a:t>التمثيل الضوئي يتوقف وبالتالي سحب ثاني اكسيد الكربون يتوقف ويستمر التنفس الخلوي وبالتالي نسبة ثاني اكسيد الكربون تزداد في محيط الخلايا الحارسة.</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SA" sz="2000">
                <a:solidFill>
                  <a:srgbClr val="000000"/>
                </a:solidFill>
                <a:latin typeface="Arial Unicode MS" pitchFamily="34" charset="-128"/>
                <a:ea typeface="Arial Unicode MS" pitchFamily="34" charset="-128"/>
                <a:cs typeface="Arial Unicode MS" pitchFamily="34" charset="-128"/>
              </a:rPr>
              <a:t>هذة الزيادة تسبب انخفاض ال </a:t>
            </a:r>
            <a:r>
              <a:rPr lang="en-US" sz="2000">
                <a:solidFill>
                  <a:srgbClr val="000000"/>
                </a:solidFill>
                <a:latin typeface="Arial Unicode MS" pitchFamily="34" charset="-128"/>
                <a:ea typeface="Arial Unicode MS" pitchFamily="34" charset="-128"/>
                <a:cs typeface="Arial Unicode MS" pitchFamily="34" charset="-128"/>
              </a:rPr>
              <a:t>pH </a:t>
            </a:r>
            <a:r>
              <a:rPr lang="ar-SA" sz="2000">
                <a:solidFill>
                  <a:srgbClr val="000000"/>
                </a:solidFill>
                <a:latin typeface="Arial Unicode MS" pitchFamily="34" charset="-128"/>
                <a:ea typeface="Arial Unicode MS" pitchFamily="34" charset="-128"/>
                <a:cs typeface="Arial Unicode MS" pitchFamily="34" charset="-128"/>
              </a:rPr>
              <a:t>أي ان الوسط يصبح اكثر حموضة وهذا مايسبب تحول السكر الى نشا في الخلايا الحارسة وبما ان  النشا لايذوب في الماء فيسبب هذا ارتفاع الجهد المائي للخلايا الحارسة مقارنة مع جهد الخلايا المساعدة او خلايا البشرة المحيطة وهذا الارتفاع يدفع بالماء خارج الخلايا الحارسة فينخفض الضغط على الجدار الخلوي فيعود الى مكانة فيغلق الثغر</a:t>
            </a:r>
            <a:r>
              <a:rPr lang="ar-SA" sz="1200">
                <a:solidFill>
                  <a:srgbClr val="000000"/>
                </a:solidFill>
                <a:latin typeface="Arabic Transparent" pitchFamily="2" charset="0"/>
                <a:cs typeface="Times New Roman" pitchFamily="18" charset="0"/>
              </a:rPr>
              <a:t>.</a:t>
            </a:r>
            <a:endParaRPr lang="ar-SA"/>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2"/>
          <p:cNvPicPr>
            <a:picLocks noChangeAspect="1" noChangeArrowheads="1"/>
          </p:cNvPicPr>
          <p:nvPr/>
        </p:nvPicPr>
        <p:blipFill>
          <a:blip r:embed="rId2">
            <a:lum bright="-10000"/>
            <a:extLst>
              <a:ext uri="{28A0092B-C50C-407E-A947-70E740481C1C}">
                <a14:useLocalDpi xmlns:a14="http://schemas.microsoft.com/office/drawing/2010/main" val="0"/>
              </a:ext>
            </a:extLst>
          </a:blip>
          <a:srcRect/>
          <a:stretch>
            <a:fillRect/>
          </a:stretch>
        </p:blipFill>
        <p:spPr bwMode="auto">
          <a:xfrm>
            <a:off x="5287963" y="188913"/>
            <a:ext cx="6599237"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51" name="Picture 3"/>
          <p:cNvPicPr>
            <a:picLocks noChangeAspect="1" noChangeArrowheads="1"/>
          </p:cNvPicPr>
          <p:nvPr/>
        </p:nvPicPr>
        <p:blipFill>
          <a:blip r:embed="rId3">
            <a:lum bright="-10000"/>
            <a:extLst>
              <a:ext uri="{28A0092B-C50C-407E-A947-70E740481C1C}">
                <a14:useLocalDpi xmlns:a14="http://schemas.microsoft.com/office/drawing/2010/main" val="0"/>
              </a:ext>
            </a:extLst>
          </a:blip>
          <a:srcRect/>
          <a:stretch>
            <a:fillRect/>
          </a:stretch>
        </p:blipFill>
        <p:spPr bwMode="auto">
          <a:xfrm>
            <a:off x="0" y="188913"/>
            <a:ext cx="5381625"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52" name="Picture 4"/>
          <p:cNvPicPr>
            <a:picLocks noChangeAspect="1" noChangeArrowheads="1"/>
          </p:cNvPicPr>
          <p:nvPr/>
        </p:nvPicPr>
        <p:blipFill>
          <a:blip r:embed="rId4">
            <a:lum bright="-12000"/>
            <a:extLst>
              <a:ext uri="{28A0092B-C50C-407E-A947-70E740481C1C}">
                <a14:useLocalDpi xmlns:a14="http://schemas.microsoft.com/office/drawing/2010/main" val="0"/>
              </a:ext>
            </a:extLst>
          </a:blip>
          <a:srcRect/>
          <a:stretch>
            <a:fillRect/>
          </a:stretch>
        </p:blipFill>
        <p:spPr bwMode="auto">
          <a:xfrm>
            <a:off x="889000" y="3284538"/>
            <a:ext cx="10390188"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053" name="TextBox 7"/>
          <p:cNvSpPr txBox="1">
            <a:spLocks noChangeArrowheads="1"/>
          </p:cNvSpPr>
          <p:nvPr/>
        </p:nvSpPr>
        <p:spPr bwMode="auto">
          <a:xfrm>
            <a:off x="5475288" y="5084763"/>
            <a:ext cx="4587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t>C</a:t>
            </a:r>
          </a:p>
        </p:txBody>
      </p:sp>
      <p:sp>
        <p:nvSpPr>
          <p:cNvPr id="130054" name="TextBox 8"/>
          <p:cNvSpPr txBox="1">
            <a:spLocks noChangeArrowheads="1"/>
          </p:cNvSpPr>
          <p:nvPr/>
        </p:nvSpPr>
        <p:spPr bwMode="auto">
          <a:xfrm>
            <a:off x="5943600" y="2420938"/>
            <a:ext cx="46799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latin typeface="Arial Unicode MS" pitchFamily="34" charset="-128"/>
                <a:ea typeface="Arial Unicode MS" pitchFamily="34" charset="-128"/>
                <a:cs typeface="Arial Unicode MS" pitchFamily="34" charset="-128"/>
              </a:rPr>
              <a:t>يوضح الشكل </a:t>
            </a:r>
            <a:r>
              <a:rPr lang="en-US"/>
              <a:t>A</a:t>
            </a:r>
          </a:p>
          <a:p>
            <a:pPr eaLnBrk="1" hangingPunct="1"/>
            <a:r>
              <a:rPr lang="ar-SA" b="1">
                <a:latin typeface="Arial Unicode MS" pitchFamily="34" charset="-128"/>
                <a:ea typeface="Arial Unicode MS" pitchFamily="34" charset="-128"/>
                <a:cs typeface="Arial Unicode MS" pitchFamily="34" charset="-128"/>
              </a:rPr>
              <a:t>آلية فتح التغر اثناء النهار</a:t>
            </a:r>
            <a:endParaRPr lang="en-US" b="1">
              <a:latin typeface="Arial Unicode MS" pitchFamily="34" charset="-128"/>
              <a:ea typeface="Arial Unicode MS" pitchFamily="34" charset="-128"/>
              <a:cs typeface="Arial Unicode MS" pitchFamily="34" charset="-128"/>
            </a:endParaRPr>
          </a:p>
        </p:txBody>
      </p:sp>
      <p:sp>
        <p:nvSpPr>
          <p:cNvPr id="130055" name="Rectangle 9"/>
          <p:cNvSpPr>
            <a:spLocks noChangeArrowheads="1"/>
          </p:cNvSpPr>
          <p:nvPr/>
        </p:nvSpPr>
        <p:spPr bwMode="auto">
          <a:xfrm>
            <a:off x="5576888" y="1773238"/>
            <a:ext cx="3381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A</a:t>
            </a:r>
          </a:p>
        </p:txBody>
      </p:sp>
      <p:sp>
        <p:nvSpPr>
          <p:cNvPr id="130056" name="Rectangle 10"/>
          <p:cNvSpPr>
            <a:spLocks noChangeArrowheads="1"/>
          </p:cNvSpPr>
          <p:nvPr/>
        </p:nvSpPr>
        <p:spPr bwMode="auto">
          <a:xfrm>
            <a:off x="334963" y="1844675"/>
            <a:ext cx="3381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t>B</a:t>
            </a:r>
          </a:p>
        </p:txBody>
      </p:sp>
      <p:sp>
        <p:nvSpPr>
          <p:cNvPr id="130057" name="Rectangle 11"/>
          <p:cNvSpPr>
            <a:spLocks noChangeArrowheads="1"/>
          </p:cNvSpPr>
          <p:nvPr/>
        </p:nvSpPr>
        <p:spPr bwMode="auto">
          <a:xfrm>
            <a:off x="2949575" y="6021388"/>
            <a:ext cx="53800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a:latin typeface="Arial Unicode MS" pitchFamily="34" charset="-128"/>
                <a:ea typeface="Arial Unicode MS" pitchFamily="34" charset="-128"/>
                <a:cs typeface="Arial Unicode MS" pitchFamily="34" charset="-128"/>
              </a:rPr>
              <a:t>يوضح الشكل </a:t>
            </a:r>
            <a:r>
              <a:rPr lang="en-US"/>
              <a:t>C</a:t>
            </a:r>
          </a:p>
          <a:p>
            <a:r>
              <a:rPr lang="ar-SA" b="1">
                <a:latin typeface="Arial Unicode MS" pitchFamily="34" charset="-128"/>
                <a:ea typeface="Arial Unicode MS" pitchFamily="34" charset="-128"/>
                <a:cs typeface="Arial Unicode MS" pitchFamily="34" charset="-128"/>
              </a:rPr>
              <a:t>آلية غلق التغر اثناء النهار</a:t>
            </a:r>
            <a:endParaRPr lang="en-US" b="1">
              <a:latin typeface="Arial Unicode MS" pitchFamily="34" charset="-128"/>
              <a:ea typeface="Arial Unicode MS" pitchFamily="34" charset="-128"/>
              <a:cs typeface="Arial Unicode MS" pitchFamily="34" charset="-128"/>
            </a:endParaRPr>
          </a:p>
        </p:txBody>
      </p:sp>
      <p:sp>
        <p:nvSpPr>
          <p:cNvPr id="130058" name="Rectangle 12"/>
          <p:cNvSpPr>
            <a:spLocks noChangeArrowheads="1"/>
          </p:cNvSpPr>
          <p:nvPr/>
        </p:nvSpPr>
        <p:spPr bwMode="auto">
          <a:xfrm>
            <a:off x="325438" y="2420938"/>
            <a:ext cx="42148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a:latin typeface="Arial Unicode MS" pitchFamily="34" charset="-128"/>
                <a:ea typeface="Arial Unicode MS" pitchFamily="34" charset="-128"/>
                <a:cs typeface="Arial Unicode MS" pitchFamily="34" charset="-128"/>
              </a:rPr>
              <a:t>يوضح الشكل </a:t>
            </a:r>
            <a:r>
              <a:rPr lang="en-US"/>
              <a:t>B</a:t>
            </a:r>
          </a:p>
          <a:p>
            <a:r>
              <a:rPr lang="ar-SA" b="1">
                <a:latin typeface="Arial Unicode MS" pitchFamily="34" charset="-128"/>
                <a:ea typeface="Arial Unicode MS" pitchFamily="34" charset="-128"/>
                <a:cs typeface="Arial Unicode MS" pitchFamily="34" charset="-128"/>
              </a:rPr>
              <a:t>آلية  بداية غلق التغر اثناء النهار</a:t>
            </a:r>
            <a:endParaRPr lang="en-US" b="1">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idx="1"/>
          </p:nvPr>
        </p:nvSpPr>
        <p:spPr>
          <a:xfrm>
            <a:off x="0" y="260350"/>
            <a:ext cx="11701463" cy="5256213"/>
          </a:xfrm>
        </p:spPr>
        <p:txBody>
          <a:bodyPr/>
          <a:lstStyle/>
          <a:p>
            <a:pPr algn="r" eaLnBrk="1" hangingPunct="1">
              <a:buFont typeface="Wingdings" pitchFamily="2" charset="2"/>
              <a:buNone/>
            </a:pPr>
            <a:r>
              <a:rPr lang="ar-SA" sz="2400" b="1" u="sng" smtClean="0">
                <a:solidFill>
                  <a:srgbClr val="C00000"/>
                </a:solidFill>
                <a:latin typeface="Tahoma" pitchFamily="34" charset="0"/>
                <a:cs typeface="Tahoma" pitchFamily="34" charset="0"/>
              </a:rPr>
              <a:t>المستحلبات :</a:t>
            </a:r>
            <a:endParaRPr lang="ar-SA" sz="2400" u="sng" smtClean="0">
              <a:solidFill>
                <a:srgbClr val="C00000"/>
              </a:solidFill>
              <a:latin typeface="Tahoma" pitchFamily="34" charset="0"/>
              <a:cs typeface="Tahoma" pitchFamily="34" charset="0"/>
            </a:endParaRPr>
          </a:p>
          <a:p>
            <a:pPr algn="r" eaLnBrk="1" hangingPunct="1">
              <a:buFont typeface="Wingdings 2" pitchFamily="18" charset="2"/>
              <a:buNone/>
            </a:pPr>
            <a:r>
              <a:rPr lang="ar-SA" smtClean="0">
                <a:latin typeface="Tahoma" pitchFamily="34" charset="0"/>
                <a:cs typeface="Tahoma" pitchFamily="34" charset="0"/>
              </a:rPr>
              <a:t> هي نظم يكون فيها أحد السوائل منتثرا في سائل   آخر لا يمتزج به فعلاً، ويكون قطر دقائق السائل</a:t>
            </a:r>
          </a:p>
          <a:p>
            <a:pPr algn="r" eaLnBrk="1" hangingPunct="1">
              <a:buFont typeface="Wingdings 2" pitchFamily="18" charset="2"/>
              <a:buNone/>
            </a:pPr>
            <a:r>
              <a:rPr lang="ar-EG" smtClean="0">
                <a:latin typeface="Tahoma" pitchFamily="34" charset="0"/>
                <a:cs typeface="Tahoma" pitchFamily="34" charset="0"/>
              </a:rPr>
              <a:t>0,1</a:t>
            </a:r>
            <a:r>
              <a:rPr lang="ar-SA" smtClean="0">
                <a:latin typeface="Tahoma" pitchFamily="34" charset="0"/>
                <a:cs typeface="Tahoma" pitchFamily="34" charset="0"/>
              </a:rPr>
              <a:t>ميكرون وتري بوضوح</a:t>
            </a:r>
          </a:p>
          <a:p>
            <a:pPr algn="r" eaLnBrk="1" hangingPunct="1">
              <a:buFont typeface="Wingdings" pitchFamily="2" charset="2"/>
              <a:buNone/>
            </a:pPr>
            <a:r>
              <a:rPr lang="ar-SA" smtClean="0">
                <a:latin typeface="Tahoma" pitchFamily="34" charset="0"/>
                <a:cs typeface="Tahoma" pitchFamily="34" charset="0"/>
              </a:rPr>
              <a:t>              مثال : مستحلبات الزيت في الماء.</a:t>
            </a:r>
          </a:p>
          <a:p>
            <a:pPr algn="r" eaLnBrk="1" hangingPunct="1">
              <a:buFont typeface="Wingdings" pitchFamily="2" charset="2"/>
              <a:buNone/>
            </a:pPr>
            <a:endParaRPr lang="ar-SA" smtClean="0">
              <a:latin typeface="Tahoma" pitchFamily="34" charset="0"/>
              <a:cs typeface="Tahoma" pitchFamily="34" charset="0"/>
            </a:endParaRPr>
          </a:p>
          <a:p>
            <a:pPr algn="r" eaLnBrk="1" hangingPunct="1">
              <a:buFont typeface="Wingdings" pitchFamily="2" charset="2"/>
              <a:buNone/>
            </a:pPr>
            <a:r>
              <a:rPr lang="ar-SA" smtClean="0">
                <a:latin typeface="Tahoma" pitchFamily="34" charset="0"/>
                <a:cs typeface="Tahoma" pitchFamily="34" charset="0"/>
              </a:rPr>
              <a:t>تلعب المستحلبات دورا أساسيا في الكيان البروتوبلازمى.</a:t>
            </a:r>
            <a:endParaRPr lang="en-US" smtClean="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1"/>
          <p:cNvSpPr>
            <a:spLocks noChangeArrowheads="1"/>
          </p:cNvSpPr>
          <p:nvPr/>
        </p:nvSpPr>
        <p:spPr bwMode="auto">
          <a:xfrm>
            <a:off x="325438" y="476250"/>
            <a:ext cx="11280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000">
                <a:latin typeface="Arial Unicode MS" pitchFamily="34" charset="-128"/>
                <a:ea typeface="Arial Unicode MS" pitchFamily="34" charset="-128"/>
                <a:cs typeface="Arial Unicode MS" pitchFamily="34" charset="-128"/>
              </a:rPr>
              <a:t>على الرغم من بساطة هذه النظرية إلا أنها تعتبر غير كافية لتفسير فتح وغلق معظم الثغور وذلك نظراً للآتي:-</a:t>
            </a:r>
          </a:p>
        </p:txBody>
      </p:sp>
      <p:sp>
        <p:nvSpPr>
          <p:cNvPr id="131075" name="Rectangle 2"/>
          <p:cNvSpPr>
            <a:spLocks noChangeArrowheads="1"/>
          </p:cNvSpPr>
          <p:nvPr/>
        </p:nvSpPr>
        <p:spPr bwMode="auto">
          <a:xfrm>
            <a:off x="701675" y="1098550"/>
            <a:ext cx="10812463"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1- الخلايا الحارسة في البصل لا تحتوي على نشا مطلقاً والثغور تفتح وتغلق أيضاً.إن التغير في تركيز </a:t>
            </a:r>
            <a:r>
              <a:rPr lang="en-US" sz="2000">
                <a:latin typeface="Arial Unicode MS" pitchFamily="34" charset="-128"/>
                <a:ea typeface="Arial Unicode MS" pitchFamily="34" charset="-128"/>
                <a:cs typeface="Arial Unicode MS" pitchFamily="34" charset="-128"/>
              </a:rPr>
              <a:t>CO2</a:t>
            </a:r>
            <a:r>
              <a:rPr lang="ar-SA" sz="2000">
                <a:latin typeface="Arial Unicode MS" pitchFamily="34" charset="-128"/>
                <a:ea typeface="Arial Unicode MS" pitchFamily="34" charset="-128"/>
                <a:cs typeface="Arial Unicode MS" pitchFamily="34" charset="-128"/>
              </a:rPr>
              <a:t> يجعل حساسية له في حدود 0.01-0.03% وهذا التركيز ليس كافياً لإحداث تغير في درجة الحموضة للخلايا الحارسة ولا يتناسب مع التغير الفعلي في درجة الحموضة من 5-7 والذي أمكن قياسه في أثناء انتفاخ الخلايا الحارسة.</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2- إن التحول الداخلي للنشا إلى سكر يعتبر بطئ جداً مقارنة مع سرعة استجابة الثغور وعملية الفتح.</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3- لا توجد في هذه النظرية أي دلالة على تأثير الضوء الأزرق في فتح الثغور والذي ثبت انه يلعب دورا رئيسيا في عملية الفتح والغلق</a:t>
            </a:r>
            <a:r>
              <a:rPr lang="ar-SA" sz="2000" b="1">
                <a:latin typeface="Arial Unicode MS" pitchFamily="34" charset="-128"/>
                <a:ea typeface="Arial Unicode MS" pitchFamily="34" charset="-128"/>
                <a:cs typeface="Arial Unicode MS" pitchFamily="34" charset="-128"/>
              </a:rPr>
              <a:t>. </a:t>
            </a:r>
            <a:endParaRPr lang="ar-SA"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1"/>
          <p:cNvSpPr>
            <a:spLocks noChangeArrowheads="1"/>
          </p:cNvSpPr>
          <p:nvPr/>
        </p:nvSpPr>
        <p:spPr bwMode="auto">
          <a:xfrm>
            <a:off x="795338" y="60325"/>
            <a:ext cx="10577512"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400" b="1" u="sng">
                <a:solidFill>
                  <a:srgbClr val="C00000"/>
                </a:solidFill>
                <a:latin typeface="Arial Unicode MS" pitchFamily="34" charset="-128"/>
                <a:ea typeface="Arial Unicode MS" pitchFamily="34" charset="-128"/>
                <a:cs typeface="Arial Unicode MS" pitchFamily="34" charset="-128"/>
              </a:rPr>
              <a:t>النظرية الحديثة:</a:t>
            </a:r>
            <a:endParaRPr lang="en-US" sz="2400" b="1" u="sng">
              <a:solidFill>
                <a:srgbClr val="C00000"/>
              </a:solidFill>
              <a:latin typeface="Arial Unicode MS" pitchFamily="34" charset="-128"/>
              <a:ea typeface="Arial Unicode MS" pitchFamily="34" charset="-128"/>
              <a:cs typeface="Arial Unicode MS" pitchFamily="34" charset="-128"/>
            </a:endParaRPr>
          </a:p>
          <a:p>
            <a:pPr indent="457200" eaLnBrk="0" hangingPunct="0"/>
            <a:endParaRPr lang="ar-SA" sz="2000">
              <a:latin typeface="Arial Unicode MS" pitchFamily="34" charset="-128"/>
              <a:ea typeface="Arial Unicode MS" pitchFamily="34" charset="-128"/>
              <a:cs typeface="Arial Unicode MS" pitchFamily="34" charset="-128"/>
            </a:endParaRPr>
          </a:p>
          <a:p>
            <a:pPr indent="457200" eaLnBrk="0" hangingPunct="0"/>
            <a:r>
              <a:rPr lang="ar-SA" sz="2000">
                <a:latin typeface="Arial Unicode MS" pitchFamily="34" charset="-128"/>
                <a:ea typeface="Arial Unicode MS" pitchFamily="34" charset="-128"/>
                <a:cs typeface="Arial Unicode MS" pitchFamily="34" charset="-128"/>
              </a:rPr>
              <a:t>يتعلق بمفهوم النظرية الأولى ولكن تعتمد أساساً على أيونات البوتاسيوم </a:t>
            </a:r>
            <a:r>
              <a:rPr lang="en-US" sz="2000">
                <a:latin typeface="Arial Unicode MS" pitchFamily="34" charset="-128"/>
                <a:ea typeface="Arial Unicode MS" pitchFamily="34" charset="-128"/>
                <a:cs typeface="Arial Unicode MS" pitchFamily="34" charset="-128"/>
              </a:rPr>
              <a:t>K</a:t>
            </a:r>
            <a:r>
              <a:rPr lang="en-US" sz="2000" baseline="30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والكلوريد </a:t>
            </a:r>
            <a:r>
              <a:rPr lang="en-US" sz="2000">
                <a:latin typeface="Arial Unicode MS" pitchFamily="34" charset="-128"/>
                <a:ea typeface="Arial Unicode MS" pitchFamily="34" charset="-128"/>
                <a:cs typeface="Arial Unicode MS" pitchFamily="34" charset="-128"/>
              </a:rPr>
              <a:t>Cl</a:t>
            </a:r>
            <a:r>
              <a:rPr lang="en-US" sz="2000" baseline="30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والهيدروجين </a:t>
            </a:r>
            <a:r>
              <a:rPr lang="en-US" sz="2000">
                <a:latin typeface="Arial Unicode MS" pitchFamily="34" charset="-128"/>
                <a:ea typeface="Arial Unicode MS" pitchFamily="34" charset="-128"/>
                <a:cs typeface="Arial Unicode MS" pitchFamily="34" charset="-128"/>
              </a:rPr>
              <a:t>H</a:t>
            </a:r>
            <a:r>
              <a:rPr lang="en-US" sz="2000" baseline="30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وكذلك الأحماض العضوية:-</a:t>
            </a:r>
            <a:endParaRPr lang="en-US" sz="2000">
              <a:latin typeface="Arial Unicode MS" pitchFamily="34" charset="-128"/>
              <a:ea typeface="Arial Unicode MS" pitchFamily="34" charset="-128"/>
              <a:cs typeface="Arial Unicode MS" pitchFamily="34" charset="-128"/>
            </a:endParaRPr>
          </a:p>
          <a:p>
            <a:pPr indent="457200" algn="l" rtl="0" eaLnBrk="0" hangingPunct="0"/>
            <a:endParaRPr lang="en-US"/>
          </a:p>
        </p:txBody>
      </p:sp>
      <p:sp>
        <p:nvSpPr>
          <p:cNvPr id="132099" name="Rectangle 2"/>
          <p:cNvSpPr>
            <a:spLocks noChangeArrowheads="1"/>
          </p:cNvSpPr>
          <p:nvPr/>
        </p:nvSpPr>
        <p:spPr bwMode="auto">
          <a:xfrm>
            <a:off x="420688" y="981075"/>
            <a:ext cx="11185525"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endParaRPr lang="ar-SA" sz="2000">
              <a:latin typeface="Arial Unicode MS" pitchFamily="34" charset="-128"/>
              <a:ea typeface="Arial Unicode MS" pitchFamily="34" charset="-128"/>
              <a:cs typeface="Arial Unicode MS" pitchFamily="34" charset="-128"/>
            </a:endParaRPr>
          </a:p>
          <a:p>
            <a:pPr>
              <a:lnSpc>
                <a:spcPct val="150000"/>
              </a:lnSpc>
            </a:pPr>
            <a:r>
              <a:rPr lang="ar-SA" sz="2000">
                <a:latin typeface="Arial Unicode MS" pitchFamily="34" charset="-128"/>
                <a:ea typeface="Arial Unicode MS" pitchFamily="34" charset="-128"/>
                <a:cs typeface="Arial Unicode MS" pitchFamily="34" charset="-128"/>
              </a:rPr>
              <a:t>الموجات الضوئية الزرقاء تمتص بواسطة صبغة الزياكثانسين  </a:t>
            </a:r>
            <a:r>
              <a:rPr lang="en-US" sz="2000">
                <a:latin typeface="Arial Unicode MS" pitchFamily="34" charset="-128"/>
                <a:ea typeface="Arial Unicode MS" pitchFamily="34" charset="-128"/>
                <a:cs typeface="Arial Unicode MS" pitchFamily="34" charset="-128"/>
              </a:rPr>
              <a:t>zeaxanthin</a:t>
            </a:r>
            <a:r>
              <a:rPr lang="ar-SA" sz="2000">
                <a:latin typeface="Arial Unicode MS" pitchFamily="34" charset="-128"/>
                <a:ea typeface="Arial Unicode MS" pitchFamily="34" charset="-128"/>
                <a:cs typeface="Arial Unicode MS" pitchFamily="34" charset="-128"/>
              </a:rPr>
              <a:t>وهي عبارة عن</a:t>
            </a:r>
            <a:r>
              <a:rPr lang="en-US" sz="2000">
                <a:latin typeface="Arial Unicode MS" pitchFamily="34" charset="-128"/>
                <a:ea typeface="Arial Unicode MS" pitchFamily="34" charset="-128"/>
                <a:cs typeface="Arial Unicode MS" pitchFamily="34" charset="-128"/>
              </a:rPr>
              <a:t> carotenoid pigment )</a:t>
            </a:r>
            <a:r>
              <a:rPr lang="en-US"/>
              <a:t> </a:t>
            </a:r>
            <a:r>
              <a:rPr lang="ar-SA" sz="2000">
                <a:latin typeface="Arial Unicode MS" pitchFamily="34" charset="-128"/>
                <a:ea typeface="Arial Unicode MS" pitchFamily="34" charset="-128"/>
                <a:cs typeface="Arial Unicode MS" pitchFamily="34" charset="-128"/>
              </a:rPr>
              <a:t>هذا يؤدي الى تنشيط مضخة البروتونات في اغشية الخلايا الحارسة مما يعمل على ضخ البروتونات خارج سيتوبلازم الخلايا الحارسة مولدا حركة نشطة للبروتونات </a:t>
            </a:r>
            <a:r>
              <a:rPr lang="en-US" sz="2000">
                <a:latin typeface="Arial Unicode MS" pitchFamily="34" charset="-128"/>
                <a:ea typeface="Arial Unicode MS" pitchFamily="34" charset="-128"/>
                <a:cs typeface="Arial Unicode MS" pitchFamily="34" charset="-128"/>
              </a:rPr>
              <a:t>(protone motive force)</a:t>
            </a:r>
            <a:r>
              <a:rPr lang="ar-SA" sz="2000">
                <a:latin typeface="Arial Unicode MS" pitchFamily="34" charset="-128"/>
                <a:ea typeface="Arial Unicode MS" pitchFamily="34" charset="-128"/>
                <a:cs typeface="Arial Unicode MS" pitchFamily="34" charset="-128"/>
              </a:rPr>
              <a:t> أي تدرج كهروكيميائي</a:t>
            </a:r>
            <a:r>
              <a:rPr lang="ar-SA" sz="2000"/>
              <a:t> </a:t>
            </a:r>
            <a:r>
              <a:rPr lang="ar-SA" sz="2000">
                <a:latin typeface="Arial Unicode MS" pitchFamily="34" charset="-128"/>
                <a:ea typeface="Arial Unicode MS" pitchFamily="34" charset="-128"/>
                <a:cs typeface="Arial Unicode MS" pitchFamily="34" charset="-128"/>
              </a:rPr>
              <a:t>عبر الغشاء مما يعمل تغيرات كبيرة في ال </a:t>
            </a:r>
            <a:r>
              <a:rPr lang="en-US" sz="2000">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منتجا توترا عبر الاغشية تصل احيانا الى 120 فولت هذا مايؤدي الي  فتح القنوات البروتينية التي تسمح بالتدفق السلبي لايونات البوتاسيوم الموجبة الى داخل الخلايا الحارسة لكي يعادل خروج البروتونات. يتم ايضا دخول ايونات الكلوريد السالبة عن طريق تزاوجها </a:t>
            </a:r>
            <a:r>
              <a:rPr lang="en-US" sz="2000">
                <a:latin typeface="Arial Unicode MS" pitchFamily="34" charset="-128"/>
                <a:ea typeface="Arial Unicode MS" pitchFamily="34" charset="-128"/>
                <a:cs typeface="Arial Unicode MS" pitchFamily="34" charset="-128"/>
              </a:rPr>
              <a:t>(coupled)</a:t>
            </a:r>
            <a:r>
              <a:rPr lang="ar-SA" sz="2000">
                <a:latin typeface="Arial Unicode MS" pitchFamily="34" charset="-128"/>
                <a:ea typeface="Arial Unicode MS" pitchFamily="34" charset="-128"/>
                <a:cs typeface="Arial Unicode MS" pitchFamily="34" charset="-128"/>
              </a:rPr>
              <a:t> مع بعض البروتونات العائدة عبر القنوات </a:t>
            </a:r>
            <a:r>
              <a:rPr lang="en-US" sz="2000" u="sng">
                <a:latin typeface="Arial Unicode MS" pitchFamily="34" charset="-128"/>
                <a:ea typeface="Arial Unicode MS" pitchFamily="34" charset="-128"/>
                <a:cs typeface="Arial Unicode MS" pitchFamily="34" charset="-128"/>
              </a:rPr>
              <a:t>(Cl/H </a:t>
            </a:r>
            <a:endParaRPr lang="ar-SA" sz="2000" u="sng">
              <a:latin typeface="Arial Unicode MS" pitchFamily="34" charset="-128"/>
              <a:ea typeface="Arial Unicode MS" pitchFamily="34" charset="-128"/>
              <a:cs typeface="Arial Unicode MS" pitchFamily="34" charset="-128"/>
            </a:endParaRPr>
          </a:p>
          <a:p>
            <a:pPr>
              <a:lnSpc>
                <a:spcPct val="150000"/>
              </a:lnSpc>
            </a:pPr>
            <a:r>
              <a:rPr lang="en-US" sz="2000" u="sng">
                <a:latin typeface="Arial Unicode MS" pitchFamily="34" charset="-128"/>
                <a:ea typeface="Arial Unicode MS" pitchFamily="34" charset="-128"/>
                <a:cs typeface="Arial Unicode MS" pitchFamily="34" charset="-128"/>
              </a:rPr>
              <a:t>symport)</a:t>
            </a: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(حتى يتم معادلة واتزان الشحنات الكهربائية). هذا التراكم الايوني يعمل على خفض الجهد داخل الخلايا الحارسة مؤديا الى انتفاخ الخلايا الحارسة وبالتالي فتح الثغور</a:t>
            </a:r>
            <a:r>
              <a:rPr lang="ar-SA" sz="2000"/>
              <a:t>.</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1"/>
          <p:cNvSpPr>
            <a:spLocks noChangeArrowheads="1"/>
          </p:cNvSpPr>
          <p:nvPr/>
        </p:nvSpPr>
        <p:spPr bwMode="auto">
          <a:xfrm>
            <a:off x="325438" y="260350"/>
            <a:ext cx="112807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26988" algn="justLow" eaLnBrk="0" hangingPunct="0"/>
            <a:r>
              <a:rPr lang="ar-SA" sz="2000">
                <a:latin typeface="Arial Unicode MS" pitchFamily="34" charset="-128"/>
                <a:ea typeface="Arial Unicode MS" pitchFamily="34" charset="-128"/>
                <a:cs typeface="Arial Unicode MS" pitchFamily="34" charset="-128"/>
              </a:rPr>
              <a:t>هذا التراكم الايوني وانخفاض الجهد داخل الخلايا الحارسة يزداد مع تقدم النهارعن طريق </a:t>
            </a:r>
            <a:r>
              <a:rPr lang="ar-SA" sz="2000" b="1">
                <a:latin typeface="Arial Unicode MS" pitchFamily="34" charset="-128"/>
                <a:ea typeface="Arial Unicode MS" pitchFamily="34" charset="-128"/>
                <a:cs typeface="Arial Unicode MS" pitchFamily="34" charset="-128"/>
              </a:rPr>
              <a:t>تكوين السكر </a:t>
            </a:r>
            <a:r>
              <a:rPr lang="ar-SA" sz="2000">
                <a:latin typeface="Arial Unicode MS" pitchFamily="34" charset="-128"/>
                <a:ea typeface="Arial Unicode MS" pitchFamily="34" charset="-128"/>
                <a:cs typeface="Arial Unicode MS" pitchFamily="34" charset="-128"/>
              </a:rPr>
              <a:t>الناتج من بدء نشاط عملية </a:t>
            </a:r>
            <a:r>
              <a:rPr lang="ar-SA" sz="2000" b="1">
                <a:latin typeface="Arial Unicode MS" pitchFamily="34" charset="-128"/>
                <a:ea typeface="Arial Unicode MS" pitchFamily="34" charset="-128"/>
                <a:cs typeface="Arial Unicode MS" pitchFamily="34" charset="-128"/>
              </a:rPr>
              <a:t>التمثيل الضوئي</a:t>
            </a:r>
            <a:r>
              <a:rPr lang="ar-SA" sz="2000">
                <a:latin typeface="Arial Unicode MS" pitchFamily="34" charset="-128"/>
                <a:ea typeface="Arial Unicode MS" pitchFamily="34" charset="-128"/>
                <a:cs typeface="Arial Unicode MS" pitchFamily="34" charset="-128"/>
              </a:rPr>
              <a:t> وكذلك ايضا فإن الضوء الازرق يعمل على </a:t>
            </a:r>
            <a:r>
              <a:rPr lang="ar-SA" sz="2000" b="1">
                <a:latin typeface="Arial Unicode MS" pitchFamily="34" charset="-128"/>
                <a:ea typeface="Arial Unicode MS" pitchFamily="34" charset="-128"/>
                <a:cs typeface="Arial Unicode MS" pitchFamily="34" charset="-128"/>
              </a:rPr>
              <a:t>تحلل النشا</a:t>
            </a:r>
            <a:r>
              <a:rPr lang="ar-SA" sz="2000">
                <a:latin typeface="Arial Unicode MS" pitchFamily="34" charset="-128"/>
                <a:ea typeface="Arial Unicode MS" pitchFamily="34" charset="-128"/>
                <a:cs typeface="Arial Unicode MS" pitchFamily="34" charset="-128"/>
              </a:rPr>
              <a:t> إلى سكر.</a:t>
            </a:r>
          </a:p>
        </p:txBody>
      </p:sp>
      <p:sp>
        <p:nvSpPr>
          <p:cNvPr id="133123" name="Rectangle 2"/>
          <p:cNvSpPr>
            <a:spLocks noChangeArrowheads="1"/>
          </p:cNvSpPr>
          <p:nvPr/>
        </p:nvSpPr>
        <p:spPr bwMode="auto">
          <a:xfrm>
            <a:off x="889000" y="792163"/>
            <a:ext cx="10717213"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eaLnBrk="0" hangingPunct="0">
              <a:lnSpc>
                <a:spcPct val="150000"/>
              </a:lnSpc>
              <a:buFontTx/>
              <a:buChar char="•"/>
              <a:tabLst>
                <a:tab pos="228600" algn="l"/>
              </a:tabLst>
            </a:pPr>
            <a:endParaRPr lang="ar-SA" sz="2000">
              <a:latin typeface="Arial Unicode MS" pitchFamily="34" charset="-128"/>
              <a:ea typeface="Arial Unicode MS" pitchFamily="34" charset="-128"/>
              <a:cs typeface="Arial Unicode MS" pitchFamily="34" charset="-128"/>
            </a:endParaRPr>
          </a:p>
          <a:p>
            <a:pPr indent="457200" algn="justLow" eaLnBrk="0" hangingPunct="0">
              <a:lnSpc>
                <a:spcPct val="150000"/>
              </a:lnSpc>
              <a:buFontTx/>
              <a:buChar char="•"/>
              <a:tabLst>
                <a:tab pos="228600" algn="l"/>
              </a:tabLst>
            </a:pPr>
            <a:r>
              <a:rPr lang="ar-SA" sz="2000">
                <a:latin typeface="Arial Unicode MS" pitchFamily="34" charset="-128"/>
                <a:ea typeface="Arial Unicode MS" pitchFamily="34" charset="-128"/>
                <a:cs typeface="Arial Unicode MS" pitchFamily="34" charset="-128"/>
              </a:rPr>
              <a:t>هناك بعض الاستثناءات الأخرى بالنسبة للضوء فعلى سبيل المثال:</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buFontTx/>
              <a:buChar char="•"/>
              <a:tabLst>
                <a:tab pos="228600" algn="l"/>
              </a:tabLst>
            </a:pPr>
            <a:r>
              <a:rPr lang="ar-SA" sz="2000">
                <a:latin typeface="Arial Unicode MS" pitchFamily="34" charset="-128"/>
                <a:ea typeface="Arial Unicode MS" pitchFamily="34" charset="-128"/>
                <a:cs typeface="Arial Unicode MS" pitchFamily="34" charset="-128"/>
              </a:rPr>
              <a:t>نباتات مثل البطاطس، البصل، الكرنب تغلق بعد 3 ساعات من غروب الشمس ويمكن أن تغلق في النهار إن عرضت للذبول في حين أن نبات ذيل الحصان </a:t>
            </a:r>
            <a:r>
              <a:rPr lang="en-US" sz="2000" i="1">
                <a:latin typeface="Arial Unicode MS" pitchFamily="34" charset="-128"/>
                <a:ea typeface="Arial Unicode MS" pitchFamily="34" charset="-128"/>
                <a:cs typeface="Arial Unicode MS" pitchFamily="34" charset="-128"/>
              </a:rPr>
              <a:t>Equisetum</a:t>
            </a:r>
            <a:r>
              <a:rPr lang="en-US" sz="2000">
                <a:latin typeface="Arial Unicode MS" pitchFamily="34" charset="-128"/>
                <a:ea typeface="Arial Unicode MS" pitchFamily="34" charset="-128"/>
                <a:cs typeface="Arial Unicode MS" pitchFamily="34" charset="-128"/>
              </a:rPr>
              <a:t> </a:t>
            </a:r>
            <a:r>
              <a:rPr lang="en-US" sz="2000" i="1">
                <a:latin typeface="Arial Unicode MS" pitchFamily="34" charset="-128"/>
                <a:ea typeface="Arial Unicode MS" pitchFamily="34" charset="-128"/>
                <a:cs typeface="Arial Unicode MS" pitchFamily="34" charset="-128"/>
              </a:rPr>
              <a:t>asvense</a:t>
            </a:r>
            <a:r>
              <a:rPr lang="ar-SA" sz="2000">
                <a:latin typeface="Arial Unicode MS" pitchFamily="34" charset="-128"/>
                <a:ea typeface="Arial Unicode MS" pitchFamily="34" charset="-128"/>
                <a:cs typeface="Arial Unicode MS" pitchFamily="34" charset="-128"/>
              </a:rPr>
              <a:t> تظل مفتوحة حتى لو تعرضت للذبول.</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buFontTx/>
              <a:buChar char="•"/>
              <a:tabLst>
                <a:tab pos="228600" algn="l"/>
              </a:tabLst>
            </a:pPr>
            <a:r>
              <a:rPr lang="ar-SA" sz="2000">
                <a:latin typeface="Arial Unicode MS" pitchFamily="34" charset="-128"/>
                <a:ea typeface="Arial Unicode MS" pitchFamily="34" charset="-128"/>
                <a:cs typeface="Arial Unicode MS" pitchFamily="34" charset="-128"/>
              </a:rPr>
              <a:t>ثغور بعض النجيليات تفتح ساعة أو اثنين خلال النهار وبعضها لا يفتح إطلاقاً.</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tabLst>
                <a:tab pos="228600" algn="l"/>
              </a:tabLst>
            </a:pPr>
            <a:r>
              <a:rPr lang="en-US" sz="2000">
                <a:latin typeface="Arial Unicode MS" pitchFamily="34" charset="-128"/>
                <a:ea typeface="Arial Unicode MS" pitchFamily="34" charset="-128"/>
                <a:cs typeface="Arial Unicode MS" pitchFamily="34" charset="-128"/>
              </a:rPr>
              <a:t> </a:t>
            </a:r>
          </a:p>
        </p:txBody>
      </p:sp>
      <p:sp>
        <p:nvSpPr>
          <p:cNvPr id="133124" name="Rectangle 3"/>
          <p:cNvSpPr>
            <a:spLocks noChangeArrowheads="1"/>
          </p:cNvSpPr>
          <p:nvPr/>
        </p:nvSpPr>
        <p:spPr bwMode="auto">
          <a:xfrm>
            <a:off x="420688" y="3429000"/>
            <a:ext cx="11185525" cy="2678113"/>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pPr indent="34925" eaLnBrk="0" hangingPunct="0">
              <a:lnSpc>
                <a:spcPct val="150000"/>
              </a:lnSpc>
            </a:pPr>
            <a:r>
              <a:rPr lang="ar-SA" sz="2000" b="1">
                <a:latin typeface="Arial Unicode MS" pitchFamily="34" charset="-128"/>
                <a:ea typeface="Arial Unicode MS" pitchFamily="34" charset="-128"/>
                <a:cs typeface="Arial Unicode MS" pitchFamily="34" charset="-128"/>
              </a:rPr>
              <a:t>الحرارة </a:t>
            </a:r>
            <a:r>
              <a:rPr lang="ar-SA" sz="2000">
                <a:latin typeface="Arial Unicode MS" pitchFamily="34" charset="-128"/>
                <a:ea typeface="Arial Unicode MS" pitchFamily="34" charset="-128"/>
                <a:cs typeface="Arial Unicode MS" pitchFamily="34" charset="-128"/>
              </a:rPr>
              <a:t>أيضاً تلعب دوراً مهماً في عملية فتح وغلق الثغور ويرتبط هذا العامل مع عوامل أخرى مثل الضوء فبدرجة حرارة أقل من (</a:t>
            </a:r>
            <a:r>
              <a:rPr lang="en-US" sz="2000">
                <a:latin typeface="Arial Unicode MS" pitchFamily="34" charset="-128"/>
                <a:ea typeface="Arial Unicode MS" pitchFamily="34" charset="-128"/>
                <a:cs typeface="Arial Unicode MS" pitchFamily="34" charset="-128"/>
              </a:rPr>
              <a:t>0</a:t>
            </a:r>
            <a:r>
              <a:rPr lang="ar-SA" sz="2000">
                <a:latin typeface="Arial Unicode MS" pitchFamily="34" charset="-128"/>
                <a:ea typeface="Arial Unicode MS" pitchFamily="34" charset="-128"/>
                <a:cs typeface="Arial Unicode MS" pitchFamily="34" charset="-128"/>
              </a:rPr>
              <a:t>) حتى في الضوء فإن بعض النباتات تبقي ثغورها مغلقة وعند رفع درجة الحرارة فإن الثغور تفتح وهذا حال نبات، القطن و الكاميلياء. ولكن في درجة حرارة عالية(</a:t>
            </a:r>
            <a:r>
              <a:rPr lang="en-US" sz="2000">
                <a:latin typeface="Arial Unicode MS" pitchFamily="34" charset="-128"/>
                <a:ea typeface="Arial Unicode MS" pitchFamily="34" charset="-128"/>
                <a:cs typeface="Arial Unicode MS" pitchFamily="34" charset="-128"/>
              </a:rPr>
              <a:t>30</a:t>
            </a:r>
            <a:r>
              <a:rPr lang="ar-SA" sz="2000" baseline="30000">
                <a:latin typeface="Arial Unicode MS" pitchFamily="34" charset="-128"/>
                <a:ea typeface="Arial Unicode MS" pitchFamily="34" charset="-128"/>
                <a:cs typeface="Arial Unicode MS" pitchFamily="34" charset="-128"/>
              </a:rPr>
              <a:t>0</a:t>
            </a:r>
            <a:r>
              <a:rPr lang="ar-SA" sz="2000">
                <a:latin typeface="Arial Unicode MS" pitchFamily="34" charset="-128"/>
                <a:ea typeface="Arial Unicode MS" pitchFamily="34" charset="-128"/>
                <a:cs typeface="Arial Unicode MS" pitchFamily="34" charset="-128"/>
              </a:rPr>
              <a:t> فما فوق) فإن فتح الثغور يقل وهذا ناتج عن أن درجات الحرارة العالية تؤثر على تركيز </a:t>
            </a:r>
            <a:r>
              <a:rPr lang="en-US" sz="2000">
                <a:latin typeface="Arial Unicode MS" pitchFamily="34" charset="-128"/>
                <a:ea typeface="Arial Unicode MS" pitchFamily="34" charset="-128"/>
                <a:cs typeface="Arial Unicode MS" pitchFamily="34" charset="-128"/>
              </a:rPr>
              <a:t>CO</a:t>
            </a:r>
            <a:r>
              <a:rPr lang="en-US" sz="1200" b="1">
                <a:latin typeface="Arial Unicode MS" pitchFamily="34" charset="-128"/>
                <a:ea typeface="Arial Unicode MS" pitchFamily="34" charset="-128"/>
                <a:cs typeface="Arial Unicode MS" pitchFamily="34" charset="-128"/>
              </a:rPr>
              <a:t>2</a:t>
            </a:r>
            <a:r>
              <a:rPr lang="ar-SA" sz="2000">
                <a:latin typeface="Arial Unicode MS" pitchFamily="34" charset="-128"/>
                <a:ea typeface="Arial Unicode MS" pitchFamily="34" charset="-128"/>
                <a:cs typeface="Arial Unicode MS" pitchFamily="34" charset="-128"/>
              </a:rPr>
              <a:t>حيث يرتفع تركيزه في المسافات البينية وهذا ناتج عن زيادة معدل التنفس.</a:t>
            </a:r>
            <a:endParaRPr lang="en-US" sz="2000">
              <a:latin typeface="Arial Unicode MS" pitchFamily="34" charset="-128"/>
              <a:ea typeface="Arial Unicode MS" pitchFamily="34" charset="-128"/>
              <a:cs typeface="Arial Unicode MS" pitchFamily="34" charset="-128"/>
            </a:endParaRPr>
          </a:p>
          <a:p>
            <a:pPr indent="34925" rtl="0" eaLnBrk="0" hangingPunct="0"/>
            <a:endParaRPr lang="en-US"/>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1"/>
          <p:cNvSpPr>
            <a:spLocks noChangeArrowheads="1"/>
          </p:cNvSpPr>
          <p:nvPr/>
        </p:nvSpPr>
        <p:spPr bwMode="auto">
          <a:xfrm>
            <a:off x="233363" y="333375"/>
            <a:ext cx="11139487"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ويعتقد ان التغيرات في الفتح والغلق والمخالفة للتنظيم البيولوجي الطبيعي للنباتات تنتج بفعل تأثير هرمونات الفتح والغلق اي السيتوكيين وحمض الابسيسيك بالترتيب حيث ان الثغور تبدو تحت تأثير آلية تشمل الفعل المتعارض لهذين الهرمونين ويتم تشجيع الثغور على الانفتاح وذلك على تراكيز من السيتوكيين، تتراوح بين </a:t>
            </a:r>
            <a:r>
              <a:rPr lang="en-US" sz="2000">
                <a:latin typeface="Arial Unicode MS" pitchFamily="34" charset="-128"/>
                <a:ea typeface="Arial Unicode MS" pitchFamily="34" charset="-128"/>
                <a:cs typeface="Arial Unicode MS" pitchFamily="34" charset="-128"/>
                <a:sym typeface="Symbol" pitchFamily="18" charset="2"/>
              </a:rPr>
              <a:t></a:t>
            </a:r>
            <a:r>
              <a:rPr lang="en-US"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sym typeface="Symbol" pitchFamily="18" charset="2"/>
              </a:rPr>
              <a:t>molor 0.05</a:t>
            </a:r>
            <a:r>
              <a:rPr lang="ar-SA" sz="2000">
                <a:latin typeface="Arial Unicode MS" pitchFamily="34" charset="-128"/>
                <a:ea typeface="Arial Unicode MS" pitchFamily="34" charset="-128"/>
                <a:cs typeface="Arial Unicode MS" pitchFamily="34" charset="-128"/>
                <a:sym typeface="Symbol" pitchFamily="18" charset="2"/>
              </a:rPr>
              <a:t>-</a:t>
            </a:r>
            <a:r>
              <a:rPr lang="en-US" sz="2000">
                <a:latin typeface="Arial Unicode MS" pitchFamily="34" charset="-128"/>
                <a:ea typeface="Arial Unicode MS" pitchFamily="34" charset="-128"/>
                <a:cs typeface="Arial Unicode MS" pitchFamily="34" charset="-128"/>
                <a:sym typeface="Symbol" pitchFamily="18" charset="2"/>
              </a:rPr>
              <a:t> 0.01</a:t>
            </a:r>
            <a:r>
              <a:rPr lang="ar-SA" sz="2000">
                <a:latin typeface="Arial Unicode MS" pitchFamily="34" charset="-128"/>
                <a:ea typeface="Arial Unicode MS" pitchFamily="34" charset="-128"/>
                <a:cs typeface="Arial Unicode MS" pitchFamily="34" charset="-128"/>
                <a:sym typeface="Symbol" pitchFamily="18" charset="2"/>
              </a:rPr>
              <a:t> بينما يؤدي حمض الابسبسبك إلى إغلاق الثغور على نفس التراكيز، وهذان ال</a:t>
            </a:r>
            <a:r>
              <a:rPr lang="ar-EG" sz="2000">
                <a:latin typeface="Arial Unicode MS" pitchFamily="34" charset="-128"/>
                <a:ea typeface="Arial Unicode MS" pitchFamily="34" charset="-128"/>
                <a:cs typeface="Arial Unicode MS" pitchFamily="34" charset="-128"/>
                <a:sym typeface="Symbol" pitchFamily="18" charset="2"/>
              </a:rPr>
              <a:t>هومونان</a:t>
            </a:r>
            <a:r>
              <a:rPr lang="ar-SA" sz="2000">
                <a:latin typeface="Arial Unicode MS" pitchFamily="34" charset="-128"/>
                <a:ea typeface="Arial Unicode MS" pitchFamily="34" charset="-128"/>
                <a:cs typeface="Arial Unicode MS" pitchFamily="34" charset="-128"/>
                <a:sym typeface="Symbol" pitchFamily="18" charset="2"/>
              </a:rPr>
              <a:t> يعملان على تنظيم فتح وغلق الثغور بناء على تأثيرهم على التدفق الأيوني.</a:t>
            </a:r>
            <a:endParaRPr lang="en-US" sz="2000">
              <a:latin typeface="Arial Unicode MS" pitchFamily="34" charset="-128"/>
              <a:ea typeface="Arial Unicode MS" pitchFamily="34" charset="-128"/>
              <a:cs typeface="Arial Unicode MS" pitchFamily="34" charset="-128"/>
              <a:sym typeface="Symbol" pitchFamily="18" charset="2"/>
            </a:endParaRPr>
          </a:p>
        </p:txBody>
      </p:sp>
      <p:sp>
        <p:nvSpPr>
          <p:cNvPr id="134147" name="Rectangle 1"/>
          <p:cNvSpPr>
            <a:spLocks noChangeArrowheads="1"/>
          </p:cNvSpPr>
          <p:nvPr/>
        </p:nvSpPr>
        <p:spPr bwMode="auto">
          <a:xfrm>
            <a:off x="800100" y="2928938"/>
            <a:ext cx="108585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400" b="1" u="sng">
                <a:latin typeface="Arial Unicode MS" pitchFamily="34" charset="-128"/>
                <a:ea typeface="Arial Unicode MS" pitchFamily="34" charset="-128"/>
                <a:cs typeface="Arial Unicode MS" pitchFamily="34" charset="-128"/>
              </a:rPr>
              <a:t>العوامل التي تؤثر على عملية النتح</a:t>
            </a:r>
          </a:p>
          <a:p>
            <a:pPr indent="457200" eaLnBrk="0" hangingPunct="0"/>
            <a:r>
              <a:rPr lang="ar-SA" sz="2000" b="1" u="sng">
                <a:latin typeface="Arial Unicode MS" pitchFamily="34" charset="-128"/>
                <a:ea typeface="Arial Unicode MS" pitchFamily="34" charset="-128"/>
                <a:cs typeface="Arial Unicode MS" pitchFamily="34" charset="-128"/>
              </a:rPr>
              <a:t>أ- العوامل البيئية</a:t>
            </a:r>
            <a:endParaRPr lang="en-US" sz="2000" b="1" u="sng">
              <a:latin typeface="Arial Unicode MS" pitchFamily="34" charset="-128"/>
              <a:ea typeface="Arial Unicode MS" pitchFamily="34" charset="-128"/>
              <a:cs typeface="Arial Unicode MS" pitchFamily="34" charset="-128"/>
            </a:endParaRPr>
          </a:p>
          <a:p>
            <a:pPr indent="457200" eaLnBrk="0" hangingPunct="0"/>
            <a:r>
              <a:rPr lang="ar-SA" sz="2000" b="1" u="sng">
                <a:latin typeface="Arial Unicode MS" pitchFamily="34" charset="-128"/>
                <a:ea typeface="Arial Unicode MS" pitchFamily="34" charset="-128"/>
                <a:cs typeface="Arial Unicode MS" pitchFamily="34" charset="-128"/>
              </a:rPr>
              <a:t>1-  الضوء</a:t>
            </a:r>
            <a:endParaRPr lang="en-US" sz="2000" b="1" u="sng">
              <a:latin typeface="Arial Unicode MS" pitchFamily="34" charset="-128"/>
              <a:ea typeface="Arial Unicode MS" pitchFamily="34" charset="-128"/>
              <a:cs typeface="Arial Unicode MS" pitchFamily="34" charset="-128"/>
            </a:endParaRPr>
          </a:p>
          <a:p>
            <a:pPr indent="457200" eaLnBrk="0" hangingPunct="0"/>
            <a:r>
              <a:rPr lang="ar-SA" sz="2000">
                <a:latin typeface="Arial Unicode MS" pitchFamily="34" charset="-128"/>
                <a:ea typeface="Arial Unicode MS" pitchFamily="34" charset="-128"/>
                <a:cs typeface="Arial Unicode MS" pitchFamily="34" charset="-128"/>
              </a:rPr>
              <a:t>له تأثير مباشر على عملية فتح وغلق الثغور وبالتالي على معدل النتح.</a:t>
            </a:r>
            <a:endParaRPr lang="en-US" sz="2000">
              <a:latin typeface="Arial Unicode MS" pitchFamily="34" charset="-128"/>
              <a:ea typeface="Arial Unicode MS" pitchFamily="34" charset="-128"/>
              <a:cs typeface="Arial Unicode MS" pitchFamily="34" charset="-128"/>
            </a:endParaRPr>
          </a:p>
          <a:p>
            <a:pPr indent="457200" eaLnBrk="0" hangingPunct="0"/>
            <a:r>
              <a:rPr lang="ar-SA" sz="2000" b="1" u="sng">
                <a:latin typeface="Arial Unicode MS" pitchFamily="34" charset="-128"/>
                <a:ea typeface="Arial Unicode MS" pitchFamily="34" charset="-128"/>
                <a:cs typeface="Arial Unicode MS" pitchFamily="34" charset="-128"/>
              </a:rPr>
              <a:t>2- الرطوبة (رطوبة الهواء): </a:t>
            </a:r>
            <a:r>
              <a:rPr lang="en-US" sz="2000" b="1" u="sng">
                <a:latin typeface="Arial Unicode MS" pitchFamily="34" charset="-128"/>
                <a:ea typeface="Arial Unicode MS" pitchFamily="34" charset="-128"/>
                <a:cs typeface="Arial Unicode MS" pitchFamily="34" charset="-128"/>
              </a:rPr>
              <a:t>Air humidity</a:t>
            </a:r>
          </a:p>
          <a:p>
            <a:pPr indent="457200" eaLnBrk="0" hangingPunct="0"/>
            <a:r>
              <a:rPr lang="ar-SA" sz="2000">
                <a:latin typeface="Arial Unicode MS" pitchFamily="34" charset="-128"/>
                <a:ea typeface="Arial Unicode MS" pitchFamily="34" charset="-128"/>
                <a:cs typeface="Arial Unicode MS" pitchFamily="34" charset="-128"/>
              </a:rPr>
              <a:t>ترتبط الرطوبة بدرجة الحرارة، وتزداد قدرة الهواء على حمل بخار الماء كلما ارتفعت درجة حرارته </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1"/>
          <p:cNvSpPr>
            <a:spLocks noChangeArrowheads="1"/>
          </p:cNvSpPr>
          <p:nvPr/>
        </p:nvSpPr>
        <p:spPr bwMode="auto">
          <a:xfrm>
            <a:off x="325438" y="306388"/>
            <a:ext cx="1132840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 eaLnBrk="0" hangingPunct="0">
              <a:lnSpc>
                <a:spcPct val="150000"/>
              </a:lnSpc>
            </a:pPr>
            <a:r>
              <a:rPr lang="ar-SA" sz="2000">
                <a:latin typeface="Arial Unicode MS" pitchFamily="34" charset="-128"/>
                <a:ea typeface="Arial Unicode MS" pitchFamily="34" charset="-128"/>
                <a:cs typeface="Arial Unicode MS" pitchFamily="34" charset="-128"/>
              </a:rPr>
              <a:t>يكون الهواء داخل المسافات البينية في خلايا الورقة في حالة تشبع كامل ببخار الماء، بينما يكون الهواء الجوي الخارجي على درجة أقل من التشبع وبنتيجة لذلك يخرج بخار الماء من المسافات البينية للخلايا إلى الهواء ويزداد معدل خروجه بازدياد الفرق في درجة التشبع للهواء وللمسافات البينية بين خلايا الورقة. </a:t>
            </a:r>
            <a:endParaRPr lang="en-US" sz="2000">
              <a:latin typeface="Arial Unicode MS" pitchFamily="34" charset="-128"/>
              <a:ea typeface="Arial Unicode MS" pitchFamily="34" charset="-128"/>
              <a:cs typeface="Arial Unicode MS" pitchFamily="34" charset="-128"/>
            </a:endParaRPr>
          </a:p>
          <a:p>
            <a:pPr indent="457200" algn="just" eaLnBrk="0" hangingPunct="0">
              <a:lnSpc>
                <a:spcPct val="150000"/>
              </a:lnSpc>
            </a:pPr>
            <a:r>
              <a:rPr lang="ar-SA" sz="2000" b="1" u="sng">
                <a:solidFill>
                  <a:srgbClr val="C00000"/>
                </a:solidFill>
                <a:latin typeface="Arial Unicode MS" pitchFamily="34" charset="-128"/>
                <a:ea typeface="Arial Unicode MS" pitchFamily="34" charset="-128"/>
                <a:cs typeface="Arial Unicode MS" pitchFamily="34" charset="-128"/>
              </a:rPr>
              <a:t>3- درجة الحرارة:    </a:t>
            </a:r>
            <a:r>
              <a:rPr lang="en-US" sz="2000" b="1" u="sng">
                <a:solidFill>
                  <a:srgbClr val="C00000"/>
                </a:solidFill>
                <a:latin typeface="Arial Unicode MS" pitchFamily="34" charset="-128"/>
                <a:ea typeface="Arial Unicode MS" pitchFamily="34" charset="-128"/>
                <a:cs typeface="Arial Unicode MS" pitchFamily="34" charset="-128"/>
              </a:rPr>
              <a:t>Air temperature</a:t>
            </a:r>
          </a:p>
          <a:p>
            <a:pPr indent="457200" algn="just" eaLnBrk="0" hangingPunct="0">
              <a:lnSpc>
                <a:spcPct val="150000"/>
              </a:lnSpc>
            </a:pPr>
            <a:r>
              <a:rPr lang="ar-SA" sz="2000">
                <a:latin typeface="Arial Unicode MS" pitchFamily="34" charset="-128"/>
                <a:ea typeface="Arial Unicode MS" pitchFamily="34" charset="-128"/>
                <a:cs typeface="Arial Unicode MS" pitchFamily="34" charset="-128"/>
              </a:rPr>
              <a:t>كما ذكرنا سابقاً بالنسبة للرطوبة فهناك ارتباط بين العاملين حيث أن زيادة درجة الحرارة تزيد الفرق بين كمية البخار التي يحملها الهواء والكمية اللازمة لتشبعه، أي بعبارة أخرى يزداد نقص تشبع الهواء، ومع ازدياد نقص تشبع الهواء المحيط بالأوراق يزداد خروج الماء من الثغور ويرتفع معدل النتح.</a:t>
            </a:r>
            <a:endParaRPr lang="en-US" sz="2000">
              <a:latin typeface="Arial Unicode MS" pitchFamily="34" charset="-128"/>
              <a:ea typeface="Arial Unicode MS" pitchFamily="34" charset="-128"/>
              <a:cs typeface="Arial Unicode MS" pitchFamily="34" charset="-128"/>
            </a:endParaRPr>
          </a:p>
          <a:p>
            <a:pPr indent="457200" algn="just" eaLnBrk="0" hangingPunct="0">
              <a:lnSpc>
                <a:spcPct val="150000"/>
              </a:lnSpc>
            </a:pPr>
            <a:r>
              <a:rPr lang="ar-SA" sz="2000" b="1" u="sng">
                <a:solidFill>
                  <a:srgbClr val="C00000"/>
                </a:solidFill>
                <a:latin typeface="Arial Unicode MS" pitchFamily="34" charset="-128"/>
                <a:ea typeface="Arial Unicode MS" pitchFamily="34" charset="-128"/>
                <a:cs typeface="Arial Unicode MS" pitchFamily="34" charset="-128"/>
              </a:rPr>
              <a:t>4- حركة الرياح:     </a:t>
            </a:r>
            <a:r>
              <a:rPr lang="en-US" sz="2000" b="1" u="sng">
                <a:solidFill>
                  <a:srgbClr val="C00000"/>
                </a:solidFill>
                <a:latin typeface="Arial Unicode MS" pitchFamily="34" charset="-128"/>
                <a:ea typeface="Arial Unicode MS" pitchFamily="34" charset="-128"/>
                <a:cs typeface="Arial Unicode MS" pitchFamily="34" charset="-128"/>
              </a:rPr>
              <a:t>Air movement</a:t>
            </a:r>
          </a:p>
        </p:txBody>
      </p:sp>
      <p:sp>
        <p:nvSpPr>
          <p:cNvPr id="135171" name="Rectangle 2"/>
          <p:cNvSpPr>
            <a:spLocks noChangeArrowheads="1"/>
          </p:cNvSpPr>
          <p:nvPr/>
        </p:nvSpPr>
        <p:spPr bwMode="auto">
          <a:xfrm>
            <a:off x="514350" y="4357688"/>
            <a:ext cx="109045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تكون طبقة الهواء المحيط أو القريب من سطوح الأوراق النباتية مشبعة ببخار الماء وبازدياد النتح يزداد سمك طبقة الهواء المشبع وهذا ما يؤدي إلى تقليل النتح</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1"/>
          <p:cNvSpPr>
            <a:spLocks noChangeArrowheads="1"/>
          </p:cNvSpPr>
          <p:nvPr/>
        </p:nvSpPr>
        <p:spPr bwMode="auto">
          <a:xfrm>
            <a:off x="420688" y="333375"/>
            <a:ext cx="109982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وهنا يأتي دور الرياح حيث أن تحركها يعمل على إزالة الطبقة المشبعة بالماء من حول الأوراق وتحل محلها طبقة أقل تشبعاً مما يعمل على اختلاف الجهد المائي بين الداخل والخارج وبالتالي يزداد النتح. وبالتالي كلما زادت سرعة الرياح ازدادت عملية النتح حتى تصل سرعة الرياح إلى 8كم/ساعة  وهنا تصبح الزيادة في النتح تدريجية إلى أن تصل سرعة الرياح إلى 34كم/ساعة وهذا ما يؤدي إلى تقليل النتح بسبب التبريد وبالتالي إغلاق الثغور.</a:t>
            </a:r>
            <a:endParaRPr lang="en-US" sz="2000">
              <a:latin typeface="Arial Unicode MS" pitchFamily="34" charset="-128"/>
              <a:ea typeface="Arial Unicode MS" pitchFamily="34" charset="-128"/>
              <a:cs typeface="Arial Unicode MS" pitchFamily="34" charset="-128"/>
            </a:endParaRPr>
          </a:p>
          <a:p>
            <a:pPr indent="457200" eaLnBrk="0" hangingPunct="0">
              <a:lnSpc>
                <a:spcPct val="150000"/>
              </a:lnSpc>
            </a:pPr>
            <a:endParaRPr lang="ar-SA"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1"/>
          <p:cNvSpPr>
            <a:spLocks noChangeArrowheads="1"/>
          </p:cNvSpPr>
          <p:nvPr/>
        </p:nvSpPr>
        <p:spPr bwMode="auto">
          <a:xfrm>
            <a:off x="325438" y="19050"/>
            <a:ext cx="11328400" cy="104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400" b="1" u="sng">
                <a:solidFill>
                  <a:srgbClr val="C00000"/>
                </a:solidFill>
                <a:latin typeface="Arial Unicode MS" pitchFamily="34" charset="-128"/>
                <a:ea typeface="Arial Unicode MS" pitchFamily="34" charset="-128"/>
                <a:cs typeface="Arial Unicode MS" pitchFamily="34" charset="-128"/>
              </a:rPr>
              <a:t>7- غاز </a:t>
            </a:r>
            <a:r>
              <a:rPr lang="en-US" sz="2400" b="1" u="sng">
                <a:solidFill>
                  <a:srgbClr val="C00000"/>
                </a:solidFill>
                <a:latin typeface="Arial Unicode MS" pitchFamily="34" charset="-128"/>
                <a:ea typeface="Arial Unicode MS" pitchFamily="34" charset="-128"/>
                <a:cs typeface="Arial Unicode MS" pitchFamily="34" charset="-128"/>
              </a:rPr>
              <a:t>Co</a:t>
            </a:r>
            <a:r>
              <a:rPr lang="en-US" sz="2400" b="1" u="sng" baseline="-30000">
                <a:solidFill>
                  <a:srgbClr val="C00000"/>
                </a:solidFill>
                <a:latin typeface="Arial Unicode MS" pitchFamily="34" charset="-128"/>
                <a:ea typeface="Arial Unicode MS" pitchFamily="34" charset="-128"/>
                <a:cs typeface="Arial Unicode MS" pitchFamily="34" charset="-128"/>
              </a:rPr>
              <a:t>2</a:t>
            </a:r>
            <a:endParaRPr lang="en-US" sz="2400" b="1" u="sng">
              <a:solidFill>
                <a:srgbClr val="C00000"/>
              </a:solidFill>
              <a:latin typeface="Arial Unicode MS" pitchFamily="34" charset="-128"/>
              <a:ea typeface="Arial Unicode MS" pitchFamily="34" charset="-128"/>
              <a:cs typeface="Arial Unicode MS" pitchFamily="34" charset="-128"/>
            </a:endParaRPr>
          </a:p>
          <a:p>
            <a:pPr indent="457200" eaLnBrk="0" hangingPunct="0"/>
            <a:r>
              <a:rPr lang="ar-SA" sz="2000">
                <a:latin typeface="Arial Unicode MS" pitchFamily="34" charset="-128"/>
                <a:ea typeface="Arial Unicode MS" pitchFamily="34" charset="-128"/>
                <a:cs typeface="Arial Unicode MS" pitchFamily="34" charset="-128"/>
              </a:rPr>
              <a:t>يؤدي ازدياد استهلاك </a:t>
            </a:r>
            <a:r>
              <a:rPr lang="en-US" sz="2000">
                <a:latin typeface="Arial Unicode MS" pitchFamily="34" charset="-128"/>
                <a:ea typeface="Arial Unicode MS" pitchFamily="34" charset="-128"/>
                <a:cs typeface="Arial Unicode MS" pitchFamily="34" charset="-128"/>
              </a:rPr>
              <a:t>Co</a:t>
            </a:r>
            <a:r>
              <a:rPr lang="en-US" sz="2000" baseline="-30000">
                <a:latin typeface="Arial Unicode MS" pitchFamily="34" charset="-128"/>
                <a:ea typeface="Arial Unicode MS" pitchFamily="34" charset="-128"/>
                <a:cs typeface="Arial Unicode MS" pitchFamily="34" charset="-128"/>
              </a:rPr>
              <a:t>2</a:t>
            </a:r>
            <a:r>
              <a:rPr lang="ar-SA" sz="2000">
                <a:latin typeface="Arial Unicode MS" pitchFamily="34" charset="-128"/>
                <a:ea typeface="Arial Unicode MS" pitchFamily="34" charset="-128"/>
                <a:cs typeface="Arial Unicode MS" pitchFamily="34" charset="-128"/>
              </a:rPr>
              <a:t> إلى فتح الثغور وزيادة النتح وزيادة تراكمه يؤدي إلى إغلاق الثغور وبالتالي نقص النتح</a:t>
            </a:r>
            <a:r>
              <a:rPr lang="ar-SA" sz="1400">
                <a:latin typeface="Arabic Transparent" pitchFamily="2" charset="0"/>
                <a:cs typeface="Times New Roman" pitchFamily="18" charset="0"/>
              </a:rPr>
              <a:t>.</a:t>
            </a:r>
            <a:endParaRPr lang="en-US" sz="900"/>
          </a:p>
          <a:p>
            <a:pPr indent="457200" rtl="0" eaLnBrk="0" hangingPunct="0"/>
            <a:endParaRPr lang="en-US"/>
          </a:p>
        </p:txBody>
      </p:sp>
      <p:sp>
        <p:nvSpPr>
          <p:cNvPr id="137219" name="Rectangle 2"/>
          <p:cNvSpPr>
            <a:spLocks noChangeArrowheads="1"/>
          </p:cNvSpPr>
          <p:nvPr/>
        </p:nvSpPr>
        <p:spPr bwMode="auto">
          <a:xfrm>
            <a:off x="325438" y="1052513"/>
            <a:ext cx="11233150" cy="394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000" b="1" u="sng">
                <a:solidFill>
                  <a:srgbClr val="C00000"/>
                </a:solidFill>
                <a:latin typeface="Arial Unicode MS" pitchFamily="34" charset="-128"/>
                <a:ea typeface="Arial Unicode MS" pitchFamily="34" charset="-128"/>
                <a:cs typeface="Arial Unicode MS" pitchFamily="34" charset="-128"/>
              </a:rPr>
              <a:t>ب - عوامل النبات: </a:t>
            </a:r>
            <a:r>
              <a:rPr lang="en-US" sz="2000" b="1" u="sng">
                <a:solidFill>
                  <a:srgbClr val="C00000"/>
                </a:solidFill>
                <a:latin typeface="Arial Unicode MS" pitchFamily="34" charset="-128"/>
                <a:ea typeface="Arial Unicode MS" pitchFamily="34" charset="-128"/>
                <a:cs typeface="Arial Unicode MS" pitchFamily="34" charset="-128"/>
              </a:rPr>
              <a:t>Plant factors</a:t>
            </a:r>
          </a:p>
          <a:p>
            <a:pPr indent="457200" eaLnBrk="0" hangingPunct="0"/>
            <a:r>
              <a:rPr lang="en-US" sz="2000" b="1" u="sng">
                <a:solidFill>
                  <a:srgbClr val="C00000"/>
                </a:solidFill>
                <a:latin typeface="Arial Unicode MS" pitchFamily="34" charset="-128"/>
                <a:ea typeface="Arial Unicode MS" pitchFamily="34" charset="-128"/>
                <a:cs typeface="Arial Unicode MS" pitchFamily="34" charset="-128"/>
              </a:rPr>
              <a:t>1</a:t>
            </a:r>
            <a:r>
              <a:rPr lang="ar-SA" sz="2000" b="1" u="sng">
                <a:solidFill>
                  <a:srgbClr val="C00000"/>
                </a:solidFill>
                <a:latin typeface="Arial Unicode MS" pitchFamily="34" charset="-128"/>
                <a:ea typeface="Arial Unicode MS" pitchFamily="34" charset="-128"/>
                <a:cs typeface="Arial Unicode MS" pitchFamily="34" charset="-128"/>
              </a:rPr>
              <a:t>- مساحة سطح الورقة:         </a:t>
            </a:r>
            <a:r>
              <a:rPr lang="en-US" sz="2000" b="1" u="sng">
                <a:solidFill>
                  <a:srgbClr val="C00000"/>
                </a:solidFill>
                <a:latin typeface="Arial Unicode MS" pitchFamily="34" charset="-128"/>
                <a:ea typeface="Arial Unicode MS" pitchFamily="34" charset="-128"/>
                <a:cs typeface="Arial Unicode MS" pitchFamily="34" charset="-128"/>
              </a:rPr>
              <a:t>Leaf surface area</a:t>
            </a:r>
          </a:p>
          <a:p>
            <a:pPr indent="457200" eaLnBrk="0" hangingPunct="0">
              <a:lnSpc>
                <a:spcPct val="150000"/>
              </a:lnSpc>
            </a:pPr>
            <a:r>
              <a:rPr lang="ar-SA" sz="2000" u="sng">
                <a:latin typeface="Arial Unicode MS" pitchFamily="34" charset="-128"/>
                <a:ea typeface="Arial Unicode MS" pitchFamily="34" charset="-128"/>
                <a:cs typeface="Arial Unicode MS" pitchFamily="34" charset="-128"/>
              </a:rPr>
              <a:t>يزداد النتح</a:t>
            </a:r>
            <a:r>
              <a:rPr lang="ar-SA" sz="2000">
                <a:latin typeface="Arial Unicode MS" pitchFamily="34" charset="-128"/>
                <a:ea typeface="Arial Unicode MS" pitchFamily="34" charset="-128"/>
                <a:cs typeface="Arial Unicode MS" pitchFamily="34" charset="-128"/>
              </a:rPr>
              <a:t> بازدياد مساحة الورقة، ولكن يجب ملاحظة أن </a:t>
            </a:r>
            <a:r>
              <a:rPr lang="ar-SA" sz="2000" b="1">
                <a:latin typeface="Arial Unicode MS" pitchFamily="34" charset="-128"/>
                <a:ea typeface="Arial Unicode MS" pitchFamily="34" charset="-128"/>
                <a:cs typeface="Arial Unicode MS" pitchFamily="34" charset="-128"/>
              </a:rPr>
              <a:t>معدل النتح</a:t>
            </a:r>
            <a:r>
              <a:rPr lang="ar-SA" sz="2000">
                <a:latin typeface="Arial Unicode MS" pitchFamily="34" charset="-128"/>
                <a:ea typeface="Arial Unicode MS" pitchFamily="34" charset="-128"/>
                <a:cs typeface="Arial Unicode MS" pitchFamily="34" charset="-128"/>
              </a:rPr>
              <a:t> أي وزن الماء المفقود على مساحة السطح الناتح يزداد كلما قلت مساحة السطح الناتح وذلك بشكل اساسي عندما تكون كمية الماء الممتصة ثابتة, ايضا معدل النتح في الأوراق الحديثة قليلة المساحة أكبر من معدل النتح في الأوراق البالغة كبيرة المساحة.</a:t>
            </a:r>
          </a:p>
          <a:p>
            <a:pPr indent="457200" rtl="0" eaLnBrk="0" hangingPunct="0">
              <a:lnSpc>
                <a:spcPct val="150000"/>
              </a:lnSpc>
            </a:pPr>
            <a:r>
              <a:rPr lang="ar-SA" sz="2000">
                <a:latin typeface="Arial Unicode MS" pitchFamily="34" charset="-128"/>
                <a:ea typeface="Arial Unicode MS" pitchFamily="34" charset="-128"/>
                <a:cs typeface="Arial Unicode MS" pitchFamily="34" charset="-128"/>
              </a:rPr>
              <a:t>تؤدي إزالة نصف الأوراق من شجرة إلى زيادة </a:t>
            </a:r>
            <a:r>
              <a:rPr lang="ar-SA" sz="2000" b="1" u="sng">
                <a:latin typeface="Arial Unicode MS" pitchFamily="34" charset="-128"/>
                <a:ea typeface="Arial Unicode MS" pitchFamily="34" charset="-128"/>
                <a:cs typeface="Arial Unicode MS" pitchFamily="34" charset="-128"/>
              </a:rPr>
              <a:t>معدل النتح</a:t>
            </a:r>
            <a:r>
              <a:rPr lang="ar-SA" sz="2000">
                <a:latin typeface="Arial Unicode MS" pitchFamily="34" charset="-128"/>
                <a:ea typeface="Arial Unicode MS" pitchFamily="34" charset="-128"/>
                <a:cs typeface="Arial Unicode MS" pitchFamily="34" charset="-128"/>
              </a:rPr>
              <a:t> في الأوراق المتبقية بنسبة تتراوح ما بين  20- 90% عما كان عليه قبل إزالة الأوراق، وذلك لأن كمية الماء المفقودة كلياً تنخفض، إلا أن معدل النتح يزداد، ويرجع السبب في ذلك الى ان التوازن القائم اساسا بين المجموع الجذري والخضري يختل فتبقى كمية الماء الممتصة كبيرة وتقل مساحة السطح الناتح فيزداد معدل النتح.</a:t>
            </a:r>
            <a:r>
              <a:rPr lang="en-US" sz="900"/>
              <a:t> </a:t>
            </a:r>
            <a:endParaRPr lang="en-US"/>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1"/>
          <p:cNvSpPr>
            <a:spLocks noChangeArrowheads="1"/>
          </p:cNvSpPr>
          <p:nvPr/>
        </p:nvSpPr>
        <p:spPr bwMode="auto">
          <a:xfrm>
            <a:off x="325438" y="476250"/>
            <a:ext cx="11188700"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b="1">
                <a:latin typeface="Arial Unicode MS" pitchFamily="34" charset="-128"/>
                <a:ea typeface="Arial Unicode MS" pitchFamily="34" charset="-128"/>
                <a:cs typeface="Arial Unicode MS" pitchFamily="34" charset="-128"/>
              </a:rPr>
              <a:t>2- تركيب الورقة:</a:t>
            </a:r>
            <a:r>
              <a:rPr lang="en-US" sz="2000">
                <a:latin typeface="Arial Unicode MS" pitchFamily="34" charset="-128"/>
                <a:ea typeface="Arial Unicode MS" pitchFamily="34" charset="-128"/>
                <a:cs typeface="Arial Unicode MS" pitchFamily="34" charset="-128"/>
              </a:rPr>
              <a:t>           </a:t>
            </a:r>
            <a:r>
              <a:rPr lang="en-US" sz="2000" b="1">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Leaf structure</a:t>
            </a: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كلما زادت طبقة الأدمة (المكونة من مادة الكيوتين الغير نفاذة) كلما قلت عملية النتح ومن جانب آخر كلما زادت مساحة النسيج المتوسط </a:t>
            </a:r>
            <a:r>
              <a:rPr lang="en-US" sz="2000">
                <a:latin typeface="Arial Unicode MS" pitchFamily="34" charset="-128"/>
                <a:ea typeface="Arial Unicode MS" pitchFamily="34" charset="-128"/>
                <a:cs typeface="Arial Unicode MS" pitchFamily="34" charset="-128"/>
              </a:rPr>
              <a:t>Measphyle</a:t>
            </a:r>
            <a:r>
              <a:rPr lang="ar-SA" sz="2000">
                <a:latin typeface="Arial Unicode MS" pitchFamily="34" charset="-128"/>
                <a:ea typeface="Arial Unicode MS" pitchFamily="34" charset="-128"/>
                <a:cs typeface="Arial Unicode MS" pitchFamily="34" charset="-128"/>
              </a:rPr>
              <a:t> كلما زادت عملية النتح وهنا نلاحظ عادة ان العلاقة بين مساحة النسيج المتوسط وسمك طبقة الكيوتين تتناسب وذلك حسب النبات تماماً وحسب الظروف البينية و الفسيولوجية, أيضا فإن وضع الورقة في اتجاه الشمس عمودياً أو أفقياً يؤثر على معدل النتح.</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b="1">
                <a:latin typeface="Arial Unicode MS" pitchFamily="34" charset="-128"/>
                <a:ea typeface="Arial Unicode MS" pitchFamily="34" charset="-128"/>
                <a:cs typeface="Arial Unicode MS" pitchFamily="34" charset="-128"/>
              </a:rPr>
              <a:t>3- نسبة المجموع الجذري/ للمجموع الخضري  </a:t>
            </a:r>
            <a:r>
              <a:rPr lang="en-US" sz="2000">
                <a:latin typeface="Arial Unicode MS" pitchFamily="34" charset="-128"/>
                <a:ea typeface="Arial Unicode MS" pitchFamily="34" charset="-128"/>
                <a:cs typeface="Arial Unicode MS" pitchFamily="34" charset="-128"/>
              </a:rPr>
              <a:t>Root-Shoot Ratio</a:t>
            </a: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إن كفاءة سطح الامتصاص (سطح الجذر) والسطح النات</a:t>
            </a:r>
            <a:r>
              <a:rPr lang="ar-EG" sz="2000">
                <a:latin typeface="Arial Unicode MS" pitchFamily="34" charset="-128"/>
                <a:ea typeface="Arial Unicode MS" pitchFamily="34" charset="-128"/>
                <a:cs typeface="Arial Unicode MS" pitchFamily="34" charset="-128"/>
              </a:rPr>
              <a:t>ح</a:t>
            </a:r>
            <a:r>
              <a:rPr lang="ar-SA" sz="2000">
                <a:latin typeface="Arial Unicode MS" pitchFamily="34" charset="-128"/>
                <a:ea typeface="Arial Unicode MS" pitchFamily="34" charset="-128"/>
                <a:cs typeface="Arial Unicode MS" pitchFamily="34" charset="-128"/>
              </a:rPr>
              <a:t> (سطح الورقة) هما المتحكمان في معدل النتح.</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فلو أن امتصاص الماء يكون أقل من النتح فإن النبات سوف يعاني من نقص الماء داخله وبالتالي سوف يتأقلم بتقليل النتح.</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1"/>
          <p:cNvSpPr>
            <a:spLocks noChangeArrowheads="1"/>
          </p:cNvSpPr>
          <p:nvPr/>
        </p:nvSpPr>
        <p:spPr bwMode="auto">
          <a:xfrm>
            <a:off x="2949575" y="333375"/>
            <a:ext cx="46085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eaLnBrk="0" hangingPunct="0"/>
            <a:r>
              <a:rPr lang="ar-SA" sz="2800" b="1">
                <a:solidFill>
                  <a:srgbClr val="C00000"/>
                </a:solidFill>
                <a:latin typeface="Arial Unicode MS" pitchFamily="34" charset="-128"/>
                <a:ea typeface="Arial Unicode MS" pitchFamily="34" charset="-128"/>
                <a:cs typeface="Arial Unicode MS" pitchFamily="34" charset="-128"/>
              </a:rPr>
              <a:t>إمتصاص وانتقال الأملاح المعدنية</a:t>
            </a:r>
            <a:endParaRPr lang="ar-SA" sz="2800">
              <a:solidFill>
                <a:srgbClr val="C00000"/>
              </a:solidFill>
              <a:latin typeface="Arial Unicode MS" pitchFamily="34" charset="-128"/>
              <a:ea typeface="Arial Unicode MS" pitchFamily="34" charset="-128"/>
              <a:cs typeface="Arial Unicode MS" pitchFamily="34" charset="-128"/>
            </a:endParaRPr>
          </a:p>
        </p:txBody>
      </p:sp>
      <p:sp>
        <p:nvSpPr>
          <p:cNvPr id="139267" name="Rectangle 2"/>
          <p:cNvSpPr>
            <a:spLocks noChangeArrowheads="1"/>
          </p:cNvSpPr>
          <p:nvPr/>
        </p:nvSpPr>
        <p:spPr bwMode="auto">
          <a:xfrm>
            <a:off x="325438" y="819150"/>
            <a:ext cx="11141075" cy="498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tabLst>
                <a:tab pos="228600" algn="l"/>
              </a:tabLst>
            </a:pPr>
            <a:r>
              <a:rPr lang="ar-SA" sz="2000" b="1">
                <a:latin typeface="Arial Unicode MS" pitchFamily="34" charset="-128"/>
                <a:ea typeface="Arial Unicode MS" pitchFamily="34" charset="-128"/>
                <a:cs typeface="Arial Unicode MS" pitchFamily="34" charset="-128"/>
              </a:rPr>
              <a:t>النظريات التي تشرح عملية امتصاص ومرور الأملاح:-</a:t>
            </a:r>
            <a:endParaRPr lang="en-US" sz="2000">
              <a:latin typeface="Arial Unicode MS" pitchFamily="34" charset="-128"/>
              <a:ea typeface="Arial Unicode MS" pitchFamily="34" charset="-128"/>
              <a:cs typeface="Arial Unicode MS" pitchFamily="34" charset="-128"/>
            </a:endParaRPr>
          </a:p>
          <a:p>
            <a:pPr indent="457200" eaLnBrk="0" hangingPunct="0">
              <a:tabLst>
                <a:tab pos="228600" algn="l"/>
              </a:tabLst>
            </a:pPr>
            <a:r>
              <a:rPr lang="en-US" sz="2000">
                <a:latin typeface="Arial Unicode MS" pitchFamily="34" charset="-128"/>
                <a:ea typeface="Arial Unicode MS" pitchFamily="34" charset="-128"/>
                <a:cs typeface="Arial Unicode MS" pitchFamily="34" charset="-128"/>
              </a:rPr>
              <a:t>-1</a:t>
            </a:r>
            <a:r>
              <a:rPr lang="ar-SA" sz="2000" b="1">
                <a:latin typeface="Arial Unicode MS" pitchFamily="34" charset="-128"/>
                <a:ea typeface="Arial Unicode MS" pitchFamily="34" charset="-128"/>
                <a:cs typeface="Arial Unicode MS" pitchFamily="34" charset="-128"/>
              </a:rPr>
              <a:t> الانتقال أو الامتصاص النشط "</a:t>
            </a:r>
            <a:r>
              <a:rPr lang="en-US" sz="2000">
                <a:latin typeface="Arial Unicode MS" pitchFamily="34" charset="-128"/>
                <a:ea typeface="Arial Unicode MS" pitchFamily="34" charset="-128"/>
                <a:cs typeface="Arial Unicode MS" pitchFamily="34" charset="-128"/>
              </a:rPr>
              <a:t>absorption</a:t>
            </a:r>
            <a:r>
              <a:rPr lang="ar-SA" sz="2000" b="1">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 Active transport or </a:t>
            </a:r>
          </a:p>
          <a:p>
            <a:pPr indent="457200" eaLnBrk="0" hangingPunct="0">
              <a:tabLst>
                <a:tab pos="228600" algn="l"/>
              </a:tabLst>
            </a:pPr>
            <a:r>
              <a:rPr lang="ar-SA" sz="2000">
                <a:latin typeface="Arial Unicode MS" pitchFamily="34" charset="-128"/>
                <a:ea typeface="Arial Unicode MS" pitchFamily="34" charset="-128"/>
                <a:cs typeface="Arial Unicode MS" pitchFamily="34" charset="-128"/>
              </a:rPr>
              <a:t>بعد البحوث التي قام بها عدد كبير من العلماء لوحظ أن تركيز الأيونات المختلفة للأملاح تختلف وتتفاوت بين كائنين يعيشان في نفس الوسط وقد أستُنتج من ذلك مايلي:-</a:t>
            </a:r>
            <a:endParaRPr lang="en-US" sz="2000">
              <a:latin typeface="Arial Unicode MS" pitchFamily="34" charset="-128"/>
              <a:ea typeface="Arial Unicode MS" pitchFamily="34" charset="-128"/>
              <a:cs typeface="Arial Unicode MS" pitchFamily="34" charset="-128"/>
            </a:endParaRPr>
          </a:p>
          <a:p>
            <a:pPr indent="457200" eaLnBrk="0" hangingPunct="0">
              <a:buFontTx/>
              <a:buChar char="•"/>
              <a:tabLst>
                <a:tab pos="228600" algn="l"/>
              </a:tabLst>
            </a:pPr>
            <a:r>
              <a:rPr lang="ar-SA" sz="2000">
                <a:latin typeface="Arial Unicode MS" pitchFamily="34" charset="-128"/>
                <a:ea typeface="Arial Unicode MS" pitchFamily="34" charset="-128"/>
                <a:cs typeface="Arial Unicode MS" pitchFamily="34" charset="-128"/>
              </a:rPr>
              <a:t>يستطيع النبات امتصاص الأيونات بطريقة اختيارية وان هناك استقلالية في عملية الامتصاص مهما كانت الاختلافات في تراكيز هذه الأيونات في الوسط. وعلى هذا فإن وجود عدة أنواع من الأيونات بتراكيز عالية داخل الفجوات العصارية للنبات مقارنة مع الوسط المحيط هو دليل على أن هذه الأيونات تتراكم عكس تدرج التركيز.</a:t>
            </a:r>
            <a:endParaRPr lang="en-US" sz="2000">
              <a:latin typeface="Arial Unicode MS" pitchFamily="34" charset="-128"/>
              <a:ea typeface="Arial Unicode MS" pitchFamily="34" charset="-128"/>
              <a:cs typeface="Arial Unicode MS" pitchFamily="34" charset="-128"/>
            </a:endParaRPr>
          </a:p>
          <a:p>
            <a:pPr indent="457200" eaLnBrk="0" hangingPunct="0">
              <a:buFontTx/>
              <a:buChar char="•"/>
              <a:tabLst>
                <a:tab pos="228600" algn="l"/>
              </a:tabLst>
            </a:pPr>
            <a:r>
              <a:rPr lang="ar-SA" sz="2000">
                <a:latin typeface="Arial Unicode MS" pitchFamily="34" charset="-128"/>
                <a:ea typeface="Arial Unicode MS" pitchFamily="34" charset="-128"/>
                <a:cs typeface="Arial Unicode MS" pitchFamily="34" charset="-128"/>
              </a:rPr>
              <a:t>إن عملية امتصاص العناصر تتطلب الحصول على الطاقة التي تتولد نتيجة لعمليات الهدم التي تحصل داخل الخلية وبناء على ذلك تبدو العلاقة بين عملية التنفس وعملية امتصاص الأيونات في الكائنات الحية الهوائية واضحة، فقد وجد أن الأكسجين مهم لأخذ عنصر الفسفور بواسطة جذور الشعير وإن أخذ العناصر الغذائية يزداد بازدياد كمية الكربوهيدرات المتكونة من عملية التمثيل الضوئي ، حيث ان الكربوهيدرات هي مصدر الطاقة اللازم لإمتصاص الأيونات أثناء عملية التنفس.</a:t>
            </a:r>
            <a:endParaRPr lang="en-US" sz="2000">
              <a:latin typeface="Arial Unicode MS" pitchFamily="34" charset="-128"/>
              <a:ea typeface="Arial Unicode MS" pitchFamily="34" charset="-128"/>
              <a:cs typeface="Arial Unicode MS" pitchFamily="34" charset="-128"/>
            </a:endParaRPr>
          </a:p>
          <a:p>
            <a:pPr indent="457200" eaLnBrk="0" hangingPunct="0">
              <a:buFontTx/>
              <a:buChar char="•"/>
              <a:tabLst>
                <a:tab pos="228600" algn="l"/>
              </a:tabLst>
            </a:pPr>
            <a:r>
              <a:rPr lang="ar-SA" sz="2000">
                <a:latin typeface="Arial Unicode MS" pitchFamily="34" charset="-128"/>
                <a:ea typeface="Arial Unicode MS" pitchFamily="34" charset="-128"/>
                <a:cs typeface="Arial Unicode MS" pitchFamily="34" charset="-128"/>
              </a:rPr>
              <a:t>تعتمد جميع العمليات الحيوية التي تتطلب طاقة والتي تشمل عملية الامتصاص لبعض الأيونات وعملية نقلها على مركبات مثل ال </a:t>
            </a:r>
            <a:r>
              <a:rPr lang="en-US" sz="2000">
                <a:latin typeface="Arial Unicode MS" pitchFamily="34" charset="-128"/>
                <a:ea typeface="Arial Unicode MS" pitchFamily="34" charset="-128"/>
                <a:cs typeface="Arial Unicode MS" pitchFamily="34" charset="-128"/>
              </a:rPr>
              <a:t>ATP</a:t>
            </a:r>
            <a:r>
              <a:rPr lang="ar-SA" sz="2000">
                <a:latin typeface="Arial Unicode MS" pitchFamily="34" charset="-128"/>
                <a:ea typeface="Arial Unicode MS" pitchFamily="34" charset="-128"/>
                <a:cs typeface="Arial Unicode MS" pitchFamily="34" charset="-128"/>
              </a:rPr>
              <a:t>، ومركبات شبيهة بـ</a:t>
            </a:r>
            <a:r>
              <a:rPr lang="en-US" sz="2000">
                <a:latin typeface="Arial Unicode MS" pitchFamily="34" charset="-128"/>
                <a:ea typeface="Arial Unicode MS" pitchFamily="34" charset="-128"/>
                <a:cs typeface="Arial Unicode MS" pitchFamily="34" charset="-128"/>
              </a:rPr>
              <a:t> ATP </a:t>
            </a:r>
            <a:r>
              <a:rPr lang="ar-SA" sz="2000">
                <a:latin typeface="Arial Unicode MS" pitchFamily="34" charset="-128"/>
                <a:ea typeface="Arial Unicode MS" pitchFamily="34" charset="-128"/>
                <a:cs typeface="Arial Unicode MS" pitchFamily="34" charset="-128"/>
              </a:rPr>
              <a:t>(يُصنع </a:t>
            </a:r>
            <a:r>
              <a:rPr lang="en-US" sz="2000">
                <a:latin typeface="Arial Unicode MS" pitchFamily="34" charset="-128"/>
                <a:ea typeface="Arial Unicode MS" pitchFamily="34" charset="-128"/>
                <a:cs typeface="Arial Unicode MS" pitchFamily="34" charset="-128"/>
              </a:rPr>
              <a:t>ATP </a:t>
            </a:r>
            <a:r>
              <a:rPr lang="ar-SA" sz="2000">
                <a:latin typeface="Arial Unicode MS" pitchFamily="34" charset="-128"/>
                <a:ea typeface="Arial Unicode MS" pitchFamily="34" charset="-128"/>
                <a:cs typeface="Arial Unicode MS" pitchFamily="34" charset="-128"/>
              </a:rPr>
              <a:t>أثناء التنفس فقط وأثناء كل من دورة التحليل الجليكوليجي وعملية التمثيل الضوئي).</a:t>
            </a:r>
            <a:endParaRPr lang="en-US" sz="2000">
              <a:latin typeface="Arial Unicode MS" pitchFamily="34" charset="-128"/>
              <a:ea typeface="Arial Unicode MS" pitchFamily="34" charset="-128"/>
              <a:cs typeface="Arial Unicode MS" pitchFamily="34" charset="-128"/>
            </a:endParaRPr>
          </a:p>
          <a:p>
            <a:pPr indent="457200" algn="l" rtl="0" eaLnBrk="0" hangingPunct="0">
              <a:tabLst>
                <a:tab pos="228600" algn="l"/>
              </a:tabLst>
            </a:pPr>
            <a:endParaRPr lang="en-US"/>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1"/>
          <p:cNvSpPr>
            <a:spLocks noChangeArrowheads="1"/>
          </p:cNvSpPr>
          <p:nvPr/>
        </p:nvSpPr>
        <p:spPr bwMode="auto">
          <a:xfrm>
            <a:off x="889000" y="549275"/>
            <a:ext cx="10717213"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لتفسير عمليات الامتصاص النشط للاملاح عكس ما يعرف بالتدرج في الجهد المائي يوجد حالياً اتجاهان أساسيان غير مستقلين تماماً يتعلقان بعملية أخذ أو امتصاص العناصر عن طريق الانتقال النشط الذي يحتاج لطاقة، يختص أحد هذين الاحتمالين بنظرية </a:t>
            </a:r>
            <a:r>
              <a:rPr lang="ar-SA" sz="2000" b="1">
                <a:latin typeface="Arial Unicode MS" pitchFamily="34" charset="-128"/>
                <a:ea typeface="Arial Unicode MS" pitchFamily="34" charset="-128"/>
                <a:cs typeface="Arial Unicode MS" pitchFamily="34" charset="-128"/>
              </a:rPr>
              <a:t>الحوامل</a:t>
            </a:r>
            <a:r>
              <a:rPr lang="ar-SA"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Carriers</a:t>
            </a:r>
            <a:r>
              <a:rPr lang="ar-SA" sz="2000">
                <a:latin typeface="Arial Unicode MS" pitchFamily="34" charset="-128"/>
                <a:ea typeface="Arial Unicode MS" pitchFamily="34" charset="-128"/>
                <a:cs typeface="Arial Unicode MS" pitchFamily="34" charset="-128"/>
              </a:rPr>
              <a:t>  بينما يركز الآخر على أهمية </a:t>
            </a:r>
            <a:r>
              <a:rPr lang="ar-SA" sz="2000" b="1">
                <a:latin typeface="Arial Unicode MS" pitchFamily="34" charset="-128"/>
                <a:ea typeface="Arial Unicode MS" pitchFamily="34" charset="-128"/>
                <a:cs typeface="Arial Unicode MS" pitchFamily="34" charset="-128"/>
              </a:rPr>
              <a:t>مضخة</a:t>
            </a:r>
            <a:r>
              <a:rPr lang="ar-SA" sz="2000">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الأيونات </a:t>
            </a:r>
            <a:r>
              <a:rPr lang="ar-SA" sz="2000">
                <a:latin typeface="Arial Unicode MS" pitchFamily="34" charset="-128"/>
                <a:ea typeface="Arial Unicode MS" pitchFamily="34" charset="-128"/>
                <a:cs typeface="Arial Unicode MS" pitchFamily="34" charset="-128"/>
              </a:rPr>
              <a:t>من خلال الغشاء</a:t>
            </a:r>
            <a:endParaRPr lang="en-US" sz="2000">
              <a:latin typeface="Arial Unicode MS" pitchFamily="34" charset="-128"/>
              <a:ea typeface="Arial Unicode MS" pitchFamily="34" charset="-128"/>
              <a:cs typeface="Arial Unicode MS" pitchFamily="34" charset="-128"/>
            </a:endParaRPr>
          </a:p>
        </p:txBody>
      </p:sp>
      <p:sp>
        <p:nvSpPr>
          <p:cNvPr id="140291" name="Rectangle 2"/>
          <p:cNvSpPr>
            <a:spLocks noChangeArrowheads="1"/>
          </p:cNvSpPr>
          <p:nvPr/>
        </p:nvSpPr>
        <p:spPr bwMode="auto">
          <a:xfrm>
            <a:off x="609600" y="2747963"/>
            <a:ext cx="10952163"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b="1" u="sng">
                <a:solidFill>
                  <a:srgbClr val="C00000"/>
                </a:solidFill>
                <a:latin typeface="Arial Unicode MS" pitchFamily="34" charset="-128"/>
                <a:ea typeface="Arial Unicode MS" pitchFamily="34" charset="-128"/>
                <a:cs typeface="Arial Unicode MS" pitchFamily="34" charset="-128"/>
              </a:rPr>
              <a:t>نظرية الحوامل: </a:t>
            </a:r>
            <a:r>
              <a:rPr lang="en-US" sz="2000" b="1" u="sng">
                <a:solidFill>
                  <a:srgbClr val="C00000"/>
                </a:solidFill>
                <a:latin typeface="Arial Unicode MS" pitchFamily="34" charset="-128"/>
                <a:ea typeface="Arial Unicode MS" pitchFamily="34" charset="-128"/>
                <a:cs typeface="Arial Unicode MS" pitchFamily="34" charset="-128"/>
              </a:rPr>
              <a:t>Carrier theory</a:t>
            </a:r>
            <a:endParaRPr lang="en-US" sz="20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افترضت هذه النظرية أن الأغشية الحيوية تحتوي على جزئيات معينة تسمى بالحوامل لكونها قادرة على حمل الأيونات من خلال الغشاء ويعتقد أنها تمتلك مواقع ربط خاصة</a:t>
            </a:r>
            <a:r>
              <a:rPr lang="en-US" sz="2000">
                <a:latin typeface="Arial Unicode MS" pitchFamily="34" charset="-128"/>
                <a:ea typeface="Arial Unicode MS" pitchFamily="34" charset="-128"/>
                <a:cs typeface="Arial Unicode MS" pitchFamily="34" charset="-128"/>
              </a:rPr>
              <a:t>Receptors </a:t>
            </a:r>
            <a:r>
              <a:rPr lang="ar-SA" sz="2000">
                <a:latin typeface="Arial Unicode MS" pitchFamily="34" charset="-128"/>
                <a:ea typeface="Arial Unicode MS" pitchFamily="34" charset="-128"/>
                <a:cs typeface="Arial Unicode MS" pitchFamily="34" charset="-128"/>
              </a:rPr>
              <a:t> لأنواع معينة من الأيونات بحيث تساعدها في نقل الأيونات بصورة اختيارية من خلال الغشاء. تتم هذه العملية بوجود </a:t>
            </a:r>
            <a:r>
              <a:rPr lang="en-US" sz="2000">
                <a:latin typeface="Arial Unicode MS" pitchFamily="34" charset="-128"/>
                <a:ea typeface="Arial Unicode MS" pitchFamily="34" charset="-128"/>
                <a:cs typeface="Arial Unicode MS" pitchFamily="34" charset="-128"/>
              </a:rPr>
              <a:t>ATP</a:t>
            </a:r>
            <a:r>
              <a:rPr lang="ar-SA" sz="2000">
                <a:latin typeface="Arial Unicode MS" pitchFamily="34" charset="-128"/>
                <a:ea typeface="Arial Unicode MS" pitchFamily="34" charset="-128"/>
                <a:cs typeface="Arial Unicode MS" pitchFamily="34" charset="-128"/>
              </a:rPr>
              <a:t> + أنزيم الكاينيز </a:t>
            </a:r>
            <a:r>
              <a:rPr lang="en-US" sz="2000">
                <a:latin typeface="Arial Unicode MS" pitchFamily="34" charset="-128"/>
                <a:ea typeface="Arial Unicode MS" pitchFamily="34" charset="-128"/>
                <a:cs typeface="Arial Unicode MS" pitchFamily="34" charset="-128"/>
              </a:rPr>
              <a:t>Kinase</a:t>
            </a:r>
            <a:r>
              <a:rPr lang="ar-SA" sz="2000">
                <a:latin typeface="Arial Unicode MS" pitchFamily="34" charset="-128"/>
                <a:ea typeface="Arial Unicode MS" pitchFamily="34" charset="-128"/>
                <a:cs typeface="Arial Unicode MS" pitchFamily="34" charset="-128"/>
              </a:rPr>
              <a:t> أو الفسفوكاينيز    </a:t>
            </a:r>
            <a:r>
              <a:rPr lang="en-US" sz="2000">
                <a:latin typeface="Arial Unicode MS" pitchFamily="34" charset="-128"/>
                <a:ea typeface="Arial Unicode MS" pitchFamily="34" charset="-128"/>
                <a:cs typeface="Arial Unicode MS" pitchFamily="34" charset="-128"/>
              </a:rPr>
              <a:t>phosphokinase</a:t>
            </a:r>
            <a:r>
              <a:rPr lang="ar-SA" sz="2000">
                <a:latin typeface="Arial Unicode MS" pitchFamily="34" charset="-128"/>
                <a:ea typeface="Arial Unicode MS" pitchFamily="34" charset="-128"/>
                <a:cs typeface="Arial Unicode MS" pitchFamily="34" charset="-128"/>
              </a:rPr>
              <a:t> بالإضافة إلى أنزيم "</a:t>
            </a:r>
            <a:r>
              <a:rPr lang="en-US" sz="2000">
                <a:latin typeface="Arial Unicode MS" pitchFamily="34" charset="-128"/>
                <a:ea typeface="Arial Unicode MS" pitchFamily="34" charset="-128"/>
                <a:cs typeface="Arial Unicode MS" pitchFamily="34" charset="-128"/>
              </a:rPr>
              <a:t>phosphatase</a:t>
            </a:r>
            <a:r>
              <a:rPr lang="ar-SA"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indent="457200" algn="l" rtl="0" eaLnBrk="0" hangingPunct="0"/>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603625" y="0"/>
            <a:ext cx="10579100" cy="1139825"/>
          </a:xfrm>
        </p:spPr>
        <p:txBody>
          <a:bodyPr/>
          <a:lstStyle/>
          <a:p>
            <a:pPr eaLnBrk="1" hangingPunct="1"/>
            <a:r>
              <a:rPr lang="ar-SA" b="1" u="sng" smtClean="0">
                <a:solidFill>
                  <a:srgbClr val="C00000"/>
                </a:solidFill>
                <a:cs typeface="PT Bold Heading" pitchFamily="2" charset="-78"/>
              </a:rPr>
              <a:t>ثالثا الغرويات</a:t>
            </a:r>
            <a:endParaRPr lang="en-US" b="1" u="sng" smtClean="0">
              <a:solidFill>
                <a:srgbClr val="C00000"/>
              </a:solidFill>
              <a:cs typeface="PT Bold Heading" pitchFamily="2" charset="-78"/>
            </a:endParaRPr>
          </a:p>
        </p:txBody>
      </p:sp>
      <p:sp>
        <p:nvSpPr>
          <p:cNvPr id="107523" name="Rectangle 3"/>
          <p:cNvSpPr>
            <a:spLocks noGrp="1" noChangeArrowheads="1"/>
          </p:cNvSpPr>
          <p:nvPr>
            <p:ph idx="1"/>
          </p:nvPr>
        </p:nvSpPr>
        <p:spPr>
          <a:xfrm>
            <a:off x="514350" y="836613"/>
            <a:ext cx="10698163" cy="5732462"/>
          </a:xfrm>
        </p:spPr>
        <p:txBody>
          <a:bodyPr>
            <a:normAutofit fontScale="92500"/>
          </a:bodyPr>
          <a:lstStyle/>
          <a:p>
            <a:pPr marL="274320" indent="-274320" algn="r" eaLnBrk="1" fontAlgn="auto" hangingPunct="1">
              <a:lnSpc>
                <a:spcPct val="140000"/>
              </a:lnSpc>
              <a:spcAft>
                <a:spcPts val="0"/>
              </a:spcAft>
              <a:buClr>
                <a:schemeClr val="accent3"/>
              </a:buClr>
              <a:buFont typeface="Wingdings" pitchFamily="2" charset="2"/>
              <a:buNone/>
              <a:defRPr/>
            </a:pPr>
            <a:endParaRPr lang="ar-EG" sz="2400" dirty="0" smtClean="0">
              <a:latin typeface="Tahoma" pitchFamily="34" charset="0"/>
              <a:ea typeface="Tahoma" pitchFamily="34" charset="0"/>
              <a:cs typeface="Tahoma" pitchFamily="34" charset="0"/>
            </a:endParaRPr>
          </a:p>
          <a:p>
            <a:pPr marL="274320" indent="-274320" algn="r" eaLnBrk="1" fontAlgn="auto" hangingPunct="1">
              <a:lnSpc>
                <a:spcPct val="140000"/>
              </a:lnSpc>
              <a:spcAft>
                <a:spcPts val="0"/>
              </a:spcAft>
              <a:buClr>
                <a:schemeClr val="accent3"/>
              </a:buClr>
              <a:buFont typeface="Wingdings" pitchFamily="2" charset="2"/>
              <a:buNone/>
              <a:defRPr/>
            </a:pPr>
            <a:r>
              <a:rPr lang="ar-SA" sz="2400" dirty="0" smtClean="0">
                <a:latin typeface="Tahoma" pitchFamily="34" charset="0"/>
                <a:ea typeface="Tahoma" pitchFamily="34" charset="0"/>
                <a:cs typeface="Tahoma" pitchFamily="34" charset="0"/>
              </a:rPr>
              <a:t>حالة وسط بين المحاليل الحقيقة والمستحلبات والمعلقات،  وتكون الجزيئات غير تامة الذوبان بل تتجزأ المادة المشتتة إما إلى جزيئات كبيرة أو إلى مجموعة من الجزيئات المتحدة.</a:t>
            </a:r>
          </a:p>
          <a:p>
            <a:pPr marL="274320" indent="-274320" algn="r" eaLnBrk="1" fontAlgn="auto" hangingPunct="1">
              <a:lnSpc>
                <a:spcPct val="140000"/>
              </a:lnSpc>
              <a:spcAft>
                <a:spcPts val="0"/>
              </a:spcAft>
              <a:buClr>
                <a:schemeClr val="accent3"/>
              </a:buClr>
              <a:buFont typeface="Wingdings" pitchFamily="2" charset="2"/>
              <a:buNone/>
              <a:defRPr/>
            </a:pPr>
            <a:r>
              <a:rPr lang="ar-SA" sz="2400" dirty="0" smtClean="0">
                <a:latin typeface="Tahoma" pitchFamily="34" charset="0"/>
                <a:ea typeface="Tahoma" pitchFamily="34" charset="0"/>
                <a:cs typeface="Tahoma" pitchFamily="34" charset="0"/>
              </a:rPr>
              <a:t>يتكون الغروي من المادة المتشتتة والموجودة في وسط التشتت.</a:t>
            </a:r>
          </a:p>
          <a:p>
            <a:pPr marL="274320" indent="-274320" algn="r" eaLnBrk="1" fontAlgn="auto" hangingPunct="1">
              <a:lnSpc>
                <a:spcPct val="140000"/>
              </a:lnSpc>
              <a:spcAft>
                <a:spcPts val="0"/>
              </a:spcAft>
              <a:buClr>
                <a:schemeClr val="accent3"/>
              </a:buClr>
              <a:buFontTx/>
              <a:buChar char="-"/>
              <a:defRPr/>
            </a:pPr>
            <a:r>
              <a:rPr lang="en-US" sz="2400" dirty="0" smtClean="0">
                <a:latin typeface="Tahoma" pitchFamily="34" charset="0"/>
                <a:ea typeface="Tahoma" pitchFamily="34" charset="0"/>
                <a:cs typeface="Tahoma" pitchFamily="34" charset="0"/>
              </a:rPr>
              <a:t>0.001</a:t>
            </a:r>
            <a:r>
              <a:rPr lang="ar-SA" sz="2400" dirty="0" smtClean="0">
                <a:latin typeface="Tahoma" pitchFamily="34" charset="0"/>
                <a:ea typeface="Tahoma" pitchFamily="34" charset="0"/>
                <a:cs typeface="Tahoma" pitchFamily="34" charset="0"/>
              </a:rPr>
              <a:t> – </a:t>
            </a:r>
            <a:r>
              <a:rPr lang="en-US" sz="2400" dirty="0" smtClean="0">
                <a:latin typeface="Tahoma" pitchFamily="34" charset="0"/>
                <a:ea typeface="Tahoma" pitchFamily="34" charset="0"/>
                <a:cs typeface="Tahoma" pitchFamily="34" charset="0"/>
              </a:rPr>
              <a:t>0.1</a:t>
            </a:r>
            <a:r>
              <a:rPr lang="ar-SA" sz="2400" dirty="0" smtClean="0">
                <a:latin typeface="Tahoma" pitchFamily="34" charset="0"/>
                <a:ea typeface="Tahoma" pitchFamily="34" charset="0"/>
                <a:cs typeface="Tahoma" pitchFamily="34" charset="0"/>
              </a:rPr>
              <a:t> يتراوح قطر الجزيئات فيها بين ميكرون.</a:t>
            </a:r>
          </a:p>
          <a:p>
            <a:pPr marL="274320" indent="-274320" algn="r" eaLnBrk="1" fontAlgn="auto" hangingPunct="1">
              <a:lnSpc>
                <a:spcPct val="140000"/>
              </a:lnSpc>
              <a:spcAft>
                <a:spcPts val="0"/>
              </a:spcAft>
              <a:buClr>
                <a:schemeClr val="accent3"/>
              </a:buClr>
              <a:buFontTx/>
              <a:buChar char="-"/>
              <a:defRPr/>
            </a:pPr>
            <a:r>
              <a:rPr lang="ar-SA" sz="2400" dirty="0" smtClean="0">
                <a:latin typeface="Tahoma" pitchFamily="34" charset="0"/>
                <a:ea typeface="Tahoma" pitchFamily="34" charset="0"/>
                <a:cs typeface="Tahoma" pitchFamily="34" charset="0"/>
              </a:rPr>
              <a:t>يمكن رؤية جزيئات الغروي باستخدام المجاهر الخاصة. </a:t>
            </a:r>
          </a:p>
          <a:p>
            <a:pPr marL="274320" indent="-274320" algn="r" eaLnBrk="1" fontAlgn="auto" hangingPunct="1">
              <a:lnSpc>
                <a:spcPct val="140000"/>
              </a:lnSpc>
              <a:spcAft>
                <a:spcPts val="0"/>
              </a:spcAft>
              <a:buClr>
                <a:schemeClr val="accent3"/>
              </a:buClr>
              <a:buFontTx/>
              <a:buChar char="-"/>
              <a:defRPr/>
            </a:pPr>
            <a:r>
              <a:rPr lang="ar-SA" sz="2400" dirty="0" smtClean="0">
                <a:latin typeface="Tahoma" pitchFamily="34" charset="0"/>
                <a:ea typeface="Tahoma" pitchFamily="34" charset="0"/>
                <a:cs typeface="Tahoma" pitchFamily="34" charset="0"/>
              </a:rPr>
              <a:t>المحلول الغروي ثابت (حبيباته لا تترسب من تلقاء نفسها).</a:t>
            </a:r>
          </a:p>
          <a:p>
            <a:pPr marL="274320" indent="-274320" algn="r" eaLnBrk="1" fontAlgn="auto" hangingPunct="1">
              <a:lnSpc>
                <a:spcPct val="140000"/>
              </a:lnSpc>
              <a:spcAft>
                <a:spcPts val="0"/>
              </a:spcAft>
              <a:buClr>
                <a:schemeClr val="accent3"/>
              </a:buClr>
              <a:buFontTx/>
              <a:buChar char="-"/>
              <a:defRPr/>
            </a:pPr>
            <a:r>
              <a:rPr lang="ar-SA" sz="2400" dirty="0" smtClean="0">
                <a:latin typeface="Tahoma" pitchFamily="34" charset="0"/>
                <a:ea typeface="Tahoma" pitchFamily="34" charset="0"/>
                <a:cs typeface="Tahoma" pitchFamily="34" charset="0"/>
              </a:rPr>
              <a:t>مثال: محلول النشا، اسبري، صابون الحلاقة، الكريم، الزجاج الملون. </a:t>
            </a:r>
          </a:p>
          <a:p>
            <a:pPr marL="274320" indent="-274320" algn="r" eaLnBrk="1" fontAlgn="auto" hangingPunct="1">
              <a:lnSpc>
                <a:spcPct val="140000"/>
              </a:lnSpc>
              <a:spcAft>
                <a:spcPts val="0"/>
              </a:spcAft>
              <a:buClr>
                <a:schemeClr val="accent3"/>
              </a:buClr>
              <a:buFontTx/>
              <a:buChar char="-"/>
              <a:defRPr/>
            </a:pPr>
            <a:r>
              <a:rPr lang="ar-SA" sz="2400" dirty="0" smtClean="0">
                <a:latin typeface="Tahoma" pitchFamily="34" charset="0"/>
                <a:ea typeface="Tahoma" pitchFamily="34" charset="0"/>
                <a:cs typeface="Tahoma" pitchFamily="34" charset="0"/>
              </a:rPr>
              <a:t>هنالك عدة وظائف بيولوجية للمحاليل الغروية في الخلايا فالأغشية المختلفة المحيطة بالخلايا وبالعضيات داخل السيتوبلازم تعتبر غرويات شبه جامدة هلامية.</a:t>
            </a: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1"/>
          <p:cNvSpPr>
            <a:spLocks noChangeArrowheads="1"/>
          </p:cNvSpPr>
          <p:nvPr/>
        </p:nvSpPr>
        <p:spPr bwMode="auto">
          <a:xfrm>
            <a:off x="420688" y="333375"/>
            <a:ext cx="11185525"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تتم عملية تنشيط الحامل الأيوني بواسطة الطاقة الناتجة </a:t>
            </a:r>
            <a:r>
              <a:rPr lang="en-US" sz="2000">
                <a:latin typeface="Arial Unicode MS" pitchFamily="34" charset="-128"/>
                <a:ea typeface="Arial Unicode MS" pitchFamily="34" charset="-128"/>
                <a:cs typeface="Arial Unicode MS" pitchFamily="34" charset="-128"/>
              </a:rPr>
              <a:t>ATP</a:t>
            </a:r>
            <a:r>
              <a:rPr lang="ar-SA" sz="2000">
                <a:latin typeface="Arial Unicode MS" pitchFamily="34" charset="-128"/>
                <a:ea typeface="Arial Unicode MS" pitchFamily="34" charset="-128"/>
                <a:cs typeface="Arial Unicode MS" pitchFamily="34" charset="-128"/>
              </a:rPr>
              <a:t> إلى </a:t>
            </a:r>
            <a:r>
              <a:rPr lang="en-US" sz="2000">
                <a:latin typeface="Arial Unicode MS" pitchFamily="34" charset="-128"/>
                <a:ea typeface="Arial Unicode MS" pitchFamily="34" charset="-128"/>
                <a:cs typeface="Arial Unicode MS" pitchFamily="34" charset="-128"/>
              </a:rPr>
              <a:t>ADP </a:t>
            </a:r>
            <a:r>
              <a:rPr lang="ar-SA" sz="2000">
                <a:latin typeface="Arial Unicode MS" pitchFamily="34" charset="-128"/>
                <a:ea typeface="Arial Unicode MS" pitchFamily="34" charset="-128"/>
                <a:cs typeface="Arial Unicode MS" pitchFamily="34" charset="-128"/>
              </a:rPr>
              <a:t>ويرتبط الحامل بالفسفور فيصبح حامل مفسفر، وهذا الحامل المفسفر يقوم بالانتشار عبر الغشاء الخلوي ويرتبط بأيونات معينة عند ارتباطه بها يكون ما نسميه "مُعقد الحامل"</a:t>
            </a:r>
            <a:r>
              <a:rPr lang="en-US" sz="2000">
                <a:latin typeface="Arial Unicode MS" pitchFamily="34" charset="-128"/>
                <a:ea typeface="Arial Unicode MS" pitchFamily="34" charset="-128"/>
                <a:cs typeface="Arial Unicode MS" pitchFamily="34" charset="-128"/>
              </a:rPr>
              <a:t>Carrier-ion complexe</a:t>
            </a:r>
            <a:r>
              <a:rPr lang="ar-SA" sz="2000">
                <a:latin typeface="Arial Unicode MS" pitchFamily="34" charset="-128"/>
                <a:ea typeface="Arial Unicode MS" pitchFamily="34" charset="-128"/>
                <a:cs typeface="Arial Unicode MS" pitchFamily="34" charset="-128"/>
              </a:rPr>
              <a:t>" وبعد مرور هذا الحامل المعقد عبر الغشاء حاملاً معه الأيون اللازم إدخاله يتم فصل وفك مجموعة الفوسفات من الحامل المعقد وبالتالي فإنه يعتقد أنه في نفس اللحظة بفقد الحامل الأيون الذي ينطلق داخل السيتوبلازم</a:t>
            </a:r>
            <a:endParaRPr lang="en-US" sz="2000">
              <a:latin typeface="Arial Unicode MS" pitchFamily="34" charset="-128"/>
              <a:ea typeface="Arial Unicode MS" pitchFamily="34" charset="-128"/>
              <a:cs typeface="Arial Unicode MS" pitchFamily="34" charset="-128"/>
            </a:endParaRPr>
          </a:p>
        </p:txBody>
      </p:sp>
      <p:sp>
        <p:nvSpPr>
          <p:cNvPr id="141315" name="Line 4"/>
          <p:cNvSpPr>
            <a:spLocks noChangeShapeType="1"/>
          </p:cNvSpPr>
          <p:nvPr/>
        </p:nvSpPr>
        <p:spPr bwMode="auto">
          <a:xfrm>
            <a:off x="3976688" y="5373688"/>
            <a:ext cx="231933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1316" name="Line 1"/>
          <p:cNvSpPr>
            <a:spLocks noChangeShapeType="1"/>
          </p:cNvSpPr>
          <p:nvPr/>
        </p:nvSpPr>
        <p:spPr bwMode="auto">
          <a:xfrm flipV="1">
            <a:off x="4259263" y="4797425"/>
            <a:ext cx="188118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1317" name="Rectangle 6"/>
          <p:cNvSpPr>
            <a:spLocks noChangeArrowheads="1"/>
          </p:cNvSpPr>
          <p:nvPr/>
        </p:nvSpPr>
        <p:spPr bwMode="auto">
          <a:xfrm>
            <a:off x="11703050" y="58054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1318" name="Rectangle 7"/>
          <p:cNvSpPr>
            <a:spLocks noChangeArrowheads="1"/>
          </p:cNvSpPr>
          <p:nvPr/>
        </p:nvSpPr>
        <p:spPr bwMode="auto">
          <a:xfrm>
            <a:off x="2386013" y="3213100"/>
            <a:ext cx="92202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rtl="0" eaLnBrk="0" hangingPunct="0"/>
            <a:r>
              <a:rPr lang="ar-SA" sz="2000">
                <a:latin typeface="Arial Unicode MS" pitchFamily="34" charset="-128"/>
                <a:ea typeface="Arial Unicode MS" pitchFamily="34" charset="-128"/>
                <a:cs typeface="Arial Unicode MS" pitchFamily="34" charset="-128"/>
              </a:rPr>
              <a:t>ويمكن أن نختصر هذه العملية بالمعادلات التالية:-</a:t>
            </a:r>
            <a:endParaRPr lang="en-US" sz="2000">
              <a:latin typeface="Arial Unicode MS" pitchFamily="34" charset="-128"/>
              <a:ea typeface="Arial Unicode MS" pitchFamily="34" charset="-128"/>
              <a:cs typeface="Arial Unicode MS" pitchFamily="34" charset="-128"/>
            </a:endParaRPr>
          </a:p>
          <a:p>
            <a:pPr indent="457200" algn="l" rtl="0" eaLnBrk="0" hangingPunct="0"/>
            <a:endParaRPr lang="en-US"/>
          </a:p>
        </p:txBody>
      </p:sp>
      <p:sp>
        <p:nvSpPr>
          <p:cNvPr id="141319" name="Rectangle 8"/>
          <p:cNvSpPr>
            <a:spLocks noChangeArrowheads="1"/>
          </p:cNvSpPr>
          <p:nvPr/>
        </p:nvSpPr>
        <p:spPr bwMode="auto">
          <a:xfrm>
            <a:off x="4071938" y="4511675"/>
            <a:ext cx="67849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l" rtl="0" eaLnBrk="0" hangingPunct="0"/>
            <a:endParaRPr lang="en-US" sz="900"/>
          </a:p>
          <a:p>
            <a:pPr indent="457200" algn="l" rtl="0" eaLnBrk="0" hangingPunct="0"/>
            <a:endParaRPr lang="en-US"/>
          </a:p>
        </p:txBody>
      </p:sp>
      <p:sp>
        <p:nvSpPr>
          <p:cNvPr id="141320" name="Rectangle 12"/>
          <p:cNvSpPr>
            <a:spLocks noChangeArrowheads="1"/>
          </p:cNvSpPr>
          <p:nvPr/>
        </p:nvSpPr>
        <p:spPr bwMode="auto">
          <a:xfrm>
            <a:off x="1170305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1321" name="Line 11"/>
          <p:cNvSpPr>
            <a:spLocks noChangeShapeType="1"/>
          </p:cNvSpPr>
          <p:nvPr/>
        </p:nvSpPr>
        <p:spPr bwMode="auto">
          <a:xfrm>
            <a:off x="4164013" y="4005263"/>
            <a:ext cx="23209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1322" name="Rectangle 13"/>
          <p:cNvSpPr>
            <a:spLocks noChangeArrowheads="1"/>
          </p:cNvSpPr>
          <p:nvPr/>
        </p:nvSpPr>
        <p:spPr bwMode="auto">
          <a:xfrm>
            <a:off x="1300163" y="3786188"/>
            <a:ext cx="10156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rtl="0" eaLnBrk="0" hangingPunct="0"/>
            <a:r>
              <a:rPr lang="en-US">
                <a:cs typeface="Times New Roman" pitchFamily="18" charset="0"/>
              </a:rPr>
              <a:t>1- Carrier 		</a:t>
            </a:r>
            <a:r>
              <a:rPr lang="ar-SA">
                <a:cs typeface="Times New Roman" pitchFamily="18" charset="0"/>
              </a:rPr>
              <a:t>                                                   </a:t>
            </a:r>
            <a:r>
              <a:rPr lang="en-US">
                <a:cs typeface="Times New Roman" pitchFamily="18" charset="0"/>
              </a:rPr>
              <a:t>Carrier</a:t>
            </a:r>
            <a:r>
              <a:rPr lang="en-US" baseline="30000">
                <a:cs typeface="Times New Roman" pitchFamily="18" charset="0"/>
              </a:rPr>
              <a:t>*</a:t>
            </a:r>
            <a:r>
              <a:rPr lang="en-US">
                <a:cs typeface="Times New Roman" pitchFamily="18" charset="0"/>
              </a:rPr>
              <a:t>     + ADP</a:t>
            </a:r>
            <a:endParaRPr lang="en-US"/>
          </a:p>
        </p:txBody>
      </p:sp>
      <p:sp>
        <p:nvSpPr>
          <p:cNvPr id="141323" name="TextBox 17"/>
          <p:cNvSpPr txBox="1">
            <a:spLocks noChangeArrowheads="1"/>
          </p:cNvSpPr>
          <p:nvPr/>
        </p:nvSpPr>
        <p:spPr bwMode="auto">
          <a:xfrm>
            <a:off x="4435475" y="3644900"/>
            <a:ext cx="1211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t>Kinase     </a:t>
            </a:r>
          </a:p>
        </p:txBody>
      </p:sp>
      <p:sp>
        <p:nvSpPr>
          <p:cNvPr id="141324" name="Rectangle 17"/>
          <p:cNvSpPr>
            <a:spLocks noChangeArrowheads="1"/>
          </p:cNvSpPr>
          <p:nvPr/>
        </p:nvSpPr>
        <p:spPr bwMode="auto">
          <a:xfrm>
            <a:off x="1170305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1325" name="Rectangle 18"/>
          <p:cNvSpPr>
            <a:spLocks noChangeArrowheads="1"/>
          </p:cNvSpPr>
          <p:nvPr/>
        </p:nvSpPr>
        <p:spPr bwMode="auto">
          <a:xfrm>
            <a:off x="1543050" y="4437063"/>
            <a:ext cx="87534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l" eaLnBrk="0" hangingPunct="0"/>
            <a:endParaRPr lang="en-US" sz="900"/>
          </a:p>
          <a:p>
            <a:pPr algn="l" rtl="0" eaLnBrk="0" hangingPunct="0"/>
            <a:r>
              <a:rPr lang="en-US"/>
              <a:t>2- Carrier</a:t>
            </a:r>
            <a:r>
              <a:rPr lang="en-US" baseline="30000"/>
              <a:t>*</a:t>
            </a:r>
            <a:r>
              <a:rPr lang="en-US"/>
              <a:t> + ion			                              Carrier</a:t>
            </a:r>
            <a:r>
              <a:rPr lang="en-US" baseline="30000"/>
              <a:t>*</a:t>
            </a:r>
            <a:r>
              <a:rPr lang="en-US"/>
              <a:t> - ion complexe</a:t>
            </a:r>
          </a:p>
        </p:txBody>
      </p:sp>
      <p:sp>
        <p:nvSpPr>
          <p:cNvPr id="141326" name="Rectangle 20"/>
          <p:cNvSpPr>
            <a:spLocks noChangeArrowheads="1"/>
          </p:cNvSpPr>
          <p:nvPr/>
        </p:nvSpPr>
        <p:spPr bwMode="auto">
          <a:xfrm>
            <a:off x="1170305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1327" name="Rectangle 21"/>
          <p:cNvSpPr>
            <a:spLocks noChangeArrowheads="1"/>
          </p:cNvSpPr>
          <p:nvPr/>
        </p:nvSpPr>
        <p:spPr bwMode="auto">
          <a:xfrm>
            <a:off x="1636713" y="5089525"/>
            <a:ext cx="9080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rtl="0" eaLnBrk="0" hangingPunct="0"/>
            <a:r>
              <a:rPr lang="en-US">
                <a:cs typeface="Times New Roman" pitchFamily="18" charset="0"/>
              </a:rPr>
              <a:t>Carrier + ion + phosphore</a:t>
            </a:r>
            <a:endParaRPr lang="en-US"/>
          </a:p>
        </p:txBody>
      </p:sp>
      <p:sp>
        <p:nvSpPr>
          <p:cNvPr id="141328" name="Rectangle 25"/>
          <p:cNvSpPr>
            <a:spLocks noChangeArrowheads="1"/>
          </p:cNvSpPr>
          <p:nvPr/>
        </p:nvSpPr>
        <p:spPr bwMode="auto">
          <a:xfrm>
            <a:off x="1968500" y="5157788"/>
            <a:ext cx="1731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cs typeface="Times New Roman" pitchFamily="18" charset="0"/>
              </a:rPr>
              <a:t>3- Carrier</a:t>
            </a:r>
            <a:r>
              <a:rPr lang="en-US" baseline="30000">
                <a:cs typeface="Times New Roman" pitchFamily="18" charset="0"/>
              </a:rPr>
              <a:t>*</a:t>
            </a:r>
            <a:r>
              <a:rPr lang="en-US">
                <a:cs typeface="Times New Roman" pitchFamily="18" charset="0"/>
              </a:rPr>
              <a:t> - ion</a:t>
            </a:r>
            <a:endParaRPr lang="en-US"/>
          </a:p>
        </p:txBody>
      </p:sp>
      <p:sp>
        <p:nvSpPr>
          <p:cNvPr id="141329" name="TextBox 18"/>
          <p:cNvSpPr txBox="1">
            <a:spLocks noChangeArrowheads="1"/>
          </p:cNvSpPr>
          <p:nvPr/>
        </p:nvSpPr>
        <p:spPr bwMode="auto">
          <a:xfrm>
            <a:off x="4725988" y="4076700"/>
            <a:ext cx="1125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t>ATP</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Line 21"/>
          <p:cNvSpPr>
            <a:spLocks noChangeShapeType="1"/>
          </p:cNvSpPr>
          <p:nvPr/>
        </p:nvSpPr>
        <p:spPr bwMode="auto">
          <a:xfrm flipV="1">
            <a:off x="10155238" y="4437063"/>
            <a:ext cx="468312" cy="1444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39" name="Line 18"/>
          <p:cNvSpPr>
            <a:spLocks noChangeShapeType="1"/>
          </p:cNvSpPr>
          <p:nvPr/>
        </p:nvSpPr>
        <p:spPr bwMode="auto">
          <a:xfrm flipH="1">
            <a:off x="9594850" y="3141663"/>
            <a:ext cx="301625" cy="1460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2340" name="Line 22"/>
          <p:cNvSpPr>
            <a:spLocks noChangeShapeType="1"/>
          </p:cNvSpPr>
          <p:nvPr/>
        </p:nvSpPr>
        <p:spPr bwMode="auto">
          <a:xfrm flipH="1">
            <a:off x="9126538" y="3357563"/>
            <a:ext cx="296862" cy="1143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2341" name="Line 17"/>
          <p:cNvSpPr>
            <a:spLocks noChangeShapeType="1"/>
          </p:cNvSpPr>
          <p:nvPr/>
        </p:nvSpPr>
        <p:spPr bwMode="auto">
          <a:xfrm>
            <a:off x="9875838" y="3141663"/>
            <a:ext cx="144462" cy="1460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2342" name="Text Box 16"/>
          <p:cNvSpPr txBox="1">
            <a:spLocks noChangeArrowheads="1"/>
          </p:cNvSpPr>
          <p:nvPr/>
        </p:nvSpPr>
        <p:spPr bwMode="auto">
          <a:xfrm flipH="1">
            <a:off x="8845550" y="3141663"/>
            <a:ext cx="2058988"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ar-SA" sz="1000">
                <a:latin typeface="Times New Roman" pitchFamily="18" charset="0"/>
                <a:cs typeface="Times New Roman" pitchFamily="18" charset="0"/>
              </a:rPr>
              <a:t>التنفس</a:t>
            </a:r>
            <a:endParaRPr lang="ar-SA"/>
          </a:p>
        </p:txBody>
      </p:sp>
      <p:sp>
        <p:nvSpPr>
          <p:cNvPr id="142343" name="Oval 31"/>
          <p:cNvSpPr>
            <a:spLocks noChangeArrowheads="1"/>
          </p:cNvSpPr>
          <p:nvPr/>
        </p:nvSpPr>
        <p:spPr bwMode="auto">
          <a:xfrm>
            <a:off x="2105025" y="3500438"/>
            <a:ext cx="296863" cy="114300"/>
          </a:xfrm>
          <a:prstGeom prst="ellipse">
            <a:avLst/>
          </a:prstGeom>
          <a:solidFill>
            <a:srgbClr val="FFFFFF"/>
          </a:solidFill>
          <a:ln w="76200" cmpd="tri">
            <a:solidFill>
              <a:srgbClr val="000000"/>
            </a:solidFill>
            <a:round/>
            <a:headEnd/>
            <a:tailEnd/>
          </a:ln>
        </p:spPr>
        <p:txBody>
          <a:bodyPr/>
          <a:lstStyle/>
          <a:p>
            <a:endParaRPr lang="en-US"/>
          </a:p>
        </p:txBody>
      </p:sp>
      <p:sp>
        <p:nvSpPr>
          <p:cNvPr id="142344" name="Line 7"/>
          <p:cNvSpPr>
            <a:spLocks noChangeShapeType="1"/>
          </p:cNvSpPr>
          <p:nvPr/>
        </p:nvSpPr>
        <p:spPr bwMode="auto">
          <a:xfrm flipV="1">
            <a:off x="4913313" y="5661025"/>
            <a:ext cx="1341437" cy="125413"/>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142345" name="Text Box 6"/>
          <p:cNvSpPr txBox="1">
            <a:spLocks noChangeArrowheads="1"/>
          </p:cNvSpPr>
          <p:nvPr/>
        </p:nvSpPr>
        <p:spPr bwMode="auto">
          <a:xfrm>
            <a:off x="6130925" y="5516563"/>
            <a:ext cx="19319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ar-SA" sz="1000">
                <a:latin typeface="Times New Roman" pitchFamily="18" charset="0"/>
                <a:cs typeface="Times New Roman" pitchFamily="18" charset="0"/>
              </a:rPr>
              <a:t>الحامل + الايون</a:t>
            </a:r>
            <a:endParaRPr lang="ar-SA" sz="900"/>
          </a:p>
          <a:p>
            <a:r>
              <a:rPr lang="en-US" sz="1000">
                <a:cs typeface="Times New Roman" pitchFamily="18" charset="0"/>
              </a:rPr>
              <a:t>Carrier Ion Complexe</a:t>
            </a:r>
            <a:endParaRPr lang="en-US"/>
          </a:p>
        </p:txBody>
      </p:sp>
      <p:sp>
        <p:nvSpPr>
          <p:cNvPr id="142346" name="Oval 30"/>
          <p:cNvSpPr>
            <a:spLocks noChangeArrowheads="1"/>
          </p:cNvSpPr>
          <p:nvPr/>
        </p:nvSpPr>
        <p:spPr bwMode="auto">
          <a:xfrm>
            <a:off x="4259263" y="5589588"/>
            <a:ext cx="742950" cy="228600"/>
          </a:xfrm>
          <a:prstGeom prst="ellipse">
            <a:avLst/>
          </a:prstGeom>
          <a:solidFill>
            <a:srgbClr val="FFFFFF"/>
          </a:solidFill>
          <a:ln w="28575">
            <a:solidFill>
              <a:srgbClr val="000000"/>
            </a:solidFill>
            <a:round/>
            <a:headEnd/>
            <a:tailEnd/>
          </a:ln>
        </p:spPr>
        <p:txBody>
          <a:bodyPr/>
          <a:lstStyle/>
          <a:p>
            <a:endParaRPr lang="en-US"/>
          </a:p>
        </p:txBody>
      </p:sp>
      <p:sp>
        <p:nvSpPr>
          <p:cNvPr id="142347" name="Oval 28"/>
          <p:cNvSpPr>
            <a:spLocks noChangeArrowheads="1"/>
          </p:cNvSpPr>
          <p:nvPr/>
        </p:nvSpPr>
        <p:spPr bwMode="auto">
          <a:xfrm>
            <a:off x="4445000" y="5661025"/>
            <a:ext cx="376238" cy="144463"/>
          </a:xfrm>
          <a:prstGeom prst="ellipse">
            <a:avLst/>
          </a:prstGeom>
          <a:solidFill>
            <a:srgbClr val="FFFFFF"/>
          </a:solidFill>
          <a:ln w="76200" cmpd="tri">
            <a:solidFill>
              <a:srgbClr val="000000"/>
            </a:solidFill>
            <a:round/>
            <a:headEnd/>
            <a:tailEnd/>
          </a:ln>
        </p:spPr>
        <p:txBody>
          <a:bodyPr/>
          <a:lstStyle/>
          <a:p>
            <a:endParaRPr lang="en-US"/>
          </a:p>
        </p:txBody>
      </p:sp>
      <p:sp>
        <p:nvSpPr>
          <p:cNvPr id="142348" name="Oval 26"/>
          <p:cNvSpPr>
            <a:spLocks noChangeArrowheads="1"/>
          </p:cNvSpPr>
          <p:nvPr/>
        </p:nvSpPr>
        <p:spPr bwMode="auto">
          <a:xfrm flipH="1" flipV="1">
            <a:off x="3976688" y="4868863"/>
            <a:ext cx="95250" cy="288925"/>
          </a:xfrm>
          <a:prstGeom prst="ellipse">
            <a:avLst/>
          </a:prstGeom>
          <a:solidFill>
            <a:srgbClr val="FFFFFF"/>
          </a:solidFill>
          <a:ln w="76200" cmpd="tri">
            <a:solidFill>
              <a:srgbClr val="000000"/>
            </a:solidFill>
            <a:round/>
            <a:headEnd/>
            <a:tailEnd/>
          </a:ln>
        </p:spPr>
        <p:txBody>
          <a:bodyPr/>
          <a:lstStyle/>
          <a:p>
            <a:endParaRPr lang="en-US"/>
          </a:p>
        </p:txBody>
      </p:sp>
      <p:sp>
        <p:nvSpPr>
          <p:cNvPr id="142349" name="Oval 14"/>
          <p:cNvSpPr>
            <a:spLocks noChangeArrowheads="1"/>
          </p:cNvSpPr>
          <p:nvPr/>
        </p:nvSpPr>
        <p:spPr bwMode="auto">
          <a:xfrm>
            <a:off x="4633913" y="3644900"/>
            <a:ext cx="520700" cy="342900"/>
          </a:xfrm>
          <a:prstGeom prst="ellipse">
            <a:avLst/>
          </a:prstGeom>
          <a:solidFill>
            <a:srgbClr val="FFFFFF"/>
          </a:solidFill>
          <a:ln w="76200" cmpd="tri">
            <a:solidFill>
              <a:srgbClr val="000000"/>
            </a:solidFill>
            <a:round/>
            <a:headEnd/>
            <a:tailEnd/>
          </a:ln>
        </p:spPr>
        <p:txBody>
          <a:bodyPr/>
          <a:lstStyle/>
          <a:p>
            <a:endParaRPr lang="en-US"/>
          </a:p>
        </p:txBody>
      </p:sp>
      <p:sp>
        <p:nvSpPr>
          <p:cNvPr id="142350" name="Oval 12"/>
          <p:cNvSpPr>
            <a:spLocks noChangeArrowheads="1"/>
          </p:cNvSpPr>
          <p:nvPr/>
        </p:nvSpPr>
        <p:spPr bwMode="auto">
          <a:xfrm>
            <a:off x="8845550" y="2565400"/>
            <a:ext cx="147638" cy="228600"/>
          </a:xfrm>
          <a:prstGeom prst="ellipse">
            <a:avLst/>
          </a:prstGeom>
          <a:solidFill>
            <a:srgbClr val="FFFFFF"/>
          </a:solidFill>
          <a:ln w="76200" cmpd="tri">
            <a:solidFill>
              <a:srgbClr val="000000"/>
            </a:solidFill>
            <a:round/>
            <a:headEnd/>
            <a:tailEnd/>
          </a:ln>
        </p:spPr>
        <p:txBody>
          <a:bodyPr/>
          <a:lstStyle/>
          <a:p>
            <a:endParaRPr lang="en-US"/>
          </a:p>
        </p:txBody>
      </p:sp>
      <p:sp>
        <p:nvSpPr>
          <p:cNvPr id="142351" name="Oval 32"/>
          <p:cNvSpPr>
            <a:spLocks noChangeArrowheads="1"/>
          </p:cNvSpPr>
          <p:nvPr/>
        </p:nvSpPr>
        <p:spPr bwMode="auto">
          <a:xfrm>
            <a:off x="9967913" y="4508500"/>
            <a:ext cx="149225" cy="228600"/>
          </a:xfrm>
          <a:prstGeom prst="ellipse">
            <a:avLst/>
          </a:prstGeom>
          <a:solidFill>
            <a:srgbClr val="FFFFFF"/>
          </a:solidFill>
          <a:ln w="76200" cmpd="tri">
            <a:solidFill>
              <a:srgbClr val="000000"/>
            </a:solidFill>
            <a:round/>
            <a:headEnd/>
            <a:tailEnd/>
          </a:ln>
        </p:spPr>
        <p:txBody>
          <a:bodyPr/>
          <a:lstStyle/>
          <a:p>
            <a:endParaRPr lang="en-US"/>
          </a:p>
        </p:txBody>
      </p:sp>
      <p:sp>
        <p:nvSpPr>
          <p:cNvPr id="142352" name="Oval 23"/>
          <p:cNvSpPr>
            <a:spLocks noChangeArrowheads="1"/>
          </p:cNvSpPr>
          <p:nvPr/>
        </p:nvSpPr>
        <p:spPr bwMode="auto">
          <a:xfrm>
            <a:off x="8937625" y="4292600"/>
            <a:ext cx="296863" cy="114300"/>
          </a:xfrm>
          <a:prstGeom prst="ellipse">
            <a:avLst/>
          </a:prstGeom>
          <a:solidFill>
            <a:srgbClr val="FFFFFF"/>
          </a:solidFill>
          <a:ln w="76200" cmpd="tri">
            <a:solidFill>
              <a:srgbClr val="000000"/>
            </a:solidFill>
            <a:round/>
            <a:headEnd/>
            <a:tailEnd/>
          </a:ln>
        </p:spPr>
        <p:txBody>
          <a:bodyPr/>
          <a:lstStyle/>
          <a:p>
            <a:endParaRPr lang="en-US"/>
          </a:p>
        </p:txBody>
      </p:sp>
      <p:sp>
        <p:nvSpPr>
          <p:cNvPr id="142353" name="Oval 27"/>
          <p:cNvSpPr>
            <a:spLocks noChangeArrowheads="1"/>
          </p:cNvSpPr>
          <p:nvPr/>
        </p:nvSpPr>
        <p:spPr bwMode="auto">
          <a:xfrm flipH="1">
            <a:off x="2949575" y="3933825"/>
            <a:ext cx="280988" cy="503238"/>
          </a:xfrm>
          <a:prstGeom prst="ellipse">
            <a:avLst/>
          </a:prstGeom>
          <a:solidFill>
            <a:srgbClr val="FFFFFF"/>
          </a:solidFill>
          <a:ln w="76200" cmpd="tri">
            <a:solidFill>
              <a:srgbClr val="000000"/>
            </a:solidFill>
            <a:round/>
            <a:headEnd/>
            <a:tailEnd/>
          </a:ln>
        </p:spPr>
        <p:txBody>
          <a:bodyPr/>
          <a:lstStyle/>
          <a:p>
            <a:endParaRPr lang="en-US"/>
          </a:p>
        </p:txBody>
      </p:sp>
      <p:sp>
        <p:nvSpPr>
          <p:cNvPr id="142354" name="Oval 11"/>
          <p:cNvSpPr>
            <a:spLocks noChangeArrowheads="1"/>
          </p:cNvSpPr>
          <p:nvPr/>
        </p:nvSpPr>
        <p:spPr bwMode="auto">
          <a:xfrm flipV="1">
            <a:off x="5662613" y="2205038"/>
            <a:ext cx="485775" cy="1123950"/>
          </a:xfrm>
          <a:prstGeom prst="ellipse">
            <a:avLst/>
          </a:prstGeom>
          <a:solidFill>
            <a:srgbClr val="FFFFFF"/>
          </a:solidFill>
          <a:ln w="76200" cmpd="tri">
            <a:solidFill>
              <a:srgbClr val="000000"/>
            </a:solidFill>
            <a:round/>
            <a:headEnd/>
            <a:tailEnd/>
          </a:ln>
        </p:spPr>
        <p:txBody>
          <a:bodyPr/>
          <a:lstStyle/>
          <a:p>
            <a:endParaRPr lang="en-US"/>
          </a:p>
        </p:txBody>
      </p:sp>
      <p:sp>
        <p:nvSpPr>
          <p:cNvPr id="142355" name="Oval 15"/>
          <p:cNvSpPr>
            <a:spLocks noChangeArrowheads="1"/>
          </p:cNvSpPr>
          <p:nvPr/>
        </p:nvSpPr>
        <p:spPr bwMode="auto">
          <a:xfrm>
            <a:off x="2292350" y="4221163"/>
            <a:ext cx="298450" cy="114300"/>
          </a:xfrm>
          <a:prstGeom prst="ellipse">
            <a:avLst/>
          </a:prstGeom>
          <a:solidFill>
            <a:srgbClr val="FFFFFF"/>
          </a:solidFill>
          <a:ln w="76200" cmpd="tri">
            <a:solidFill>
              <a:srgbClr val="000000"/>
            </a:solidFill>
            <a:round/>
            <a:headEnd/>
            <a:tailEnd/>
          </a:ln>
        </p:spPr>
        <p:txBody>
          <a:bodyPr/>
          <a:lstStyle/>
          <a:p>
            <a:endParaRPr lang="en-US"/>
          </a:p>
        </p:txBody>
      </p:sp>
      <p:sp>
        <p:nvSpPr>
          <p:cNvPr id="142356" name="Oval 10"/>
          <p:cNvSpPr>
            <a:spLocks noChangeArrowheads="1"/>
          </p:cNvSpPr>
          <p:nvPr/>
        </p:nvSpPr>
        <p:spPr bwMode="auto">
          <a:xfrm>
            <a:off x="8751888" y="3213100"/>
            <a:ext cx="298450" cy="114300"/>
          </a:xfrm>
          <a:prstGeom prst="ellipse">
            <a:avLst/>
          </a:prstGeom>
          <a:solidFill>
            <a:srgbClr val="FFFFFF"/>
          </a:solidFill>
          <a:ln w="76200" cmpd="tri">
            <a:solidFill>
              <a:srgbClr val="000000"/>
            </a:solidFill>
            <a:round/>
            <a:headEnd/>
            <a:tailEnd/>
          </a:ln>
        </p:spPr>
        <p:txBody>
          <a:bodyPr/>
          <a:lstStyle/>
          <a:p>
            <a:endParaRPr lang="en-US"/>
          </a:p>
        </p:txBody>
      </p:sp>
      <p:sp>
        <p:nvSpPr>
          <p:cNvPr id="142357" name="Oval 5"/>
          <p:cNvSpPr>
            <a:spLocks noChangeArrowheads="1"/>
          </p:cNvSpPr>
          <p:nvPr/>
        </p:nvSpPr>
        <p:spPr bwMode="auto">
          <a:xfrm>
            <a:off x="1543050" y="4005263"/>
            <a:ext cx="298450" cy="114300"/>
          </a:xfrm>
          <a:prstGeom prst="ellipse">
            <a:avLst/>
          </a:prstGeom>
          <a:solidFill>
            <a:srgbClr val="FFFFFF"/>
          </a:solidFill>
          <a:ln w="76200" cmpd="tri">
            <a:solidFill>
              <a:srgbClr val="000000"/>
            </a:solidFill>
            <a:round/>
            <a:headEnd/>
            <a:tailEnd/>
          </a:ln>
        </p:spPr>
        <p:txBody>
          <a:bodyPr/>
          <a:lstStyle/>
          <a:p>
            <a:endParaRPr lang="en-US"/>
          </a:p>
        </p:txBody>
      </p:sp>
      <p:sp>
        <p:nvSpPr>
          <p:cNvPr id="142358" name="Oval 4"/>
          <p:cNvSpPr>
            <a:spLocks noChangeArrowheads="1"/>
          </p:cNvSpPr>
          <p:nvPr/>
        </p:nvSpPr>
        <p:spPr bwMode="auto">
          <a:xfrm>
            <a:off x="3976688" y="4437063"/>
            <a:ext cx="1030287" cy="504825"/>
          </a:xfrm>
          <a:prstGeom prst="ellipse">
            <a:avLst/>
          </a:prstGeom>
          <a:solidFill>
            <a:srgbClr val="FFFFFF"/>
          </a:solidFill>
          <a:ln w="38100">
            <a:solidFill>
              <a:srgbClr val="000000"/>
            </a:solidFill>
            <a:round/>
            <a:headEnd/>
            <a:tailEnd/>
          </a:ln>
        </p:spPr>
        <p:txBody>
          <a:bodyPr/>
          <a:lstStyle/>
          <a:p>
            <a:endParaRPr lang="en-US"/>
          </a:p>
        </p:txBody>
      </p:sp>
      <p:sp>
        <p:nvSpPr>
          <p:cNvPr id="142359" name="Oval 3"/>
          <p:cNvSpPr>
            <a:spLocks noChangeArrowheads="1"/>
          </p:cNvSpPr>
          <p:nvPr/>
        </p:nvSpPr>
        <p:spPr bwMode="auto">
          <a:xfrm>
            <a:off x="5851525" y="2636838"/>
            <a:ext cx="296863" cy="114300"/>
          </a:xfrm>
          <a:prstGeom prst="ellipse">
            <a:avLst/>
          </a:prstGeom>
          <a:solidFill>
            <a:srgbClr val="FFFFFF"/>
          </a:solidFill>
          <a:ln w="9525">
            <a:solidFill>
              <a:srgbClr val="000000"/>
            </a:solidFill>
            <a:round/>
            <a:headEnd/>
            <a:tailEnd/>
          </a:ln>
        </p:spPr>
        <p:txBody>
          <a:bodyPr/>
          <a:lstStyle/>
          <a:p>
            <a:endParaRPr lang="en-US"/>
          </a:p>
        </p:txBody>
      </p:sp>
      <p:sp>
        <p:nvSpPr>
          <p:cNvPr id="142360" name="Oval 20"/>
          <p:cNvSpPr>
            <a:spLocks noChangeArrowheads="1"/>
          </p:cNvSpPr>
          <p:nvPr/>
        </p:nvSpPr>
        <p:spPr bwMode="auto">
          <a:xfrm>
            <a:off x="4164013" y="4581525"/>
            <a:ext cx="749300" cy="188913"/>
          </a:xfrm>
          <a:prstGeom prst="ellipse">
            <a:avLst/>
          </a:prstGeom>
          <a:solidFill>
            <a:srgbClr val="FFFFFF"/>
          </a:solidFill>
          <a:ln w="38100">
            <a:solidFill>
              <a:srgbClr val="000000"/>
            </a:solidFill>
            <a:round/>
            <a:headEnd/>
            <a:tailEnd/>
          </a:ln>
        </p:spPr>
        <p:txBody>
          <a:bodyPr/>
          <a:lstStyle/>
          <a:p>
            <a:endParaRPr lang="en-US"/>
          </a:p>
        </p:txBody>
      </p:sp>
      <p:sp>
        <p:nvSpPr>
          <p:cNvPr id="142361" name="Oval 13"/>
          <p:cNvSpPr>
            <a:spLocks noChangeArrowheads="1"/>
          </p:cNvSpPr>
          <p:nvPr/>
        </p:nvSpPr>
        <p:spPr bwMode="auto">
          <a:xfrm>
            <a:off x="7442200" y="3284538"/>
            <a:ext cx="147638" cy="228600"/>
          </a:xfrm>
          <a:prstGeom prst="ellipse">
            <a:avLst/>
          </a:prstGeom>
          <a:solidFill>
            <a:srgbClr val="FFFFFF"/>
          </a:solidFill>
          <a:ln w="9525">
            <a:solidFill>
              <a:srgbClr val="000000"/>
            </a:solidFill>
            <a:round/>
            <a:headEnd/>
            <a:tailEnd/>
          </a:ln>
        </p:spPr>
        <p:txBody>
          <a:bodyPr/>
          <a:lstStyle/>
          <a:p>
            <a:endParaRPr lang="en-US"/>
          </a:p>
        </p:txBody>
      </p:sp>
      <p:sp>
        <p:nvSpPr>
          <p:cNvPr id="142362" name="Line 2"/>
          <p:cNvSpPr>
            <a:spLocks noChangeShapeType="1"/>
          </p:cNvSpPr>
          <p:nvPr/>
        </p:nvSpPr>
        <p:spPr bwMode="auto">
          <a:xfrm flipH="1">
            <a:off x="6130925" y="2781300"/>
            <a:ext cx="1635125" cy="342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2363" name="Text Box 1"/>
          <p:cNvSpPr txBox="1">
            <a:spLocks noChangeArrowheads="1"/>
          </p:cNvSpPr>
          <p:nvPr/>
        </p:nvSpPr>
        <p:spPr bwMode="auto">
          <a:xfrm>
            <a:off x="6692900" y="2492375"/>
            <a:ext cx="1265238"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a:cs typeface="Times New Roman" pitchFamily="18" charset="0"/>
              </a:rPr>
              <a:t>Receptor</a:t>
            </a:r>
            <a:endParaRPr lang="en-US"/>
          </a:p>
        </p:txBody>
      </p:sp>
      <p:sp>
        <p:nvSpPr>
          <p:cNvPr id="142364" name="Line 9"/>
          <p:cNvSpPr>
            <a:spLocks noChangeShapeType="1"/>
          </p:cNvSpPr>
          <p:nvPr/>
        </p:nvSpPr>
        <p:spPr bwMode="auto">
          <a:xfrm>
            <a:off x="6599238" y="3068638"/>
            <a:ext cx="742950" cy="1143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2365" name="Text Box 8"/>
          <p:cNvSpPr txBox="1">
            <a:spLocks noChangeArrowheads="1"/>
          </p:cNvSpPr>
          <p:nvPr/>
        </p:nvSpPr>
        <p:spPr bwMode="auto">
          <a:xfrm>
            <a:off x="9875838" y="3644900"/>
            <a:ext cx="1309687"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457200" algn="r"/>
                <a:tab pos="2636838" algn="ctr"/>
                <a:tab pos="5273675" algn="r"/>
              </a:tabLst>
              <a:defRPr>
                <a:solidFill>
                  <a:schemeClr val="tx1"/>
                </a:solidFill>
                <a:latin typeface="Arial" pitchFamily="34" charset="0"/>
                <a:cs typeface="Arial" pitchFamily="34" charset="0"/>
              </a:defRPr>
            </a:lvl1pPr>
            <a:lvl2pPr marL="742950" indent="-285750" eaLnBrk="0" hangingPunct="0">
              <a:tabLst>
                <a:tab pos="457200" algn="r"/>
                <a:tab pos="2636838" algn="ctr"/>
                <a:tab pos="5273675" algn="r"/>
              </a:tabLst>
              <a:defRPr>
                <a:solidFill>
                  <a:schemeClr val="tx1"/>
                </a:solidFill>
                <a:latin typeface="Arial" pitchFamily="34" charset="0"/>
                <a:cs typeface="Arial" pitchFamily="34" charset="0"/>
              </a:defRPr>
            </a:lvl2pPr>
            <a:lvl3pPr marL="1143000" indent="-228600" eaLnBrk="0" hangingPunct="0">
              <a:tabLst>
                <a:tab pos="457200" algn="r"/>
                <a:tab pos="2636838" algn="ctr"/>
                <a:tab pos="5273675" algn="r"/>
              </a:tabLst>
              <a:defRPr>
                <a:solidFill>
                  <a:schemeClr val="tx1"/>
                </a:solidFill>
                <a:latin typeface="Arial" pitchFamily="34" charset="0"/>
                <a:cs typeface="Arial" pitchFamily="34" charset="0"/>
              </a:defRPr>
            </a:lvl3pPr>
            <a:lvl4pPr marL="1600200" indent="-228600" eaLnBrk="0" hangingPunct="0">
              <a:tabLst>
                <a:tab pos="457200" algn="r"/>
                <a:tab pos="2636838" algn="ctr"/>
                <a:tab pos="5273675" algn="r"/>
              </a:tabLst>
              <a:defRPr>
                <a:solidFill>
                  <a:schemeClr val="tx1"/>
                </a:solidFill>
                <a:latin typeface="Arial" pitchFamily="34" charset="0"/>
                <a:cs typeface="Arial" pitchFamily="34" charset="0"/>
              </a:defRPr>
            </a:lvl4pPr>
            <a:lvl5pPr marL="2057400" indent="-228600" eaLnBrk="0" hangingPunct="0">
              <a:tabLst>
                <a:tab pos="457200" algn="r"/>
                <a:tab pos="2636838" algn="ctr"/>
                <a:tab pos="5273675" algn="r"/>
              </a:tabLst>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tabLst>
                <a:tab pos="457200" algn="r"/>
                <a:tab pos="2636838" algn="ctr"/>
                <a:tab pos="5273675" algn="r"/>
              </a:tabLs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tabLst>
                <a:tab pos="457200" algn="r"/>
                <a:tab pos="2636838" algn="ctr"/>
                <a:tab pos="5273675" algn="r"/>
              </a:tabLs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tabLst>
                <a:tab pos="457200" algn="r"/>
                <a:tab pos="2636838" algn="ctr"/>
                <a:tab pos="5273675" algn="r"/>
              </a:tabLs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tabLst>
                <a:tab pos="457200" algn="r"/>
                <a:tab pos="2636838" algn="ctr"/>
                <a:tab pos="5273675" algn="r"/>
              </a:tabLst>
              <a:defRPr>
                <a:solidFill>
                  <a:schemeClr val="tx1"/>
                </a:solidFill>
                <a:latin typeface="Arial" pitchFamily="34" charset="0"/>
                <a:cs typeface="Arial" pitchFamily="34" charset="0"/>
              </a:defRPr>
            </a:lvl9pPr>
          </a:lstStyle>
          <a:p>
            <a:endParaRPr lang="ar-SA" sz="4000"/>
          </a:p>
        </p:txBody>
      </p:sp>
      <p:sp>
        <p:nvSpPr>
          <p:cNvPr id="142366" name="Line 19"/>
          <p:cNvSpPr>
            <a:spLocks noChangeShapeType="1"/>
          </p:cNvSpPr>
          <p:nvPr/>
        </p:nvSpPr>
        <p:spPr bwMode="auto">
          <a:xfrm flipH="1">
            <a:off x="9875838" y="3141663"/>
            <a:ext cx="4445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2367" name="Text Box 25"/>
          <p:cNvSpPr txBox="1">
            <a:spLocks noChangeArrowheads="1"/>
          </p:cNvSpPr>
          <p:nvPr/>
        </p:nvSpPr>
        <p:spPr bwMode="auto">
          <a:xfrm>
            <a:off x="9220200" y="3141663"/>
            <a:ext cx="5953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ar-SA" sz="1000">
                <a:latin typeface="Times New Roman" pitchFamily="18" charset="0"/>
                <a:cs typeface="Times New Roman" pitchFamily="18" charset="0"/>
              </a:rPr>
              <a:t>طاقة</a:t>
            </a:r>
            <a:endParaRPr lang="ar-SA"/>
          </a:p>
        </p:txBody>
      </p:sp>
      <p:sp>
        <p:nvSpPr>
          <p:cNvPr id="142368" name="Rectangle 34"/>
          <p:cNvSpPr>
            <a:spLocks noChangeArrowheads="1"/>
          </p:cNvSpPr>
          <p:nvPr/>
        </p:nvSpPr>
        <p:spPr bwMode="auto">
          <a:xfrm>
            <a:off x="-420688" y="908050"/>
            <a:ext cx="11887201"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l" eaLnBrk="0" hangingPunct="0"/>
            <a:r>
              <a:rPr lang="ar-SA" sz="1400">
                <a:latin typeface="Arabic Transparent" pitchFamily="2" charset="0"/>
                <a:cs typeface="Times New Roman" pitchFamily="18" charset="0"/>
              </a:rPr>
              <a:t>داخل الحاجز		  الحاجز (الغشاء) 		داخل خلية			</a:t>
            </a:r>
            <a:endParaRPr lang="en-US" sz="900"/>
          </a:p>
          <a:p>
            <a:pPr indent="457200" algn="l" rtl="0" eaLnBrk="0" hangingPunct="0"/>
            <a:endParaRPr lang="en-US"/>
          </a:p>
        </p:txBody>
      </p:sp>
      <p:sp>
        <p:nvSpPr>
          <p:cNvPr id="142369" name="Rectangle 35"/>
          <p:cNvSpPr>
            <a:spLocks noChangeArrowheads="1"/>
          </p:cNvSpPr>
          <p:nvPr/>
        </p:nvSpPr>
        <p:spPr bwMode="auto">
          <a:xfrm>
            <a:off x="0" y="457200"/>
            <a:ext cx="711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indent="457200" algn="l" eaLnBrk="0" hangingPunct="0"/>
            <a:r>
              <a:rPr lang="en-US"/>
              <a:t/>
            </a:r>
            <a:br>
              <a:rPr lang="en-US"/>
            </a:br>
            <a:endParaRPr lang="en-US"/>
          </a:p>
          <a:p>
            <a:pPr indent="457200" algn="l" rtl="0" eaLnBrk="0" hangingPunct="0"/>
            <a:endParaRPr lang="en-US"/>
          </a:p>
        </p:txBody>
      </p:sp>
      <p:sp>
        <p:nvSpPr>
          <p:cNvPr id="142370" name="Rectangle 36"/>
          <p:cNvSpPr>
            <a:spLocks noChangeArrowheads="1"/>
          </p:cNvSpPr>
          <p:nvPr/>
        </p:nvSpPr>
        <p:spPr bwMode="auto">
          <a:xfrm>
            <a:off x="0" y="457200"/>
            <a:ext cx="2492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l" eaLnBrk="0" hangingPunct="0"/>
            <a:endParaRPr lang="en-US"/>
          </a:p>
          <a:p>
            <a:pPr algn="l" rtl="0" eaLnBrk="0" hangingPunct="0"/>
            <a:endParaRPr lang="en-US"/>
          </a:p>
        </p:txBody>
      </p:sp>
      <p:sp>
        <p:nvSpPr>
          <p:cNvPr id="142371" name="Rectangle 37"/>
          <p:cNvSpPr>
            <a:spLocks noChangeArrowheads="1"/>
          </p:cNvSpPr>
          <p:nvPr/>
        </p:nvSpPr>
        <p:spPr bwMode="auto">
          <a:xfrm>
            <a:off x="8096250" y="3392488"/>
            <a:ext cx="22479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l" eaLnBrk="0" hangingPunct="0"/>
            <a:endParaRPr lang="en-US" sz="900"/>
          </a:p>
          <a:p>
            <a:pPr indent="457200" algn="l" rtl="0" eaLnBrk="0" hangingPunct="0"/>
            <a:r>
              <a:rPr lang="en-US"/>
              <a:t>ATP</a:t>
            </a:r>
          </a:p>
          <a:p>
            <a:pPr indent="457200" algn="l" rtl="0" eaLnBrk="0" hangingPunct="0"/>
            <a:endParaRPr lang="en-US"/>
          </a:p>
        </p:txBody>
      </p:sp>
      <p:sp>
        <p:nvSpPr>
          <p:cNvPr id="142372" name="Rectangle 39"/>
          <p:cNvSpPr>
            <a:spLocks noChangeArrowheads="1"/>
          </p:cNvSpPr>
          <p:nvPr/>
        </p:nvSpPr>
        <p:spPr bwMode="auto">
          <a:xfrm>
            <a:off x="11241088" y="457200"/>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indent="457200" eaLnBrk="0" hangingPunct="0"/>
            <a:endParaRPr lang="en-US"/>
          </a:p>
        </p:txBody>
      </p:sp>
      <p:sp>
        <p:nvSpPr>
          <p:cNvPr id="142373" name="Rectangle 40"/>
          <p:cNvSpPr>
            <a:spLocks noChangeArrowheads="1"/>
          </p:cNvSpPr>
          <p:nvPr/>
        </p:nvSpPr>
        <p:spPr bwMode="auto">
          <a:xfrm>
            <a:off x="9686925" y="2884488"/>
            <a:ext cx="10302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l" eaLnBrk="0" hangingPunct="0"/>
            <a:endParaRPr lang="en-US" sz="1400">
              <a:cs typeface="Times New Roman" pitchFamily="18" charset="0"/>
            </a:endParaRPr>
          </a:p>
          <a:p>
            <a:pPr indent="457200" algn="l" eaLnBrk="0" hangingPunct="0"/>
            <a:r>
              <a:rPr lang="en-US" sz="1400">
                <a:cs typeface="Times New Roman" pitchFamily="18" charset="0"/>
              </a:rPr>
              <a:t>  ADP</a:t>
            </a:r>
            <a:endParaRPr lang="en-US" sz="900"/>
          </a:p>
          <a:p>
            <a:pPr indent="457200" algn="l" rtl="0" eaLnBrk="0" hangingPunct="0"/>
            <a:endParaRPr lang="en-US"/>
          </a:p>
        </p:txBody>
      </p:sp>
      <p:sp>
        <p:nvSpPr>
          <p:cNvPr id="142374" name="Rectangle 44"/>
          <p:cNvSpPr>
            <a:spLocks noChangeArrowheads="1"/>
          </p:cNvSpPr>
          <p:nvPr/>
        </p:nvSpPr>
        <p:spPr bwMode="auto">
          <a:xfrm>
            <a:off x="11241088" y="457200"/>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indent="457200" eaLnBrk="0" hangingPunct="0"/>
            <a:endParaRPr lang="en-US"/>
          </a:p>
        </p:txBody>
      </p:sp>
      <p:graphicFrame>
        <p:nvGraphicFramePr>
          <p:cNvPr id="43" name="Table 42"/>
          <p:cNvGraphicFramePr>
            <a:graphicFrameLocks noGrp="1"/>
          </p:cNvGraphicFramePr>
          <p:nvPr/>
        </p:nvGraphicFramePr>
        <p:xfrm>
          <a:off x="1450975" y="908050"/>
          <a:ext cx="9455150" cy="371475"/>
        </p:xfrm>
        <a:graphic>
          <a:graphicData uri="http://schemas.openxmlformats.org/drawingml/2006/table">
            <a:tbl>
              <a:tblPr firstRow="1" bandRow="1">
                <a:tableStyleId>{9D7B26C5-4107-4FEC-AEDC-1716B250A1EF}</a:tableStyleId>
              </a:tblPr>
              <a:tblGrid>
                <a:gridCol w="3151716"/>
                <a:gridCol w="3027795"/>
                <a:gridCol w="3275639"/>
              </a:tblGrid>
              <a:tr h="371475">
                <a:tc>
                  <a:txBody>
                    <a:bodyPr/>
                    <a:lstStyle/>
                    <a:p>
                      <a:endParaRPr lang="en-US" sz="1800" dirty="0"/>
                    </a:p>
                  </a:txBody>
                  <a:tcPr marL="118878" marR="118878" marT="45798" marB="45798"/>
                </a:tc>
                <a:tc>
                  <a:txBody>
                    <a:bodyPr/>
                    <a:lstStyle/>
                    <a:p>
                      <a:endParaRPr lang="en-US" sz="1800" dirty="0"/>
                    </a:p>
                  </a:txBody>
                  <a:tcPr marL="118878" marR="118878" marT="45798" marB="45798"/>
                </a:tc>
                <a:tc>
                  <a:txBody>
                    <a:bodyPr/>
                    <a:lstStyle/>
                    <a:p>
                      <a:endParaRPr lang="en-US" sz="1800" dirty="0"/>
                    </a:p>
                  </a:txBody>
                  <a:tcPr marL="118878" marR="118878" marT="45798" marB="45798"/>
                </a:tc>
              </a:tr>
            </a:tbl>
          </a:graphicData>
        </a:graphic>
      </p:graphicFrame>
      <p:graphicFrame>
        <p:nvGraphicFramePr>
          <p:cNvPr id="44" name="Table 43"/>
          <p:cNvGraphicFramePr>
            <a:graphicFrameLocks noGrp="1"/>
          </p:cNvGraphicFramePr>
          <p:nvPr/>
        </p:nvGraphicFramePr>
        <p:xfrm>
          <a:off x="8108950" y="908050"/>
          <a:ext cx="271463" cy="5545138"/>
        </p:xfrm>
        <a:graphic>
          <a:graphicData uri="http://schemas.openxmlformats.org/drawingml/2006/table">
            <a:tbl>
              <a:tblPr/>
              <a:tblGrid>
                <a:gridCol w="271463"/>
              </a:tblGrid>
              <a:tr h="5545138">
                <a:tc>
                  <a:txBody>
                    <a:bodyPr/>
                    <a:lstStyle/>
                    <a:p>
                      <a:endParaRPr lang="en-US" sz="1800" dirty="0"/>
                    </a:p>
                  </a:txBody>
                  <a:tcPr marL="119179" marR="119179" marT="45724" marB="45724">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graphicFrame>
        <p:nvGraphicFramePr>
          <p:cNvPr id="45" name="Table 44"/>
          <p:cNvGraphicFramePr>
            <a:graphicFrameLocks noGrp="1"/>
          </p:cNvGraphicFramePr>
          <p:nvPr/>
        </p:nvGraphicFramePr>
        <p:xfrm>
          <a:off x="3884613" y="908050"/>
          <a:ext cx="271462" cy="5761038"/>
        </p:xfrm>
        <a:graphic>
          <a:graphicData uri="http://schemas.openxmlformats.org/drawingml/2006/table">
            <a:tbl>
              <a:tblPr/>
              <a:tblGrid>
                <a:gridCol w="271462"/>
              </a:tblGrid>
              <a:tr h="5761038">
                <a:tc>
                  <a:txBody>
                    <a:bodyPr/>
                    <a:lstStyle/>
                    <a:p>
                      <a:endParaRPr lang="en-US" sz="1800" dirty="0"/>
                    </a:p>
                  </a:txBody>
                  <a:tcPr marL="119178" marR="119178" marT="45723" marB="45723">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
        <p:nvSpPr>
          <p:cNvPr id="142393" name="Rectangle 45"/>
          <p:cNvSpPr>
            <a:spLocks noChangeArrowheads="1"/>
          </p:cNvSpPr>
          <p:nvPr/>
        </p:nvSpPr>
        <p:spPr bwMode="auto">
          <a:xfrm>
            <a:off x="10699750" y="4221163"/>
            <a:ext cx="568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atin typeface="Times New Roman" pitchFamily="18" charset="0"/>
                <a:cs typeface="Times New Roman" pitchFamily="18" charset="0"/>
              </a:rPr>
              <a:t> </a:t>
            </a:r>
            <a:r>
              <a:rPr lang="ar-SA">
                <a:latin typeface="Times New Roman" pitchFamily="18" charset="0"/>
                <a:cs typeface="Times New Roman" pitchFamily="18" charset="0"/>
              </a:rPr>
              <a:t>أيون</a:t>
            </a:r>
            <a:endParaRPr lang="en-US"/>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1"/>
          <p:cNvSpPr>
            <a:spLocks noChangeArrowheads="1"/>
          </p:cNvSpPr>
          <p:nvPr/>
        </p:nvSpPr>
        <p:spPr bwMode="auto">
          <a:xfrm>
            <a:off x="514350" y="0"/>
            <a:ext cx="11091863"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تتم عملية الحصول على </a:t>
            </a:r>
            <a:r>
              <a:rPr lang="en-US" sz="2000">
                <a:latin typeface="Arial Unicode MS" pitchFamily="34" charset="-128"/>
                <a:ea typeface="Arial Unicode MS" pitchFamily="34" charset="-128"/>
                <a:cs typeface="Arial Unicode MS" pitchFamily="34" charset="-128"/>
              </a:rPr>
              <a:t>ATP</a:t>
            </a:r>
            <a:r>
              <a:rPr lang="ar-SA" sz="2000">
                <a:latin typeface="Arial Unicode MS" pitchFamily="34" charset="-128"/>
                <a:ea typeface="Arial Unicode MS" pitchFamily="34" charset="-128"/>
                <a:cs typeface="Arial Unicode MS" pitchFamily="34" charset="-128"/>
              </a:rPr>
              <a:t> من عملية التنفس وهو يعتبر المولد أو المنشط للحامل أما في النباتات أو الكائنات التي لا تتنفس هوائياً (</a:t>
            </a:r>
            <a:r>
              <a:rPr lang="en-US" sz="2000">
                <a:latin typeface="Arial Unicode MS" pitchFamily="34" charset="-128"/>
                <a:ea typeface="Arial Unicode MS" pitchFamily="34" charset="-128"/>
                <a:cs typeface="Arial Unicode MS" pitchFamily="34" charset="-128"/>
              </a:rPr>
              <a:t>Anaerobics</a:t>
            </a:r>
            <a:r>
              <a:rPr lang="ar-SA" sz="2000">
                <a:latin typeface="Arial Unicode MS" pitchFamily="34" charset="-128"/>
                <a:ea typeface="Arial Unicode MS" pitchFamily="34" charset="-128"/>
                <a:cs typeface="Arial Unicode MS" pitchFamily="34" charset="-128"/>
              </a:rPr>
              <a:t>) فمن الثابت أن الحصول على ذلك يتم بواسطة التحلل الجليكوليجي </a:t>
            </a:r>
            <a:r>
              <a:rPr lang="en-US" sz="2000">
                <a:latin typeface="Arial Unicode MS" pitchFamily="34" charset="-128"/>
                <a:ea typeface="Arial Unicode MS" pitchFamily="34" charset="-128"/>
                <a:cs typeface="Arial Unicode MS" pitchFamily="34" charset="-128"/>
              </a:rPr>
              <a:t>Glycolysis</a:t>
            </a:r>
            <a:r>
              <a:rPr lang="ar-SA" sz="2000">
                <a:latin typeface="Arial Unicode MS" pitchFamily="34" charset="-128"/>
                <a:ea typeface="Arial Unicode MS" pitchFamily="34" charset="-128"/>
                <a:cs typeface="Arial Unicode MS" pitchFamily="34" charset="-128"/>
              </a:rPr>
              <a:t>.</a:t>
            </a:r>
          </a:p>
          <a:p>
            <a:pPr indent="457200" rtl="0" eaLnBrk="0" hangingPunct="0">
              <a:lnSpc>
                <a:spcPct val="150000"/>
              </a:lnSpc>
            </a:pPr>
            <a:r>
              <a:rPr lang="ar-SA" sz="2000">
                <a:latin typeface="Arial Unicode MS" pitchFamily="34" charset="-128"/>
                <a:ea typeface="Arial Unicode MS" pitchFamily="34" charset="-128"/>
                <a:cs typeface="Arial Unicode MS" pitchFamily="34" charset="-128"/>
              </a:rPr>
              <a:t> يمكننا أن نلاحظ من خلال ماسبق أن عملية انتقال الأيونات قد تم عكس تدرج التركيز وذلك مخالفاً للقاعدة المعروفة وقد تم ذلك بمساعدة الحامل وبمساعدة الأنزيمات المحللة والرابطة.</a:t>
            </a:r>
            <a:r>
              <a:rPr lang="en-US" sz="900"/>
              <a:t> </a:t>
            </a:r>
            <a:endParaRPr lang="en-US"/>
          </a:p>
        </p:txBody>
      </p:sp>
      <p:sp>
        <p:nvSpPr>
          <p:cNvPr id="143363" name="Rectangle 2"/>
          <p:cNvSpPr>
            <a:spLocks noChangeArrowheads="1"/>
          </p:cNvSpPr>
          <p:nvPr/>
        </p:nvSpPr>
        <p:spPr bwMode="auto">
          <a:xfrm>
            <a:off x="1074738" y="2924175"/>
            <a:ext cx="10439400"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tabLst>
                <a:tab pos="228600" algn="l"/>
              </a:tabLst>
            </a:pPr>
            <a:r>
              <a:rPr lang="ar-SA" sz="2000">
                <a:latin typeface="Arial Unicode MS" pitchFamily="34" charset="-128"/>
                <a:ea typeface="Arial Unicode MS" pitchFamily="34" charset="-128"/>
                <a:cs typeface="Arial Unicode MS" pitchFamily="34" charset="-128"/>
              </a:rPr>
              <a:t>تعتبر هذه النظرية (نظرية الحامل) صحيحة وقد تم دعمها بعدة ملاحظات ودلائل هي:-</a:t>
            </a:r>
            <a:endParaRPr lang="en-US" sz="2000">
              <a:latin typeface="Arial Unicode MS" pitchFamily="34" charset="-128"/>
              <a:ea typeface="Arial Unicode MS" pitchFamily="34" charset="-128"/>
              <a:cs typeface="Arial Unicode MS" pitchFamily="34" charset="-128"/>
            </a:endParaRPr>
          </a:p>
          <a:p>
            <a:pPr indent="457200" eaLnBrk="0" hangingPunct="0">
              <a:tabLst>
                <a:tab pos="228600" algn="l"/>
              </a:tabLst>
            </a:pPr>
            <a:r>
              <a:rPr lang="en-US" sz="2000">
                <a:latin typeface="Arial Unicode MS" pitchFamily="34" charset="-128"/>
                <a:ea typeface="Arial Unicode MS" pitchFamily="34" charset="-128"/>
                <a:cs typeface="Arial Unicode MS" pitchFamily="34" charset="-128"/>
              </a:rPr>
              <a:t>-1  </a:t>
            </a:r>
            <a:r>
              <a:rPr lang="ar-SA" sz="2000">
                <a:latin typeface="Arial Unicode MS" pitchFamily="34" charset="-128"/>
                <a:ea typeface="Arial Unicode MS" pitchFamily="34" charset="-128"/>
                <a:cs typeface="Arial Unicode MS" pitchFamily="34" charset="-128"/>
              </a:rPr>
              <a:t>وجود الغشاء الغير مُنفذ الذي يمنع انتقال الأيونات الحرة عبره, يدل على أن هناك وسيط (حامل) يعمل على نقل الأيونات عبر الغشاء، وقد ساعدت الأيونات المشعة على الكشف عن هذه الملاحظة.</a:t>
            </a:r>
            <a:r>
              <a:rPr lang="en-US" sz="2000">
                <a:latin typeface="Arial Unicode MS" pitchFamily="34" charset="-128"/>
                <a:ea typeface="Arial Unicode MS" pitchFamily="34" charset="-128"/>
                <a:cs typeface="Arial Unicode MS" pitchFamily="34" charset="-128"/>
              </a:rPr>
              <a:t>  </a:t>
            </a:r>
          </a:p>
          <a:p>
            <a:pPr indent="457200" algn="l" rtl="0" eaLnBrk="0" hangingPunct="0">
              <a:tabLst>
                <a:tab pos="228600" algn="l"/>
              </a:tabLst>
            </a:pPr>
            <a:endParaRPr lang="en-US"/>
          </a:p>
        </p:txBody>
      </p:sp>
      <p:sp>
        <p:nvSpPr>
          <p:cNvPr id="143364" name="Rectangle 3"/>
          <p:cNvSpPr>
            <a:spLocks noChangeArrowheads="1"/>
          </p:cNvSpPr>
          <p:nvPr/>
        </p:nvSpPr>
        <p:spPr bwMode="auto">
          <a:xfrm>
            <a:off x="514350" y="4581525"/>
            <a:ext cx="109045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عملية امتصاص الأيونات اختيارياً وبمعدلات مختلفة وتراكمها داخل الجذور بنسب مختلفة تدل على وجود حوامل متخصصة لكل أيون وخصوصاً للأيونات ذات السلوك الكيميائي (التكافؤ) الغير متشابه، فعلى سبيل المثال فإن البوتاسيوم، والسيزيوم، والروبيديوم أحادية التكافؤ تتنافس مع بعضها البعض على نفس أماكن الارتباط في الحامل </a:t>
            </a:r>
            <a:r>
              <a:rPr lang="en-US" sz="2000">
                <a:latin typeface="Arial Unicode MS" pitchFamily="34" charset="-128"/>
                <a:ea typeface="Arial Unicode MS" pitchFamily="34" charset="-128"/>
                <a:cs typeface="Arial Unicode MS" pitchFamily="34" charset="-128"/>
              </a:rPr>
              <a:t>Receptors</a:t>
            </a:r>
            <a:r>
              <a:rPr lang="ar-SA" sz="2000">
                <a:latin typeface="Arial Unicode MS" pitchFamily="34" charset="-128"/>
                <a:ea typeface="Arial Unicode MS" pitchFamily="34" charset="-128"/>
                <a:cs typeface="Arial Unicode MS" pitchFamily="34" charset="-128"/>
              </a:rPr>
              <a:t> وهذا يعني أن معدل امتصاص أي منهما يقل بإضافة الاثنان الآخرين أو إحداهما في الوسط</a:t>
            </a:r>
            <a:endParaRPr lang="en-US" sz="2000">
              <a:latin typeface="Arial Unicode MS" pitchFamily="34" charset="-128"/>
              <a:ea typeface="Arial Unicode MS" pitchFamily="34" charset="-128"/>
              <a:cs typeface="Arial Unicode MS" pitchFamily="34" charset="-128"/>
            </a:endParaRPr>
          </a:p>
        </p:txBody>
      </p:sp>
      <p:sp>
        <p:nvSpPr>
          <p:cNvPr id="143365" name="Rectangle 4"/>
          <p:cNvSpPr>
            <a:spLocks noChangeArrowheads="1"/>
          </p:cNvSpPr>
          <p:nvPr/>
        </p:nvSpPr>
        <p:spPr bwMode="auto">
          <a:xfrm>
            <a:off x="3871913" y="6165850"/>
            <a:ext cx="4924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000">
                <a:latin typeface="Arial Unicode MS" pitchFamily="34" charset="-128"/>
                <a:ea typeface="Arial Unicode MS" pitchFamily="34" charset="-128"/>
                <a:cs typeface="Arial Unicode MS" pitchFamily="34" charset="-128"/>
              </a:rPr>
              <a:t>وعلى هذا الأساس فإن الصوديوم مختلف التكافؤ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1"/>
          <p:cNvSpPr>
            <a:spLocks noChangeArrowheads="1"/>
          </p:cNvSpPr>
          <p:nvPr/>
        </p:nvSpPr>
        <p:spPr bwMode="auto">
          <a:xfrm>
            <a:off x="325438" y="260350"/>
            <a:ext cx="109997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يرتبط بمكان آخر غير مكان العناصر الثلاثة السابقة وهذا ما نسميه بالتخصص للحامل </a:t>
            </a:r>
            <a:r>
              <a:rPr lang="en-US" sz="2000">
                <a:latin typeface="Arial Unicode MS" pitchFamily="34" charset="-128"/>
                <a:ea typeface="Arial Unicode MS" pitchFamily="34" charset="-128"/>
                <a:cs typeface="Arial Unicode MS" pitchFamily="34" charset="-128"/>
              </a:rPr>
              <a:t>Specificity</a:t>
            </a:r>
            <a:r>
              <a:rPr lang="ar-SA"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p:txBody>
      </p:sp>
      <p:sp>
        <p:nvSpPr>
          <p:cNvPr id="144387" name="Rectangle 2"/>
          <p:cNvSpPr>
            <a:spLocks noChangeArrowheads="1"/>
          </p:cNvSpPr>
          <p:nvPr/>
        </p:nvSpPr>
        <p:spPr bwMode="auto">
          <a:xfrm>
            <a:off x="514350" y="955675"/>
            <a:ext cx="108585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 eaLnBrk="0" hangingPunct="0">
              <a:lnSpc>
                <a:spcPct val="150000"/>
              </a:lnSpc>
              <a:tabLst>
                <a:tab pos="228600" algn="l"/>
              </a:tabLst>
            </a:pPr>
            <a:r>
              <a:rPr lang="en-US" sz="2000">
                <a:latin typeface="Arial Unicode MS" pitchFamily="34" charset="-128"/>
                <a:ea typeface="Arial Unicode MS" pitchFamily="34" charset="-128"/>
                <a:cs typeface="Arial Unicode MS" pitchFamily="34" charset="-128"/>
              </a:rPr>
              <a:t>-c</a:t>
            </a:r>
            <a:r>
              <a:rPr lang="ar-SA" sz="2000">
                <a:latin typeface="Arial Unicode MS" pitchFamily="34" charset="-128"/>
                <a:ea typeface="Arial Unicode MS" pitchFamily="34" charset="-128"/>
                <a:cs typeface="Arial Unicode MS" pitchFamily="34" charset="-128"/>
              </a:rPr>
              <a:t>فكرة التشبع أو تشبع الوسط بالملح تؤيد أيضاً نظرية الحامل حيث أن معدل الامتصاص ينعدم عندما يكون الوسط الخارجي المحيط في حالة تشبع بالملح وأن زيادة تركيز الأملاح في هذه الحالة لا تؤثر ولا تزيد من معدل الامتصاص. وهذا يعني وبناء على فكرة الحامل أن جميع المواقع النشطة (</a:t>
            </a:r>
            <a:r>
              <a:rPr lang="en-US" sz="2000">
                <a:latin typeface="Arial Unicode MS" pitchFamily="34" charset="-128"/>
                <a:ea typeface="Arial Unicode MS" pitchFamily="34" charset="-128"/>
                <a:cs typeface="Arial Unicode MS" pitchFamily="34" charset="-128"/>
              </a:rPr>
              <a:t>Receptors</a:t>
            </a:r>
            <a:r>
              <a:rPr lang="ar-SA" sz="2000">
                <a:latin typeface="Arial Unicode MS" pitchFamily="34" charset="-128"/>
                <a:ea typeface="Arial Unicode MS" pitchFamily="34" charset="-128"/>
                <a:cs typeface="Arial Unicode MS" pitchFamily="34" charset="-128"/>
              </a:rPr>
              <a:t>) على الحوامل مشغولة حيث بمجرد أن يطلق الحامل الأيون في الوسط الداخلي (داخل الغشاء) فإنه في الحال يشغل بأيون آخر من المساحات الخارجية (خارج الغشاء) وبالتالي وعند نقطة التشبع تكون الدورة دائماً في حركة مستمرة ولا تستطيع أن تسير أكثر من ذلك حتى بزيادة تركيز الملح.</a:t>
            </a:r>
            <a:endParaRPr lang="en-US" sz="2000">
              <a:latin typeface="Arial Unicode MS" pitchFamily="34" charset="-128"/>
              <a:ea typeface="Arial Unicode MS" pitchFamily="34" charset="-128"/>
              <a:cs typeface="Arial Unicode MS" pitchFamily="34" charset="-128"/>
            </a:endParaRPr>
          </a:p>
          <a:p>
            <a:pPr indent="457200" algn="l" rtl="0" eaLnBrk="0" hangingPunct="0">
              <a:lnSpc>
                <a:spcPct val="150000"/>
              </a:lnSpc>
              <a:tabLst>
                <a:tab pos="228600" algn="l"/>
              </a:tabLst>
            </a:pPr>
            <a:endParaRPr lang="en-US"/>
          </a:p>
        </p:txBody>
      </p:sp>
      <p:sp>
        <p:nvSpPr>
          <p:cNvPr id="144388" name="Rectangle 3"/>
          <p:cNvSpPr>
            <a:spLocks noChangeArrowheads="1"/>
          </p:cNvSpPr>
          <p:nvPr/>
        </p:nvSpPr>
        <p:spPr bwMode="auto">
          <a:xfrm>
            <a:off x="1731963" y="4652963"/>
            <a:ext cx="97821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000" b="1" u="sng">
                <a:solidFill>
                  <a:srgbClr val="6E0A02"/>
                </a:solidFill>
                <a:latin typeface="Arial Unicode MS" pitchFamily="34" charset="-128"/>
                <a:ea typeface="Arial Unicode MS" pitchFamily="34" charset="-128"/>
                <a:cs typeface="Arial Unicode MS" pitchFamily="34" charset="-128"/>
              </a:rPr>
              <a:t>مضخة الآيونات: </a:t>
            </a:r>
            <a:r>
              <a:rPr lang="en-US" sz="2000" b="1" u="sng">
                <a:solidFill>
                  <a:srgbClr val="6E0A02"/>
                </a:solidFill>
                <a:latin typeface="Arial Unicode MS" pitchFamily="34" charset="-128"/>
                <a:ea typeface="Arial Unicode MS" pitchFamily="34" charset="-128"/>
                <a:cs typeface="Arial Unicode MS" pitchFamily="34" charset="-128"/>
              </a:rPr>
              <a:t>Ion pumps</a:t>
            </a:r>
          </a:p>
          <a:p>
            <a:pPr indent="457200" rtl="0" eaLnBrk="0" hangingPunct="0">
              <a:lnSpc>
                <a:spcPct val="150000"/>
              </a:lnSpc>
            </a:pPr>
            <a:r>
              <a:rPr lang="ar-SA" sz="2000">
                <a:latin typeface="Arial Unicode MS" pitchFamily="34" charset="-128"/>
                <a:ea typeface="Arial Unicode MS" pitchFamily="34" charset="-128"/>
                <a:cs typeface="Arial Unicode MS" pitchFamily="34" charset="-128"/>
              </a:rPr>
              <a:t>التبادل الايوني عبر الاغشية الخلوية النباتية يصبح ممكنا بوجود بروتينات غشائية مندمجة مخترقة للغشاء والتي تتصرف كقنوات يتم عبرها انتقال الايونات المختلفة.</a:t>
            </a:r>
            <a:r>
              <a:rPr lang="en-US" sz="2000">
                <a:latin typeface="Arial Unicode MS" pitchFamily="34" charset="-128"/>
                <a:ea typeface="Arial Unicode MS" pitchFamily="34" charset="-128"/>
                <a:cs typeface="Arial Unicode MS" pitchFamily="34" charset="-128"/>
              </a:rPr>
              <a:t> </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1"/>
          <p:cNvSpPr>
            <a:spLocks noChangeArrowheads="1"/>
          </p:cNvSpPr>
          <p:nvPr/>
        </p:nvSpPr>
        <p:spPr bwMode="auto">
          <a:xfrm>
            <a:off x="420688" y="161925"/>
            <a:ext cx="11185525"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معظم القنوات البروتينية تكون متخصصة جدا لواحد او لعدد محدد من الايونات وبالتالي فإن عملية الامتصاص تكون غالبا محددة جدا وهذا مايفسر عدم امتصاص النبات لكلوريد الصوديوم رغم تواجدة الكثيف في التربة بل ان النبات يطرد هذة الايونات للخارج.</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القنوات البروتينية تفتح وتغلق حسب الاحتياج الخلوي لذلك, وهناك العديد من العوامل التي تؤثر سلبيا او ايجابيا على عملية الفتح والغلق ومن هذة العوامل الضوء والشحنات الكهربائية التي تحملها الايونات وكذلك بعض الهرمونات.</a:t>
            </a:r>
          </a:p>
        </p:txBody>
      </p:sp>
      <p:sp>
        <p:nvSpPr>
          <p:cNvPr id="145411" name="Rectangle 2"/>
          <p:cNvSpPr>
            <a:spLocks noChangeArrowheads="1"/>
          </p:cNvSpPr>
          <p:nvPr/>
        </p:nvSpPr>
        <p:spPr bwMode="auto">
          <a:xfrm>
            <a:off x="1169988" y="3213100"/>
            <a:ext cx="10155237"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بما ان الايونات هي عناصر متحركة وتحمل شحنة فإن حركتهم عبر الغشاء تسبب تيار كهربائي عبر الغشاء وقد تصل هذة التغيرات الى مايقرب من</a:t>
            </a:r>
            <a:r>
              <a:rPr lang="en-US" sz="2000">
                <a:latin typeface="Arial Unicode MS" pitchFamily="34" charset="-128"/>
                <a:ea typeface="Arial Unicode MS" pitchFamily="34" charset="-128"/>
                <a:cs typeface="Arial Unicode MS" pitchFamily="34" charset="-128"/>
              </a:rPr>
              <a:t>ampere </a:t>
            </a:r>
            <a:r>
              <a:rPr lang="ar-SA" sz="2000">
                <a:latin typeface="Arial Unicode MS" pitchFamily="34" charset="-128"/>
                <a:ea typeface="Arial Unicode MS" pitchFamily="34" charset="-128"/>
                <a:cs typeface="Arial Unicode MS" pitchFamily="34" charset="-128"/>
              </a:rPr>
              <a:t>  </a:t>
            </a:r>
            <a:r>
              <a:rPr lang="en-US" sz="2000" b="1">
                <a:latin typeface="Arial Unicode MS" pitchFamily="34" charset="-128"/>
                <a:ea typeface="Arial Unicode MS" pitchFamily="34" charset="-128"/>
                <a:cs typeface="Arial Unicode MS" pitchFamily="34" charset="-128"/>
              </a:rPr>
              <a:t>10</a:t>
            </a:r>
            <a:r>
              <a:rPr lang="en-US" sz="2000" b="1" baseline="30000">
                <a:latin typeface="Arial Unicode MS" pitchFamily="34" charset="-128"/>
                <a:ea typeface="Arial Unicode MS" pitchFamily="34" charset="-128"/>
                <a:cs typeface="Arial Unicode MS" pitchFamily="34" charset="-128"/>
              </a:rPr>
              <a:t>12</a:t>
            </a:r>
            <a:r>
              <a:rPr lang="ar-SA" sz="2000" b="1" baseline="30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عملية انتقال المحاليل الغير مشحونة كالسكر مثلا هي عملية واضحة حيث تعتمد كما ذكرنا سابقا على عمليات فرق الجهد على جانبي الغشاء البلازمي.</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1"/>
          <p:cNvSpPr>
            <a:spLocks noChangeArrowheads="1"/>
          </p:cNvSpPr>
          <p:nvPr/>
        </p:nvSpPr>
        <p:spPr bwMode="auto">
          <a:xfrm>
            <a:off x="371475" y="500063"/>
            <a:ext cx="1109345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بالنسبة للمحاليل المشحونة كمعظم الاملاح المعدنية والمركبات المختلفة فإن عملية إمتصاصها لاتعتمد على الاختلافات التركيزية فقط وذلك لانها تحمل شحنة كهربائية وعلى هذا فانها ستنتشر بناء على الاختلافات في الشحنة خارج الخلية وداخلها وبين الخارج والداخل (بين الخلايا)  بالاضافة الى الاختلافات التركيزية او اختلافات الجهد بين الخلايا, ومثال على ذلك فإن ايون البوتاسيوم الموجب الشحنة سينجذب الى منطقة تحمل شحنة سالبة والنتيجة هي ان حركة الايون المشحون تُحدد بواسطة تدرج ذو شقين, الاول تركيزي والثاني كهربائي وبمعنى إصطلاحي فإنها </a:t>
            </a:r>
          </a:p>
          <a:p>
            <a:pPr>
              <a:lnSpc>
                <a:spcPct val="150000"/>
              </a:lnSpc>
            </a:pPr>
            <a:r>
              <a:rPr lang="ar-SA" sz="2000">
                <a:latin typeface="Arial Unicode MS" pitchFamily="34" charset="-128"/>
                <a:ea typeface="Arial Unicode MS" pitchFamily="34" charset="-128"/>
                <a:cs typeface="Arial Unicode MS" pitchFamily="34" charset="-128"/>
              </a:rPr>
              <a:t>تتحرك </a:t>
            </a:r>
            <a:r>
              <a:rPr lang="ar-SA" sz="2000" b="1">
                <a:latin typeface="Arial Unicode MS" pitchFamily="34" charset="-128"/>
                <a:ea typeface="Arial Unicode MS" pitchFamily="34" charset="-128"/>
                <a:cs typeface="Arial Unicode MS" pitchFamily="34" charset="-128"/>
              </a:rPr>
              <a:t>بتدرج كهروكيميائي</a:t>
            </a:r>
            <a:r>
              <a:rPr lang="ar-SA" sz="2000">
                <a:latin typeface="Arial Unicode MS" pitchFamily="34" charset="-128"/>
                <a:ea typeface="Arial Unicode MS" pitchFamily="34" charset="-128"/>
                <a:cs typeface="Arial Unicode MS" pitchFamily="34" charset="-128"/>
              </a:rPr>
              <a:t> </a:t>
            </a:r>
            <a:r>
              <a:rPr lang="en-US" sz="2000" b="1">
                <a:latin typeface="Arial Unicode MS" pitchFamily="34" charset="-128"/>
                <a:ea typeface="Arial Unicode MS" pitchFamily="34" charset="-128"/>
                <a:cs typeface="Arial Unicode MS" pitchFamily="34" charset="-128"/>
              </a:rPr>
              <a:t>Electrochemical gradient</a:t>
            </a:r>
            <a:r>
              <a:rPr lang="ar-SA" sz="2000">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p:txBody>
      </p:sp>
      <p:sp>
        <p:nvSpPr>
          <p:cNvPr id="146435" name="Rectangle 2"/>
          <p:cNvSpPr>
            <a:spLocks noChangeArrowheads="1"/>
          </p:cNvSpPr>
          <p:nvPr/>
        </p:nvSpPr>
        <p:spPr bwMode="auto">
          <a:xfrm>
            <a:off x="800100" y="3357563"/>
            <a:ext cx="10529888"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لكي تمتص الخلية مثل هذة الايونات المشحونة يجب ان تولد تدرجا في الشحنات والتركيز بين طرفي الغشاء البلازمي ولذلك تستخدم الطاقة لتنشط مايسمى </a:t>
            </a:r>
            <a:r>
              <a:rPr lang="ar-SA" sz="2000" b="1">
                <a:latin typeface="Arial Unicode MS" pitchFamily="34" charset="-128"/>
                <a:ea typeface="Arial Unicode MS" pitchFamily="34" charset="-128"/>
                <a:cs typeface="Arial Unicode MS" pitchFamily="34" charset="-128"/>
              </a:rPr>
              <a:t>بمضخة الايونات او مضخة الكاثيونات </a:t>
            </a:r>
            <a:r>
              <a:rPr lang="en-US" sz="2000" b="1">
                <a:latin typeface="Arial Unicode MS" pitchFamily="34" charset="-128"/>
                <a:ea typeface="Arial Unicode MS" pitchFamily="34" charset="-128"/>
                <a:cs typeface="Arial Unicode MS" pitchFamily="34" charset="-128"/>
              </a:rPr>
              <a:t>Pump Cations</a:t>
            </a:r>
            <a:r>
              <a:rPr lang="ar-SA" sz="2000">
                <a:latin typeface="Arial Unicode MS" pitchFamily="34" charset="-128"/>
                <a:ea typeface="Arial Unicode MS" pitchFamily="34" charset="-128"/>
                <a:cs typeface="Arial Unicode MS" pitchFamily="34" charset="-128"/>
              </a:rPr>
              <a:t> وخصوصا كاثيون الهيدروجين </a:t>
            </a:r>
            <a:r>
              <a:rPr lang="en-US" sz="2000">
                <a:latin typeface="Arial Unicode MS" pitchFamily="34" charset="-128"/>
                <a:ea typeface="Arial Unicode MS" pitchFamily="34" charset="-128"/>
                <a:cs typeface="Arial Unicode MS" pitchFamily="34" charset="-128"/>
              </a:rPr>
              <a:t>H+</a:t>
            </a:r>
            <a:r>
              <a:rPr lang="ar-SA" sz="2000">
                <a:latin typeface="Arial Unicode MS" pitchFamily="34" charset="-128"/>
                <a:ea typeface="Arial Unicode MS" pitchFamily="34" charset="-128"/>
                <a:cs typeface="Arial Unicode MS" pitchFamily="34" charset="-128"/>
              </a:rPr>
              <a:t> والكالسيوم </a:t>
            </a:r>
            <a:r>
              <a:rPr lang="en-US" sz="2000">
                <a:latin typeface="Arial Unicode MS" pitchFamily="34" charset="-128"/>
                <a:ea typeface="Arial Unicode MS" pitchFamily="34" charset="-128"/>
                <a:cs typeface="Arial Unicode MS" pitchFamily="34" charset="-128"/>
              </a:rPr>
              <a:t>Ca+</a:t>
            </a:r>
            <a:r>
              <a:rPr lang="ar-SA" sz="2000">
                <a:latin typeface="Arial Unicode MS" pitchFamily="34" charset="-128"/>
                <a:ea typeface="Arial Unicode MS" pitchFamily="34" charset="-128"/>
                <a:cs typeface="Arial Unicode MS" pitchFamily="34" charset="-128"/>
              </a:rPr>
              <a:t> والصوديوم </a:t>
            </a:r>
            <a:r>
              <a:rPr lang="en-US" sz="2000">
                <a:latin typeface="Arial Unicode MS" pitchFamily="34" charset="-128"/>
                <a:ea typeface="Arial Unicode MS" pitchFamily="34" charset="-128"/>
                <a:cs typeface="Arial Unicode MS" pitchFamily="34" charset="-128"/>
              </a:rPr>
              <a:t>Na+</a:t>
            </a:r>
            <a:r>
              <a:rPr lang="ar-SA" sz="2000">
                <a:latin typeface="Arial Unicode MS" pitchFamily="34" charset="-128"/>
                <a:ea typeface="Arial Unicode MS" pitchFamily="34" charset="-128"/>
                <a:cs typeface="Arial Unicode MS" pitchFamily="34" charset="-128"/>
              </a:rPr>
              <a:t>.</a:t>
            </a:r>
            <a:r>
              <a:rPr lang="ar-SA"/>
              <a:t> </a:t>
            </a:r>
            <a:endParaRPr lang="en-US"/>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1"/>
          <p:cNvSpPr>
            <a:spLocks noChangeArrowheads="1"/>
          </p:cNvSpPr>
          <p:nvPr/>
        </p:nvSpPr>
        <p:spPr bwMode="auto">
          <a:xfrm>
            <a:off x="795338" y="184150"/>
            <a:ext cx="1062355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إذاً لكي تتم عملية الامتصاص الملحي عكس منحنى التدرج الكيميائي يجب </a:t>
            </a:r>
            <a:r>
              <a:rPr lang="ar-SA" sz="2000" b="1" u="sng">
                <a:latin typeface="Arial Unicode MS" pitchFamily="34" charset="-128"/>
                <a:ea typeface="Arial Unicode MS" pitchFamily="34" charset="-128"/>
                <a:cs typeface="Arial Unicode MS" pitchFamily="34" charset="-128"/>
              </a:rPr>
              <a:t>وجود طاقة</a:t>
            </a:r>
            <a:r>
              <a:rPr lang="ar-SA" sz="2000">
                <a:latin typeface="Arial Unicode MS" pitchFamily="34" charset="-128"/>
                <a:ea typeface="Arial Unicode MS" pitchFamily="34" charset="-128"/>
                <a:cs typeface="Arial Unicode MS" pitchFamily="34" charset="-128"/>
              </a:rPr>
              <a:t>، تأتي هذه الطاقة عن طريق عملية هدرجة الـ </a:t>
            </a:r>
            <a:r>
              <a:rPr lang="en-US" sz="2000">
                <a:latin typeface="Arial Unicode MS" pitchFamily="34" charset="-128"/>
                <a:ea typeface="Arial Unicode MS" pitchFamily="34" charset="-128"/>
                <a:cs typeface="Arial Unicode MS" pitchFamily="34" charset="-128"/>
              </a:rPr>
              <a:t>ATP</a:t>
            </a:r>
            <a:r>
              <a:rPr lang="ar-SA" sz="2000">
                <a:latin typeface="Arial Unicode MS" pitchFamily="34" charset="-128"/>
                <a:ea typeface="Arial Unicode MS" pitchFamily="34" charset="-128"/>
                <a:cs typeface="Arial Unicode MS" pitchFamily="34" charset="-128"/>
              </a:rPr>
              <a:t> بواسطة أنزيم </a:t>
            </a:r>
            <a:r>
              <a:rPr lang="en-US" sz="2000">
                <a:latin typeface="Arial Unicode MS" pitchFamily="34" charset="-128"/>
                <a:ea typeface="Arial Unicode MS" pitchFamily="34" charset="-128"/>
                <a:cs typeface="Arial Unicode MS" pitchFamily="34" charset="-128"/>
              </a:rPr>
              <a:t>ATP ase</a:t>
            </a:r>
            <a:r>
              <a:rPr lang="ar-SA" sz="2000">
                <a:latin typeface="Arial Unicode MS" pitchFamily="34" charset="-128"/>
                <a:ea typeface="Arial Unicode MS" pitchFamily="34" charset="-128"/>
                <a:cs typeface="Arial Unicode MS" pitchFamily="34" charset="-128"/>
              </a:rPr>
              <a:t>،  وهذا مايفسر الارتباط الشديد بين </a:t>
            </a:r>
            <a:r>
              <a:rPr lang="ar-SA" sz="2000" b="1" u="sng">
                <a:latin typeface="Arial Unicode MS" pitchFamily="34" charset="-128"/>
                <a:ea typeface="Arial Unicode MS" pitchFamily="34" charset="-128"/>
                <a:cs typeface="Arial Unicode MS" pitchFamily="34" charset="-128"/>
              </a:rPr>
              <a:t>عملية التنفس والامتصاص الملحي</a:t>
            </a:r>
            <a:r>
              <a:rPr lang="ar-SA" sz="2000">
                <a:latin typeface="Arial Unicode MS" pitchFamily="34" charset="-128"/>
                <a:ea typeface="Arial Unicode MS" pitchFamily="34" charset="-128"/>
                <a:cs typeface="Arial Unicode MS" pitchFamily="34" charset="-128"/>
              </a:rPr>
              <a:t> حيث ان عمليه التنفس الهدمية تطلق طاقة لاعادة تكوين ال </a:t>
            </a:r>
            <a:r>
              <a:rPr lang="en-US" sz="2000">
                <a:latin typeface="Arial Unicode MS" pitchFamily="34" charset="-128"/>
                <a:ea typeface="Arial Unicode MS" pitchFamily="34" charset="-128"/>
                <a:cs typeface="Arial Unicode MS" pitchFamily="34" charset="-128"/>
              </a:rPr>
              <a:t>ATP</a:t>
            </a:r>
            <a:r>
              <a:rPr lang="ar-SA" sz="2000">
                <a:latin typeface="Arial Unicode MS" pitchFamily="34" charset="-128"/>
                <a:ea typeface="Arial Unicode MS" pitchFamily="34" charset="-128"/>
                <a:cs typeface="Arial Unicode MS" pitchFamily="34" charset="-128"/>
              </a:rPr>
              <a:t> المزود الاساسي للطاقة في عملية الامتصاص. وبالتالي فإن  نتيجة تولد هذه الطاقة مايلي:</a:t>
            </a:r>
            <a:endParaRPr lang="en-US" sz="2000">
              <a:latin typeface="Arial Unicode MS" pitchFamily="34" charset="-128"/>
              <a:ea typeface="Arial Unicode MS" pitchFamily="34" charset="-128"/>
              <a:cs typeface="Arial Unicode MS" pitchFamily="34" charset="-128"/>
            </a:endParaRPr>
          </a:p>
          <a:p>
            <a:pPr indent="457200" algn="l" rtl="0" eaLnBrk="0" hangingPunct="0"/>
            <a:endParaRPr lang="en-US"/>
          </a:p>
        </p:txBody>
      </p:sp>
      <p:sp>
        <p:nvSpPr>
          <p:cNvPr id="147459" name="Rectangle 2"/>
          <p:cNvSpPr>
            <a:spLocks noChangeArrowheads="1"/>
          </p:cNvSpPr>
          <p:nvPr/>
        </p:nvSpPr>
        <p:spPr bwMode="auto">
          <a:xfrm>
            <a:off x="325438" y="2492375"/>
            <a:ext cx="11236325"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t> </a:t>
            </a:r>
            <a:r>
              <a:rPr lang="ar-SA" sz="2000">
                <a:latin typeface="Arial Unicode MS" pitchFamily="34" charset="-128"/>
                <a:ea typeface="Arial Unicode MS" pitchFamily="34" charset="-128"/>
                <a:cs typeface="Arial Unicode MS" pitchFamily="34" charset="-128"/>
              </a:rPr>
              <a:t>تقوم الخلية وباستخدام الطاقة الاتية من هدرجة ال </a:t>
            </a:r>
            <a:r>
              <a:rPr lang="en-US" sz="2000">
                <a:latin typeface="Arial Unicode MS" pitchFamily="34" charset="-128"/>
                <a:ea typeface="Arial Unicode MS" pitchFamily="34" charset="-128"/>
                <a:cs typeface="Arial Unicode MS" pitchFamily="34" charset="-128"/>
              </a:rPr>
              <a:t>ATP</a:t>
            </a:r>
            <a:r>
              <a:rPr lang="ar-SA" sz="2000">
                <a:latin typeface="Arial Unicode MS" pitchFamily="34" charset="-128"/>
                <a:ea typeface="Arial Unicode MS" pitchFamily="34" charset="-128"/>
                <a:cs typeface="Arial Unicode MS" pitchFamily="34" charset="-128"/>
              </a:rPr>
              <a:t> بعملية ضخ ايونات الهيدروجين (البروتونات) خارج الخلية مما يولد أيضاً تدرجاً في الشحنة والـ </a:t>
            </a:r>
            <a:r>
              <a:rPr lang="en-US" sz="2000">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خلال الغشاء حيث تصبح داخل الخلية</a:t>
            </a:r>
            <a:r>
              <a:rPr lang="ar-SA" sz="2000" b="1">
                <a:latin typeface="Arial Unicode MS" pitchFamily="34" charset="-128"/>
                <a:ea typeface="Arial Unicode MS" pitchFamily="34" charset="-128"/>
                <a:cs typeface="Arial Unicode MS" pitchFamily="34" charset="-128"/>
              </a:rPr>
              <a:t> الشحنة السالبية أكبر و القاعدية أعلى</a:t>
            </a:r>
            <a:r>
              <a:rPr lang="ar-SA" sz="2000">
                <a:latin typeface="Arial Unicode MS" pitchFamily="34" charset="-128"/>
                <a:ea typeface="Arial Unicode MS" pitchFamily="34" charset="-128"/>
                <a:cs typeface="Arial Unicode MS" pitchFamily="34" charset="-128"/>
              </a:rPr>
              <a:t>, بالاضافة لذلك فإن خروج البروتونات اي ايونات الهيدروجين الموجبة الشحنة خارج الخلية سيولد تدرجاً في تركيزها الكيميائي هذا التدرج هو ما نسميه بالتدرج الكهروكيميائي </a:t>
            </a:r>
            <a:r>
              <a:rPr lang="en-US" sz="2000">
                <a:latin typeface="Arial Unicode MS" pitchFamily="34" charset="-128"/>
                <a:ea typeface="Arial Unicode MS" pitchFamily="34" charset="-128"/>
                <a:cs typeface="Arial Unicode MS" pitchFamily="34" charset="-128"/>
              </a:rPr>
              <a:t>Electrochemical gradient</a:t>
            </a:r>
            <a:r>
              <a:rPr lang="ar-SA" sz="2000">
                <a:latin typeface="Arial Unicode MS" pitchFamily="34" charset="-128"/>
                <a:ea typeface="Arial Unicode MS" pitchFamily="34" charset="-128"/>
                <a:cs typeface="Arial Unicode MS" pitchFamily="34" charset="-128"/>
              </a:rPr>
              <a:t> (كهرو = شحنة</a:t>
            </a: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و كيميائي = تركيز).</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1"/>
          <p:cNvSpPr>
            <a:spLocks noChangeArrowheads="1"/>
          </p:cNvSpPr>
          <p:nvPr/>
        </p:nvSpPr>
        <p:spPr bwMode="auto">
          <a:xfrm>
            <a:off x="325438" y="333375"/>
            <a:ext cx="11280775"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يمكننا إذاً اختصار هذه النظرية بالآتي:-</a:t>
            </a:r>
            <a:endParaRPr lang="en-US" sz="20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الطاقة المتولدة من هدرجة الـ </a:t>
            </a:r>
            <a:r>
              <a:rPr lang="en-US" sz="2000">
                <a:latin typeface="Arial Unicode MS" pitchFamily="34" charset="-128"/>
                <a:ea typeface="Arial Unicode MS" pitchFamily="34" charset="-128"/>
                <a:cs typeface="Arial Unicode MS" pitchFamily="34" charset="-128"/>
              </a:rPr>
              <a:t>ATP</a:t>
            </a:r>
            <a:r>
              <a:rPr lang="ar-SA" sz="2000">
                <a:latin typeface="Arial Unicode MS" pitchFamily="34" charset="-128"/>
                <a:ea typeface="Arial Unicode MS" pitchFamily="34" charset="-128"/>
                <a:cs typeface="Arial Unicode MS" pitchFamily="34" charset="-128"/>
              </a:rPr>
              <a:t> بواسطة </a:t>
            </a:r>
            <a:r>
              <a:rPr lang="en-US" sz="2000">
                <a:latin typeface="Arial Unicode MS" pitchFamily="34" charset="-128"/>
                <a:ea typeface="Arial Unicode MS" pitchFamily="34" charset="-128"/>
                <a:cs typeface="Arial Unicode MS" pitchFamily="34" charset="-128"/>
              </a:rPr>
              <a:t>ATP ase</a:t>
            </a:r>
            <a:r>
              <a:rPr lang="ar-SA" sz="2000">
                <a:latin typeface="Arial Unicode MS" pitchFamily="34" charset="-128"/>
                <a:ea typeface="Arial Unicode MS" pitchFamily="34" charset="-128"/>
                <a:cs typeface="Arial Unicode MS" pitchFamily="34" charset="-128"/>
              </a:rPr>
              <a:t> تقوم بعملية ضخ للبروتونات </a:t>
            </a:r>
            <a:r>
              <a:rPr lang="en-US" sz="2000">
                <a:latin typeface="Arial Unicode MS" pitchFamily="34" charset="-128"/>
                <a:ea typeface="Arial Unicode MS" pitchFamily="34" charset="-128"/>
                <a:cs typeface="Arial Unicode MS" pitchFamily="34" charset="-128"/>
              </a:rPr>
              <a:t>H</a:t>
            </a:r>
            <a:r>
              <a:rPr lang="en-US" sz="2000" baseline="30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عبر الغشاء لخارج الخلية، هذا الضخ سيولد تدرجاً في الـ </a:t>
            </a:r>
            <a:r>
              <a:rPr lang="en-US" sz="2000">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وكذلك تدرجاً في الشحنات الكهربائية حيث تزداد الشحنة السالبة داخل الخلية مقارنة مع الخارج وذلك نتيجة كون البروتونات تحمل شحنة موجبة، هذا الخلل الذي تولد في الشحنات والتركيز يستلزم حدوث توازن كهربائي تركيزي وذلك بإدخال أيونات البوتاسيوم الموجبة </a:t>
            </a:r>
            <a:r>
              <a:rPr lang="en-US" sz="2000">
                <a:latin typeface="Arial Unicode MS" pitchFamily="34" charset="-128"/>
                <a:ea typeface="Arial Unicode MS" pitchFamily="34" charset="-128"/>
                <a:cs typeface="Arial Unicode MS" pitchFamily="34" charset="-128"/>
              </a:rPr>
              <a:t>K</a:t>
            </a:r>
            <a:r>
              <a:rPr lang="en-US" sz="2000" baseline="30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داخل الخلية لتعادل الشحنات السالبة المتزايدة بسبب خروج البروتونات</a:t>
            </a:r>
          </a:p>
        </p:txBody>
      </p:sp>
      <p:sp>
        <p:nvSpPr>
          <p:cNvPr id="148483" name="Rectangle 2"/>
          <p:cNvSpPr>
            <a:spLocks noChangeArrowheads="1"/>
          </p:cNvSpPr>
          <p:nvPr/>
        </p:nvSpPr>
        <p:spPr bwMode="auto">
          <a:xfrm>
            <a:off x="514350" y="3860800"/>
            <a:ext cx="11091863"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26988" algn="justLow" eaLnBrk="0" hangingPunct="0">
              <a:lnSpc>
                <a:spcPct val="150000"/>
              </a:lnSpc>
              <a:tabLst>
                <a:tab pos="117475" algn="l"/>
                <a:tab pos="207963" algn="l"/>
              </a:tabLst>
            </a:pPr>
            <a:r>
              <a:rPr lang="ar-SA" sz="2000" b="1">
                <a:latin typeface="Arial Unicode MS" pitchFamily="34" charset="-128"/>
                <a:ea typeface="Arial Unicode MS" pitchFamily="34" charset="-128"/>
                <a:cs typeface="Arial Unicode MS" pitchFamily="34" charset="-128"/>
              </a:rPr>
              <a:t>هناك أربع طرق مختلفة لامتصاص أو لإدخال الأملاح يمكن أن ترافق </a:t>
            </a:r>
            <a:endParaRPr lang="en-US" sz="2000" b="1">
              <a:latin typeface="Arial Unicode MS" pitchFamily="34" charset="-128"/>
              <a:ea typeface="Arial Unicode MS" pitchFamily="34" charset="-128"/>
              <a:cs typeface="Arial Unicode MS" pitchFamily="34" charset="-128"/>
            </a:endParaRPr>
          </a:p>
          <a:p>
            <a:pPr indent="26988" algn="justLow" eaLnBrk="0" hangingPunct="0">
              <a:lnSpc>
                <a:spcPct val="150000"/>
              </a:lnSpc>
              <a:tabLst>
                <a:tab pos="117475" algn="l"/>
                <a:tab pos="207963" algn="l"/>
              </a:tabLst>
            </a:pPr>
            <a:r>
              <a:rPr lang="ar-SA" sz="2000" b="1">
                <a:latin typeface="Arial Unicode MS" pitchFamily="34" charset="-128"/>
                <a:ea typeface="Arial Unicode MS" pitchFamily="34" charset="-128"/>
                <a:cs typeface="Arial Unicode MS" pitchFamily="34" charset="-128"/>
              </a:rPr>
              <a:t>حدوث تدرج كهروكيميائي عبر الغشاء: (لاحظ المخطط السابق)</a:t>
            </a:r>
            <a:endParaRPr lang="en-US" sz="2000" b="1">
              <a:latin typeface="Arial Unicode MS" pitchFamily="34" charset="-128"/>
              <a:ea typeface="Arial Unicode MS" pitchFamily="34" charset="-128"/>
              <a:cs typeface="Arial Unicode MS" pitchFamily="34" charset="-128"/>
            </a:endParaRPr>
          </a:p>
          <a:p>
            <a:pPr indent="26988" algn="justLow" eaLnBrk="0" hangingPunct="0">
              <a:lnSpc>
                <a:spcPct val="150000"/>
              </a:lnSpc>
              <a:buFontTx/>
              <a:buChar char="•"/>
              <a:tabLst>
                <a:tab pos="117475" algn="l"/>
                <a:tab pos="207963" algn="l"/>
              </a:tabLst>
            </a:pPr>
            <a:r>
              <a:rPr lang="ar-SA" sz="2000">
                <a:latin typeface="Arial Unicode MS" pitchFamily="34" charset="-128"/>
                <a:ea typeface="Arial Unicode MS" pitchFamily="34" charset="-128"/>
                <a:cs typeface="Arial Unicode MS" pitchFamily="34" charset="-128"/>
              </a:rPr>
              <a:t>أن عملية الضخ كهربائية أو تولد كهرباء (</a:t>
            </a:r>
            <a:r>
              <a:rPr lang="en-US" sz="2000">
                <a:latin typeface="Arial Unicode MS" pitchFamily="34" charset="-128"/>
                <a:ea typeface="Arial Unicode MS" pitchFamily="34" charset="-128"/>
                <a:cs typeface="Arial Unicode MS" pitchFamily="34" charset="-128"/>
              </a:rPr>
              <a:t>Electrogenic</a:t>
            </a:r>
            <a:r>
              <a:rPr lang="ar-SA" sz="2000">
                <a:latin typeface="Arial Unicode MS" pitchFamily="34" charset="-128"/>
                <a:ea typeface="Arial Unicode MS" pitchFamily="34" charset="-128"/>
                <a:cs typeface="Arial Unicode MS" pitchFamily="34" charset="-128"/>
              </a:rPr>
              <a:t>) فهي ستسبب انتقال سلبي للكاتيونات مثل البوتاسيوم خلال قنوات خاصة وذلك لتوازن الشحنات ويتم انتقال أيون واحد عن طريق بروتينات الـ </a:t>
            </a:r>
            <a:r>
              <a:rPr lang="en-US" sz="2000">
                <a:latin typeface="Arial Unicode MS" pitchFamily="34" charset="-128"/>
                <a:ea typeface="Arial Unicode MS" pitchFamily="34" charset="-128"/>
                <a:cs typeface="Arial Unicode MS" pitchFamily="34" charset="-128"/>
              </a:rPr>
              <a:t>Uniport</a:t>
            </a:r>
            <a:r>
              <a:rPr lang="ar-SA" sz="2000">
                <a:latin typeface="Arial Unicode MS" pitchFamily="34" charset="-128"/>
                <a:ea typeface="Arial Unicode MS" pitchFamily="34" charset="-128"/>
                <a:cs typeface="Arial Unicode MS" pitchFamily="34" charset="-128"/>
              </a:rPr>
              <a:t> (ما ذكر سابقاً).</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ext Box 4"/>
          <p:cNvSpPr txBox="1">
            <a:spLocks noChangeArrowheads="1"/>
          </p:cNvSpPr>
          <p:nvPr/>
        </p:nvSpPr>
        <p:spPr bwMode="auto">
          <a:xfrm>
            <a:off x="992188" y="3397250"/>
            <a:ext cx="103981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endParaRPr lang="en-US"/>
          </a:p>
        </p:txBody>
      </p:sp>
      <p:sp>
        <p:nvSpPr>
          <p:cNvPr id="149507" name="Line 164"/>
          <p:cNvSpPr>
            <a:spLocks noChangeShapeType="1"/>
          </p:cNvSpPr>
          <p:nvPr/>
        </p:nvSpPr>
        <p:spPr bwMode="auto">
          <a:xfrm flipH="1">
            <a:off x="2928938" y="1035050"/>
            <a:ext cx="52006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508" name="Line 163"/>
          <p:cNvSpPr>
            <a:spLocks noChangeShapeType="1"/>
          </p:cNvSpPr>
          <p:nvPr/>
        </p:nvSpPr>
        <p:spPr bwMode="auto">
          <a:xfrm flipH="1">
            <a:off x="3522663" y="1270000"/>
            <a:ext cx="46069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509" name="Line 162"/>
          <p:cNvSpPr>
            <a:spLocks noChangeShapeType="1"/>
          </p:cNvSpPr>
          <p:nvPr/>
        </p:nvSpPr>
        <p:spPr bwMode="auto">
          <a:xfrm>
            <a:off x="2916238" y="1035050"/>
            <a:ext cx="0" cy="3429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510" name="Line 161"/>
          <p:cNvSpPr>
            <a:spLocks noChangeShapeType="1"/>
          </p:cNvSpPr>
          <p:nvPr/>
        </p:nvSpPr>
        <p:spPr bwMode="auto">
          <a:xfrm>
            <a:off x="3509963" y="1270000"/>
            <a:ext cx="0" cy="32004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511" name="Oval 160"/>
          <p:cNvSpPr>
            <a:spLocks noChangeArrowheads="1"/>
          </p:cNvSpPr>
          <p:nvPr/>
        </p:nvSpPr>
        <p:spPr bwMode="auto">
          <a:xfrm>
            <a:off x="6643688" y="1503363"/>
            <a:ext cx="1485900" cy="914400"/>
          </a:xfrm>
          <a:prstGeom prst="ellipse">
            <a:avLst/>
          </a:prstGeom>
          <a:solidFill>
            <a:srgbClr val="FFFFFF"/>
          </a:solidFill>
          <a:ln w="9525">
            <a:solidFill>
              <a:srgbClr val="000000"/>
            </a:solidFill>
            <a:round/>
            <a:headEnd/>
            <a:tailEnd/>
          </a:ln>
        </p:spPr>
        <p:txBody>
          <a:bodyPr/>
          <a:lstStyle/>
          <a:p>
            <a:endParaRPr lang="en-US"/>
          </a:p>
        </p:txBody>
      </p:sp>
      <p:sp>
        <p:nvSpPr>
          <p:cNvPr id="149512" name="Oval 159"/>
          <p:cNvSpPr>
            <a:spLocks noChangeArrowheads="1"/>
          </p:cNvSpPr>
          <p:nvPr/>
        </p:nvSpPr>
        <p:spPr bwMode="auto">
          <a:xfrm>
            <a:off x="6791325" y="1622425"/>
            <a:ext cx="1189038" cy="685800"/>
          </a:xfrm>
          <a:prstGeom prst="ellipse">
            <a:avLst/>
          </a:prstGeom>
          <a:solidFill>
            <a:srgbClr val="FFFFFF"/>
          </a:solidFill>
          <a:ln w="9525">
            <a:solidFill>
              <a:srgbClr val="000000"/>
            </a:solidFill>
            <a:round/>
            <a:headEnd/>
            <a:tailEnd/>
          </a:ln>
        </p:spPr>
        <p:txBody>
          <a:bodyPr/>
          <a:lstStyle/>
          <a:p>
            <a:endParaRPr lang="en-US"/>
          </a:p>
        </p:txBody>
      </p:sp>
      <p:sp>
        <p:nvSpPr>
          <p:cNvPr id="149513" name="Line 158"/>
          <p:cNvSpPr>
            <a:spLocks noChangeShapeType="1"/>
          </p:cNvSpPr>
          <p:nvPr/>
        </p:nvSpPr>
        <p:spPr bwMode="auto">
          <a:xfrm flipH="1">
            <a:off x="6345238" y="2557463"/>
            <a:ext cx="22288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514" name="Line 157"/>
          <p:cNvSpPr>
            <a:spLocks noChangeShapeType="1"/>
          </p:cNvSpPr>
          <p:nvPr/>
        </p:nvSpPr>
        <p:spPr bwMode="auto">
          <a:xfrm>
            <a:off x="6791325" y="2911475"/>
            <a:ext cx="178276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515" name="Line 156"/>
          <p:cNvSpPr>
            <a:spLocks noChangeShapeType="1"/>
          </p:cNvSpPr>
          <p:nvPr/>
        </p:nvSpPr>
        <p:spPr bwMode="auto">
          <a:xfrm>
            <a:off x="6778625" y="2911475"/>
            <a:ext cx="0" cy="16002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516" name="Line 155"/>
          <p:cNvSpPr>
            <a:spLocks noChangeShapeType="1"/>
          </p:cNvSpPr>
          <p:nvPr/>
        </p:nvSpPr>
        <p:spPr bwMode="auto">
          <a:xfrm>
            <a:off x="6334125" y="2557463"/>
            <a:ext cx="0" cy="1943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517" name="Text Box 154"/>
          <p:cNvSpPr txBox="1">
            <a:spLocks noChangeArrowheads="1"/>
          </p:cNvSpPr>
          <p:nvPr/>
        </p:nvSpPr>
        <p:spPr bwMode="auto">
          <a:xfrm>
            <a:off x="7088188" y="2557463"/>
            <a:ext cx="10414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a:cs typeface="Times New Roman" pitchFamily="18" charset="0"/>
              </a:rPr>
              <a:t>Tonoplast</a:t>
            </a:r>
            <a:endParaRPr lang="en-US"/>
          </a:p>
        </p:txBody>
      </p:sp>
      <p:sp>
        <p:nvSpPr>
          <p:cNvPr id="149518" name="Text Box 153"/>
          <p:cNvSpPr txBox="1">
            <a:spLocks noChangeArrowheads="1"/>
          </p:cNvSpPr>
          <p:nvPr/>
        </p:nvSpPr>
        <p:spPr bwMode="auto">
          <a:xfrm>
            <a:off x="6940550" y="1857375"/>
            <a:ext cx="1189038"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900" b="1">
                <a:cs typeface="Times New Roman" pitchFamily="18" charset="0"/>
              </a:rPr>
              <a:t>Mitochondria</a:t>
            </a:r>
            <a:endParaRPr lang="en-US"/>
          </a:p>
        </p:txBody>
      </p:sp>
      <p:sp>
        <p:nvSpPr>
          <p:cNvPr id="149519" name="Line 152"/>
          <p:cNvSpPr>
            <a:spLocks noChangeShapeType="1"/>
          </p:cNvSpPr>
          <p:nvPr/>
        </p:nvSpPr>
        <p:spPr bwMode="auto">
          <a:xfrm flipH="1" flipV="1">
            <a:off x="7534275" y="1736725"/>
            <a:ext cx="296863" cy="1143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20" name="Line 151"/>
          <p:cNvSpPr>
            <a:spLocks noChangeShapeType="1"/>
          </p:cNvSpPr>
          <p:nvPr/>
        </p:nvSpPr>
        <p:spPr bwMode="auto">
          <a:xfrm flipV="1">
            <a:off x="7531100" y="2090738"/>
            <a:ext cx="300038" cy="4603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21" name="Text Box 150"/>
          <p:cNvSpPr txBox="1">
            <a:spLocks noChangeArrowheads="1"/>
          </p:cNvSpPr>
          <p:nvPr/>
        </p:nvSpPr>
        <p:spPr bwMode="auto">
          <a:xfrm>
            <a:off x="6935788" y="1624013"/>
            <a:ext cx="59531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latin typeface="Times New Roman" pitchFamily="18" charset="0"/>
              </a:rPr>
              <a:t>ATP</a:t>
            </a:r>
          </a:p>
          <a:p>
            <a:pPr rtl="0"/>
            <a:endParaRPr lang="en-US"/>
          </a:p>
        </p:txBody>
      </p:sp>
      <p:sp>
        <p:nvSpPr>
          <p:cNvPr id="149522" name="Text Box 149"/>
          <p:cNvSpPr txBox="1">
            <a:spLocks noChangeArrowheads="1"/>
          </p:cNvSpPr>
          <p:nvPr/>
        </p:nvSpPr>
        <p:spPr bwMode="auto">
          <a:xfrm>
            <a:off x="6935788" y="2022475"/>
            <a:ext cx="7429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latin typeface="Times New Roman" pitchFamily="18" charset="0"/>
              </a:rPr>
              <a:t>ADP</a:t>
            </a:r>
          </a:p>
          <a:p>
            <a:pPr rtl="0"/>
            <a:endParaRPr lang="en-US"/>
          </a:p>
        </p:txBody>
      </p:sp>
      <p:sp>
        <p:nvSpPr>
          <p:cNvPr id="149523" name="Oval 148"/>
          <p:cNvSpPr>
            <a:spLocks noChangeArrowheads="1"/>
          </p:cNvSpPr>
          <p:nvPr/>
        </p:nvSpPr>
        <p:spPr bwMode="auto">
          <a:xfrm>
            <a:off x="6048375" y="3025775"/>
            <a:ext cx="1039813" cy="228600"/>
          </a:xfrm>
          <a:prstGeom prst="ellipse">
            <a:avLst/>
          </a:prstGeom>
          <a:solidFill>
            <a:srgbClr val="FFFFFF"/>
          </a:solidFill>
          <a:ln w="9525">
            <a:solidFill>
              <a:srgbClr val="000000"/>
            </a:solidFill>
            <a:round/>
            <a:headEnd/>
            <a:tailEnd/>
          </a:ln>
        </p:spPr>
        <p:txBody>
          <a:bodyPr/>
          <a:lstStyle/>
          <a:p>
            <a:endParaRPr lang="en-US"/>
          </a:p>
        </p:txBody>
      </p:sp>
      <p:sp>
        <p:nvSpPr>
          <p:cNvPr id="149524" name="Oval 147"/>
          <p:cNvSpPr>
            <a:spLocks noChangeArrowheads="1"/>
          </p:cNvSpPr>
          <p:nvPr/>
        </p:nvSpPr>
        <p:spPr bwMode="auto">
          <a:xfrm>
            <a:off x="6048375" y="3498850"/>
            <a:ext cx="1039813" cy="228600"/>
          </a:xfrm>
          <a:prstGeom prst="ellipse">
            <a:avLst/>
          </a:prstGeom>
          <a:solidFill>
            <a:srgbClr val="FFFFFF"/>
          </a:solidFill>
          <a:ln w="9525">
            <a:solidFill>
              <a:srgbClr val="000000"/>
            </a:solidFill>
            <a:round/>
            <a:headEnd/>
            <a:tailEnd/>
          </a:ln>
        </p:spPr>
        <p:txBody>
          <a:bodyPr/>
          <a:lstStyle/>
          <a:p>
            <a:endParaRPr lang="en-US"/>
          </a:p>
        </p:txBody>
      </p:sp>
      <p:sp>
        <p:nvSpPr>
          <p:cNvPr id="149525" name="Oval 146"/>
          <p:cNvSpPr>
            <a:spLocks noChangeArrowheads="1"/>
          </p:cNvSpPr>
          <p:nvPr/>
        </p:nvSpPr>
        <p:spPr bwMode="auto">
          <a:xfrm>
            <a:off x="6048375" y="3965575"/>
            <a:ext cx="1039813" cy="342900"/>
          </a:xfrm>
          <a:prstGeom prst="ellipse">
            <a:avLst/>
          </a:prstGeom>
          <a:solidFill>
            <a:srgbClr val="FFFFFF"/>
          </a:solidFill>
          <a:ln w="9525">
            <a:solidFill>
              <a:srgbClr val="000000"/>
            </a:solidFill>
            <a:round/>
            <a:headEnd/>
            <a:tailEnd/>
          </a:ln>
        </p:spPr>
        <p:txBody>
          <a:bodyPr/>
          <a:lstStyle/>
          <a:p>
            <a:endParaRPr lang="en-US"/>
          </a:p>
        </p:txBody>
      </p:sp>
      <p:sp>
        <p:nvSpPr>
          <p:cNvPr id="149526" name="Line 145"/>
          <p:cNvSpPr>
            <a:spLocks noChangeShapeType="1"/>
          </p:cNvSpPr>
          <p:nvPr/>
        </p:nvSpPr>
        <p:spPr bwMode="auto">
          <a:xfrm>
            <a:off x="5305425" y="3144838"/>
            <a:ext cx="2228850" cy="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27" name="Line 144"/>
          <p:cNvSpPr>
            <a:spLocks noChangeShapeType="1"/>
          </p:cNvSpPr>
          <p:nvPr/>
        </p:nvSpPr>
        <p:spPr bwMode="auto">
          <a:xfrm>
            <a:off x="5454650" y="3613150"/>
            <a:ext cx="1931988" cy="0"/>
          </a:xfrm>
          <a:prstGeom prst="line">
            <a:avLst/>
          </a:prstGeom>
          <a:noFill/>
          <a:ln w="381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28" name="Line 143"/>
          <p:cNvSpPr>
            <a:spLocks noChangeShapeType="1"/>
          </p:cNvSpPr>
          <p:nvPr/>
        </p:nvSpPr>
        <p:spPr bwMode="auto">
          <a:xfrm>
            <a:off x="5900738" y="3965575"/>
            <a:ext cx="1485900"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29" name="Line 142"/>
          <p:cNvSpPr>
            <a:spLocks noChangeShapeType="1"/>
          </p:cNvSpPr>
          <p:nvPr/>
        </p:nvSpPr>
        <p:spPr bwMode="auto">
          <a:xfrm>
            <a:off x="6048375" y="4314825"/>
            <a:ext cx="1338263"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30" name="Text Box 141"/>
          <p:cNvSpPr txBox="1">
            <a:spLocks noChangeArrowheads="1"/>
          </p:cNvSpPr>
          <p:nvPr/>
        </p:nvSpPr>
        <p:spPr bwMode="auto">
          <a:xfrm>
            <a:off x="7683500" y="3025775"/>
            <a:ext cx="5937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cs typeface="Times New Roman" pitchFamily="18" charset="0"/>
              </a:rPr>
              <a:t>H+</a:t>
            </a:r>
            <a:endParaRPr lang="en-US"/>
          </a:p>
        </p:txBody>
      </p:sp>
      <p:sp>
        <p:nvSpPr>
          <p:cNvPr id="149531" name="Text Box 140"/>
          <p:cNvSpPr txBox="1">
            <a:spLocks noChangeArrowheads="1"/>
          </p:cNvSpPr>
          <p:nvPr/>
        </p:nvSpPr>
        <p:spPr bwMode="auto">
          <a:xfrm>
            <a:off x="5008563" y="3498850"/>
            <a:ext cx="5937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cs typeface="Times New Roman" pitchFamily="18" charset="0"/>
              </a:rPr>
              <a:t>A</a:t>
            </a:r>
            <a:r>
              <a:rPr lang="en-US" sz="1400">
                <a:cs typeface="Times New Roman" pitchFamily="18" charset="0"/>
              </a:rPr>
              <a:t>-</a:t>
            </a:r>
            <a:endParaRPr lang="en-US"/>
          </a:p>
        </p:txBody>
      </p:sp>
      <p:sp>
        <p:nvSpPr>
          <p:cNvPr id="149532" name="Text Box 138"/>
          <p:cNvSpPr txBox="1">
            <a:spLocks noChangeArrowheads="1"/>
          </p:cNvSpPr>
          <p:nvPr/>
        </p:nvSpPr>
        <p:spPr bwMode="auto">
          <a:xfrm>
            <a:off x="7386638" y="3846513"/>
            <a:ext cx="5937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cs typeface="Times New Roman" pitchFamily="18" charset="0"/>
              </a:rPr>
              <a:t>H+</a:t>
            </a:r>
            <a:endParaRPr lang="en-US"/>
          </a:p>
        </p:txBody>
      </p:sp>
      <p:sp>
        <p:nvSpPr>
          <p:cNvPr id="149533" name="Text Box 137"/>
          <p:cNvSpPr txBox="1">
            <a:spLocks noChangeArrowheads="1"/>
          </p:cNvSpPr>
          <p:nvPr/>
        </p:nvSpPr>
        <p:spPr bwMode="auto">
          <a:xfrm>
            <a:off x="7683500" y="3379788"/>
            <a:ext cx="13366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latin typeface="Times New Roman" pitchFamily="18" charset="0"/>
              </a:rPr>
              <a:t>PH 5.5 </a:t>
            </a:r>
            <a:r>
              <a:rPr lang="en-US" sz="1000" b="1"/>
              <a:t>–</a:t>
            </a:r>
            <a:r>
              <a:rPr lang="en-US" sz="1000" b="1">
                <a:latin typeface="Times New Roman" pitchFamily="18" charset="0"/>
              </a:rPr>
              <a:t>90mv</a:t>
            </a:r>
          </a:p>
          <a:p>
            <a:pPr rtl="0"/>
            <a:endParaRPr lang="en-US"/>
          </a:p>
        </p:txBody>
      </p:sp>
      <p:sp>
        <p:nvSpPr>
          <p:cNvPr id="149534" name="Text Box 136"/>
          <p:cNvSpPr txBox="1">
            <a:spLocks noChangeArrowheads="1"/>
          </p:cNvSpPr>
          <p:nvPr/>
        </p:nvSpPr>
        <p:spPr bwMode="auto">
          <a:xfrm>
            <a:off x="4859338" y="1035050"/>
            <a:ext cx="25273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a:cs typeface="Times New Roman" pitchFamily="18" charset="0"/>
              </a:rPr>
              <a:t>Plasma membrane</a:t>
            </a:r>
            <a:endParaRPr lang="en-US"/>
          </a:p>
        </p:txBody>
      </p:sp>
      <p:sp>
        <p:nvSpPr>
          <p:cNvPr id="149535" name="Oval 135"/>
          <p:cNvSpPr>
            <a:spLocks noChangeArrowheads="1"/>
          </p:cNvSpPr>
          <p:nvPr/>
        </p:nvSpPr>
        <p:spPr bwMode="auto">
          <a:xfrm>
            <a:off x="2630488" y="1503363"/>
            <a:ext cx="1485900" cy="228600"/>
          </a:xfrm>
          <a:prstGeom prst="ellipse">
            <a:avLst/>
          </a:prstGeom>
          <a:solidFill>
            <a:srgbClr val="FFFFFF"/>
          </a:solidFill>
          <a:ln w="9525">
            <a:solidFill>
              <a:srgbClr val="000000"/>
            </a:solidFill>
            <a:round/>
            <a:headEnd/>
            <a:tailEnd/>
          </a:ln>
        </p:spPr>
        <p:txBody>
          <a:bodyPr/>
          <a:lstStyle/>
          <a:p>
            <a:endParaRPr lang="en-US"/>
          </a:p>
        </p:txBody>
      </p:sp>
      <p:sp>
        <p:nvSpPr>
          <p:cNvPr id="149536" name="Line 134"/>
          <p:cNvSpPr>
            <a:spLocks noChangeShapeType="1"/>
          </p:cNvSpPr>
          <p:nvPr/>
        </p:nvSpPr>
        <p:spPr bwMode="auto">
          <a:xfrm>
            <a:off x="2333625" y="1622425"/>
            <a:ext cx="2674938" cy="0"/>
          </a:xfrm>
          <a:prstGeom prst="line">
            <a:avLst/>
          </a:prstGeom>
          <a:noFill/>
          <a:ln w="38100">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149537" name="Oval 133"/>
          <p:cNvSpPr>
            <a:spLocks noChangeArrowheads="1"/>
          </p:cNvSpPr>
          <p:nvPr/>
        </p:nvSpPr>
        <p:spPr bwMode="auto">
          <a:xfrm>
            <a:off x="2482850" y="2205038"/>
            <a:ext cx="1633538" cy="228600"/>
          </a:xfrm>
          <a:prstGeom prst="ellipse">
            <a:avLst/>
          </a:prstGeom>
          <a:solidFill>
            <a:srgbClr val="FFFFFF"/>
          </a:solidFill>
          <a:ln w="9525">
            <a:solidFill>
              <a:srgbClr val="000000"/>
            </a:solidFill>
            <a:round/>
            <a:headEnd/>
            <a:tailEnd/>
          </a:ln>
        </p:spPr>
        <p:txBody>
          <a:bodyPr/>
          <a:lstStyle/>
          <a:p>
            <a:endParaRPr lang="en-US"/>
          </a:p>
        </p:txBody>
      </p:sp>
      <p:sp>
        <p:nvSpPr>
          <p:cNvPr id="149538" name="Line 132"/>
          <p:cNvSpPr>
            <a:spLocks noChangeShapeType="1"/>
          </p:cNvSpPr>
          <p:nvPr/>
        </p:nvSpPr>
        <p:spPr bwMode="auto">
          <a:xfrm>
            <a:off x="2333625" y="2324100"/>
            <a:ext cx="2228850" cy="0"/>
          </a:xfrm>
          <a:prstGeom prst="line">
            <a:avLst/>
          </a:prstGeom>
          <a:noFill/>
          <a:ln w="5715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39" name="Oval 131"/>
          <p:cNvSpPr>
            <a:spLocks noChangeArrowheads="1"/>
          </p:cNvSpPr>
          <p:nvPr/>
        </p:nvSpPr>
        <p:spPr bwMode="auto">
          <a:xfrm>
            <a:off x="2779713" y="2792413"/>
            <a:ext cx="892175" cy="228600"/>
          </a:xfrm>
          <a:prstGeom prst="ellipse">
            <a:avLst/>
          </a:prstGeom>
          <a:solidFill>
            <a:srgbClr val="FFFFFF"/>
          </a:solidFill>
          <a:ln w="9525">
            <a:solidFill>
              <a:srgbClr val="000000"/>
            </a:solidFill>
            <a:round/>
            <a:headEnd/>
            <a:tailEnd/>
          </a:ln>
        </p:spPr>
        <p:txBody>
          <a:bodyPr/>
          <a:lstStyle/>
          <a:p>
            <a:endParaRPr lang="en-US"/>
          </a:p>
        </p:txBody>
      </p:sp>
      <p:sp>
        <p:nvSpPr>
          <p:cNvPr id="149540" name="Oval 130"/>
          <p:cNvSpPr>
            <a:spLocks noChangeArrowheads="1"/>
          </p:cNvSpPr>
          <p:nvPr/>
        </p:nvSpPr>
        <p:spPr bwMode="auto">
          <a:xfrm>
            <a:off x="2779713" y="3379788"/>
            <a:ext cx="892175" cy="228600"/>
          </a:xfrm>
          <a:prstGeom prst="ellipse">
            <a:avLst/>
          </a:prstGeom>
          <a:solidFill>
            <a:srgbClr val="FFFFFF"/>
          </a:solidFill>
          <a:ln w="9525">
            <a:solidFill>
              <a:srgbClr val="000000"/>
            </a:solidFill>
            <a:round/>
            <a:headEnd/>
            <a:tailEnd/>
          </a:ln>
        </p:spPr>
        <p:txBody>
          <a:bodyPr/>
          <a:lstStyle/>
          <a:p>
            <a:endParaRPr lang="en-US"/>
          </a:p>
        </p:txBody>
      </p:sp>
      <p:sp>
        <p:nvSpPr>
          <p:cNvPr id="149541" name="Oval 129"/>
          <p:cNvSpPr>
            <a:spLocks noChangeArrowheads="1"/>
          </p:cNvSpPr>
          <p:nvPr/>
        </p:nvSpPr>
        <p:spPr bwMode="auto">
          <a:xfrm>
            <a:off x="2779713" y="3965575"/>
            <a:ext cx="892175" cy="228600"/>
          </a:xfrm>
          <a:prstGeom prst="ellipse">
            <a:avLst/>
          </a:prstGeom>
          <a:solidFill>
            <a:srgbClr val="FFFFFF"/>
          </a:solidFill>
          <a:ln w="9525">
            <a:solidFill>
              <a:srgbClr val="000000"/>
            </a:solidFill>
            <a:round/>
            <a:headEnd/>
            <a:tailEnd/>
          </a:ln>
        </p:spPr>
        <p:txBody>
          <a:bodyPr/>
          <a:lstStyle/>
          <a:p>
            <a:endParaRPr lang="en-US"/>
          </a:p>
        </p:txBody>
      </p:sp>
      <p:sp>
        <p:nvSpPr>
          <p:cNvPr id="149542" name="Line 128"/>
          <p:cNvSpPr>
            <a:spLocks noChangeShapeType="1"/>
          </p:cNvSpPr>
          <p:nvPr/>
        </p:nvSpPr>
        <p:spPr bwMode="auto">
          <a:xfrm>
            <a:off x="2630488" y="2792413"/>
            <a:ext cx="1485900"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43" name="Line 127"/>
          <p:cNvSpPr>
            <a:spLocks noChangeShapeType="1"/>
          </p:cNvSpPr>
          <p:nvPr/>
        </p:nvSpPr>
        <p:spPr bwMode="auto">
          <a:xfrm flipH="1">
            <a:off x="2630488" y="3025775"/>
            <a:ext cx="1338262"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44" name="Line 126"/>
          <p:cNvSpPr>
            <a:spLocks noChangeShapeType="1"/>
          </p:cNvSpPr>
          <p:nvPr/>
        </p:nvSpPr>
        <p:spPr bwMode="auto">
          <a:xfrm>
            <a:off x="2630488" y="3379788"/>
            <a:ext cx="1485900"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45" name="Line 125"/>
          <p:cNvSpPr>
            <a:spLocks noChangeShapeType="1"/>
          </p:cNvSpPr>
          <p:nvPr/>
        </p:nvSpPr>
        <p:spPr bwMode="auto">
          <a:xfrm>
            <a:off x="2630488" y="3613150"/>
            <a:ext cx="1485900"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46" name="Line 124"/>
          <p:cNvSpPr>
            <a:spLocks noChangeShapeType="1"/>
          </p:cNvSpPr>
          <p:nvPr/>
        </p:nvSpPr>
        <p:spPr bwMode="auto">
          <a:xfrm>
            <a:off x="2630488" y="3965575"/>
            <a:ext cx="1485900"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47" name="Line 123"/>
          <p:cNvSpPr>
            <a:spLocks noChangeShapeType="1"/>
          </p:cNvSpPr>
          <p:nvPr/>
        </p:nvSpPr>
        <p:spPr bwMode="auto">
          <a:xfrm>
            <a:off x="2779713" y="4200525"/>
            <a:ext cx="1336675"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48" name="Line 122"/>
          <p:cNvSpPr>
            <a:spLocks noChangeShapeType="1"/>
          </p:cNvSpPr>
          <p:nvPr/>
        </p:nvSpPr>
        <p:spPr bwMode="auto">
          <a:xfrm flipH="1" flipV="1">
            <a:off x="5305425" y="1384300"/>
            <a:ext cx="1635125" cy="22860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49" name="Text Box 121"/>
          <p:cNvSpPr txBox="1">
            <a:spLocks noChangeArrowheads="1"/>
          </p:cNvSpPr>
          <p:nvPr/>
        </p:nvSpPr>
        <p:spPr bwMode="auto">
          <a:xfrm>
            <a:off x="4859338" y="1270000"/>
            <a:ext cx="59531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latin typeface="Times New Roman" pitchFamily="18" charset="0"/>
              </a:rPr>
              <a:t>ATP</a:t>
            </a:r>
          </a:p>
          <a:p>
            <a:pPr rtl="0"/>
            <a:endParaRPr lang="en-US"/>
          </a:p>
        </p:txBody>
      </p:sp>
      <p:sp>
        <p:nvSpPr>
          <p:cNvPr id="149550" name="Line 120"/>
          <p:cNvSpPr>
            <a:spLocks noChangeShapeType="1"/>
          </p:cNvSpPr>
          <p:nvPr/>
        </p:nvSpPr>
        <p:spPr bwMode="auto">
          <a:xfrm flipV="1">
            <a:off x="4116388" y="1384300"/>
            <a:ext cx="742950" cy="2286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551" name="Line 119"/>
          <p:cNvSpPr>
            <a:spLocks noChangeShapeType="1"/>
          </p:cNvSpPr>
          <p:nvPr/>
        </p:nvSpPr>
        <p:spPr bwMode="auto">
          <a:xfrm>
            <a:off x="4116388" y="1622425"/>
            <a:ext cx="742950" cy="342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52" name="Line 118"/>
          <p:cNvSpPr>
            <a:spLocks noChangeShapeType="1"/>
          </p:cNvSpPr>
          <p:nvPr/>
        </p:nvSpPr>
        <p:spPr bwMode="auto">
          <a:xfrm>
            <a:off x="5305425" y="2090738"/>
            <a:ext cx="1635125" cy="11430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53" name="Text Box 117"/>
          <p:cNvSpPr txBox="1">
            <a:spLocks noChangeArrowheads="1"/>
          </p:cNvSpPr>
          <p:nvPr/>
        </p:nvSpPr>
        <p:spPr bwMode="auto">
          <a:xfrm>
            <a:off x="4711700" y="1971675"/>
            <a:ext cx="7429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latin typeface="Times New Roman" pitchFamily="18" charset="0"/>
              </a:rPr>
              <a:t>ADP</a:t>
            </a:r>
          </a:p>
          <a:p>
            <a:pPr rtl="0"/>
            <a:endParaRPr lang="en-US"/>
          </a:p>
        </p:txBody>
      </p:sp>
      <p:sp>
        <p:nvSpPr>
          <p:cNvPr id="149554" name="Text Box 116"/>
          <p:cNvSpPr txBox="1">
            <a:spLocks noChangeArrowheads="1"/>
          </p:cNvSpPr>
          <p:nvPr/>
        </p:nvSpPr>
        <p:spPr bwMode="auto">
          <a:xfrm>
            <a:off x="5008563" y="1503363"/>
            <a:ext cx="742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b="1">
                <a:cs typeface="Times New Roman" pitchFamily="18" charset="0"/>
              </a:rPr>
              <a:t>H+</a:t>
            </a:r>
            <a:endParaRPr lang="en-US"/>
          </a:p>
        </p:txBody>
      </p:sp>
      <p:sp>
        <p:nvSpPr>
          <p:cNvPr id="149555" name="Text Box 115"/>
          <p:cNvSpPr txBox="1">
            <a:spLocks noChangeArrowheads="1"/>
          </p:cNvSpPr>
          <p:nvPr/>
        </p:nvSpPr>
        <p:spPr bwMode="auto">
          <a:xfrm>
            <a:off x="1587500" y="1454150"/>
            <a:ext cx="742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b="1">
                <a:cs typeface="Times New Roman" pitchFamily="18" charset="0"/>
              </a:rPr>
              <a:t>H+</a:t>
            </a:r>
            <a:endParaRPr lang="en-US"/>
          </a:p>
        </p:txBody>
      </p:sp>
      <p:sp>
        <p:nvSpPr>
          <p:cNvPr id="149556" name="Text Box 114"/>
          <p:cNvSpPr txBox="1">
            <a:spLocks noChangeArrowheads="1"/>
          </p:cNvSpPr>
          <p:nvPr/>
        </p:nvSpPr>
        <p:spPr bwMode="auto">
          <a:xfrm>
            <a:off x="5454650" y="2324100"/>
            <a:ext cx="10398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b="1">
                <a:cs typeface="Times New Roman" pitchFamily="18" charset="0"/>
              </a:rPr>
              <a:t>Cytosol</a:t>
            </a:r>
            <a:endParaRPr lang="en-US"/>
          </a:p>
        </p:txBody>
      </p:sp>
      <p:sp>
        <p:nvSpPr>
          <p:cNvPr id="149557" name="Text Box 113"/>
          <p:cNvSpPr txBox="1">
            <a:spLocks noChangeArrowheads="1"/>
          </p:cNvSpPr>
          <p:nvPr/>
        </p:nvSpPr>
        <p:spPr bwMode="auto">
          <a:xfrm>
            <a:off x="1587500" y="2141538"/>
            <a:ext cx="742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b="1">
                <a:cs typeface="Times New Roman" pitchFamily="18" charset="0"/>
              </a:rPr>
              <a:t>K+</a:t>
            </a:r>
            <a:endParaRPr lang="en-US"/>
          </a:p>
        </p:txBody>
      </p:sp>
      <p:sp>
        <p:nvSpPr>
          <p:cNvPr id="149558" name="Text Box 112"/>
          <p:cNvSpPr txBox="1">
            <a:spLocks noChangeArrowheads="1"/>
          </p:cNvSpPr>
          <p:nvPr/>
        </p:nvSpPr>
        <p:spPr bwMode="auto">
          <a:xfrm>
            <a:off x="2032000" y="2714625"/>
            <a:ext cx="742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b="1">
                <a:cs typeface="Times New Roman" pitchFamily="18" charset="0"/>
              </a:rPr>
              <a:t>H+</a:t>
            </a:r>
            <a:endParaRPr lang="en-US"/>
          </a:p>
        </p:txBody>
      </p:sp>
      <p:sp>
        <p:nvSpPr>
          <p:cNvPr id="149559" name="Text Box 111"/>
          <p:cNvSpPr txBox="1">
            <a:spLocks noChangeArrowheads="1"/>
          </p:cNvSpPr>
          <p:nvPr/>
        </p:nvSpPr>
        <p:spPr bwMode="auto">
          <a:xfrm>
            <a:off x="3968750" y="2911475"/>
            <a:ext cx="742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b="1">
                <a:cs typeface="Times New Roman" pitchFamily="18" charset="0"/>
              </a:rPr>
              <a:t>K+</a:t>
            </a:r>
            <a:endParaRPr lang="en-US"/>
          </a:p>
        </p:txBody>
      </p:sp>
      <p:sp>
        <p:nvSpPr>
          <p:cNvPr id="149560" name="Text Box 110"/>
          <p:cNvSpPr txBox="1">
            <a:spLocks noChangeArrowheads="1"/>
          </p:cNvSpPr>
          <p:nvPr/>
        </p:nvSpPr>
        <p:spPr bwMode="auto">
          <a:xfrm>
            <a:off x="2036763" y="3144838"/>
            <a:ext cx="742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b="1">
                <a:cs typeface="Times New Roman" pitchFamily="18" charset="0"/>
              </a:rPr>
              <a:t>H+</a:t>
            </a:r>
            <a:endParaRPr lang="en-US"/>
          </a:p>
        </p:txBody>
      </p:sp>
      <p:sp>
        <p:nvSpPr>
          <p:cNvPr id="149561" name="Text Box 109"/>
          <p:cNvSpPr txBox="1">
            <a:spLocks noChangeArrowheads="1"/>
          </p:cNvSpPr>
          <p:nvPr/>
        </p:nvSpPr>
        <p:spPr bwMode="auto">
          <a:xfrm>
            <a:off x="4410075" y="3287713"/>
            <a:ext cx="742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b="1">
                <a:cs typeface="Times New Roman" pitchFamily="18" charset="0"/>
              </a:rPr>
              <a:t>K+</a:t>
            </a:r>
            <a:endParaRPr lang="en-US"/>
          </a:p>
        </p:txBody>
      </p:sp>
      <p:sp>
        <p:nvSpPr>
          <p:cNvPr id="149562" name="Text Box 108"/>
          <p:cNvSpPr txBox="1">
            <a:spLocks noChangeArrowheads="1"/>
          </p:cNvSpPr>
          <p:nvPr/>
        </p:nvSpPr>
        <p:spPr bwMode="auto">
          <a:xfrm>
            <a:off x="2032000" y="3746500"/>
            <a:ext cx="742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b="1">
                <a:cs typeface="Times New Roman" pitchFamily="18" charset="0"/>
              </a:rPr>
              <a:t>H+</a:t>
            </a:r>
            <a:endParaRPr lang="en-US"/>
          </a:p>
        </p:txBody>
      </p:sp>
      <p:sp>
        <p:nvSpPr>
          <p:cNvPr id="149563" name="Text Box 107"/>
          <p:cNvSpPr txBox="1">
            <a:spLocks noChangeArrowheads="1"/>
          </p:cNvSpPr>
          <p:nvPr/>
        </p:nvSpPr>
        <p:spPr bwMode="auto">
          <a:xfrm>
            <a:off x="1735138" y="4089400"/>
            <a:ext cx="8921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cs typeface="Times New Roman" pitchFamily="18" charset="0"/>
              </a:rPr>
              <a:t>Sugar</a:t>
            </a:r>
            <a:endParaRPr lang="en-US"/>
          </a:p>
        </p:txBody>
      </p:sp>
      <p:sp>
        <p:nvSpPr>
          <p:cNvPr id="149564" name="Text Box 106"/>
          <p:cNvSpPr txBox="1">
            <a:spLocks noChangeArrowheads="1"/>
          </p:cNvSpPr>
          <p:nvPr/>
        </p:nvSpPr>
        <p:spPr bwMode="auto">
          <a:xfrm>
            <a:off x="4414838" y="2678113"/>
            <a:ext cx="14859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latin typeface="Times New Roman" pitchFamily="18" charset="0"/>
              </a:rPr>
              <a:t>PH = 7 </a:t>
            </a:r>
            <a:r>
              <a:rPr lang="en-US" sz="1000" b="1"/>
              <a:t>–</a:t>
            </a:r>
            <a:r>
              <a:rPr lang="en-US" sz="1000" b="1">
                <a:latin typeface="Times New Roman" pitchFamily="18" charset="0"/>
              </a:rPr>
              <a:t> 120mv</a:t>
            </a:r>
          </a:p>
          <a:p>
            <a:pPr rtl="0"/>
            <a:endParaRPr lang="en-US"/>
          </a:p>
        </p:txBody>
      </p:sp>
      <p:sp>
        <p:nvSpPr>
          <p:cNvPr id="149565" name="Text Box 105"/>
          <p:cNvSpPr txBox="1">
            <a:spLocks noChangeArrowheads="1"/>
          </p:cNvSpPr>
          <p:nvPr/>
        </p:nvSpPr>
        <p:spPr bwMode="auto">
          <a:xfrm>
            <a:off x="7831138" y="4208463"/>
            <a:ext cx="8921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cs typeface="Times New Roman" pitchFamily="18" charset="0"/>
              </a:rPr>
              <a:t>Vacuole</a:t>
            </a:r>
            <a:endParaRPr lang="en-US"/>
          </a:p>
        </p:txBody>
      </p:sp>
      <p:sp>
        <p:nvSpPr>
          <p:cNvPr id="149566" name="Text Box 104"/>
          <p:cNvSpPr txBox="1">
            <a:spLocks noChangeArrowheads="1"/>
          </p:cNvSpPr>
          <p:nvPr/>
        </p:nvSpPr>
        <p:spPr bwMode="auto">
          <a:xfrm>
            <a:off x="1884363" y="3402013"/>
            <a:ext cx="7429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400" b="1">
                <a:cs typeface="Times New Roman" pitchFamily="18" charset="0"/>
              </a:rPr>
              <a:t>Cl</a:t>
            </a:r>
            <a:r>
              <a:rPr lang="en-US" sz="1400" b="1" baseline="30000">
                <a:cs typeface="Times New Roman" pitchFamily="18" charset="0"/>
              </a:rPr>
              <a:t>-</a:t>
            </a:r>
            <a:endParaRPr lang="en-US"/>
          </a:p>
        </p:txBody>
      </p:sp>
      <p:sp>
        <p:nvSpPr>
          <p:cNvPr id="149567" name="Text Box 103"/>
          <p:cNvSpPr txBox="1">
            <a:spLocks noChangeArrowheads="1"/>
          </p:cNvSpPr>
          <p:nvPr/>
        </p:nvSpPr>
        <p:spPr bwMode="auto">
          <a:xfrm>
            <a:off x="1003300" y="1793875"/>
            <a:ext cx="17716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solidFill>
                  <a:srgbClr val="0000FF"/>
                </a:solidFill>
                <a:cs typeface="Times New Roman" pitchFamily="18" charset="0"/>
              </a:rPr>
              <a:t>Uniport</a:t>
            </a:r>
            <a:endParaRPr lang="en-US"/>
          </a:p>
        </p:txBody>
      </p:sp>
      <p:sp>
        <p:nvSpPr>
          <p:cNvPr id="149568" name="Text Box 102"/>
          <p:cNvSpPr txBox="1">
            <a:spLocks noChangeArrowheads="1"/>
          </p:cNvSpPr>
          <p:nvPr/>
        </p:nvSpPr>
        <p:spPr bwMode="auto">
          <a:xfrm>
            <a:off x="1289050" y="2709863"/>
            <a:ext cx="1041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000" b="1">
                <a:solidFill>
                  <a:srgbClr val="0000FF"/>
                </a:solidFill>
                <a:cs typeface="Times New Roman" pitchFamily="18" charset="0"/>
              </a:rPr>
              <a:t>Antiport</a:t>
            </a:r>
            <a:endParaRPr lang="en-US"/>
          </a:p>
        </p:txBody>
      </p:sp>
      <p:sp>
        <p:nvSpPr>
          <p:cNvPr id="149569" name="Text Box 101"/>
          <p:cNvSpPr txBox="1">
            <a:spLocks noChangeArrowheads="1"/>
          </p:cNvSpPr>
          <p:nvPr/>
        </p:nvSpPr>
        <p:spPr bwMode="auto">
          <a:xfrm>
            <a:off x="992188" y="3397250"/>
            <a:ext cx="103981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r>
              <a:rPr lang="en-US" sz="1100" b="1">
                <a:solidFill>
                  <a:srgbClr val="0000FF"/>
                </a:solidFill>
                <a:cs typeface="Times New Roman" pitchFamily="18" charset="0"/>
              </a:rPr>
              <a:t>Symport</a:t>
            </a:r>
            <a:endParaRPr lang="ar-SA" sz="900"/>
          </a:p>
          <a:p>
            <a:r>
              <a:rPr lang="en-US" sz="1100" b="1">
                <a:solidFill>
                  <a:srgbClr val="0000FF"/>
                </a:solidFill>
                <a:cs typeface="Times New Roman" pitchFamily="18" charset="0"/>
              </a:rPr>
              <a:t>Coupled</a:t>
            </a:r>
            <a:endParaRPr lang="en-US"/>
          </a:p>
        </p:txBody>
      </p:sp>
      <p:sp>
        <p:nvSpPr>
          <p:cNvPr id="149570" name="Line 100"/>
          <p:cNvSpPr>
            <a:spLocks noChangeShapeType="1"/>
          </p:cNvSpPr>
          <p:nvPr/>
        </p:nvSpPr>
        <p:spPr bwMode="auto">
          <a:xfrm>
            <a:off x="2020888" y="3282950"/>
            <a:ext cx="0" cy="6858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9571" name="Line 99"/>
          <p:cNvSpPr>
            <a:spLocks noChangeShapeType="1"/>
          </p:cNvSpPr>
          <p:nvPr/>
        </p:nvSpPr>
        <p:spPr bwMode="auto">
          <a:xfrm>
            <a:off x="2032000" y="3282950"/>
            <a:ext cx="1492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72" name="Line 98"/>
          <p:cNvSpPr>
            <a:spLocks noChangeShapeType="1"/>
          </p:cNvSpPr>
          <p:nvPr/>
        </p:nvSpPr>
        <p:spPr bwMode="auto">
          <a:xfrm>
            <a:off x="2032000" y="3970338"/>
            <a:ext cx="149225"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9573" name="TextBox 73"/>
          <p:cNvSpPr txBox="1">
            <a:spLocks noChangeArrowheads="1"/>
          </p:cNvSpPr>
          <p:nvPr/>
        </p:nvSpPr>
        <p:spPr bwMode="auto">
          <a:xfrm>
            <a:off x="3249613" y="928688"/>
            <a:ext cx="21526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الغشاء البلازمي</a:t>
            </a:r>
            <a:endParaRPr lang="en-US" b="1"/>
          </a:p>
        </p:txBody>
      </p:sp>
      <p:sp>
        <p:nvSpPr>
          <p:cNvPr id="149574" name="TextBox 74"/>
          <p:cNvSpPr txBox="1">
            <a:spLocks noChangeArrowheads="1"/>
          </p:cNvSpPr>
          <p:nvPr/>
        </p:nvSpPr>
        <p:spPr bwMode="auto">
          <a:xfrm>
            <a:off x="8680450" y="2513013"/>
            <a:ext cx="18716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غشاء فجوي</a:t>
            </a:r>
            <a:endParaRPr lang="en-US" b="1"/>
          </a:p>
        </p:txBody>
      </p:sp>
      <p:sp>
        <p:nvSpPr>
          <p:cNvPr id="149575" name="TextBox 75"/>
          <p:cNvSpPr txBox="1">
            <a:spLocks noChangeArrowheads="1"/>
          </p:cNvSpPr>
          <p:nvPr/>
        </p:nvSpPr>
        <p:spPr bwMode="auto">
          <a:xfrm>
            <a:off x="7931150" y="2152650"/>
            <a:ext cx="1871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سيستسول</a:t>
            </a:r>
            <a:endParaRPr lang="en-US" b="1"/>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1"/>
          <p:cNvSpPr>
            <a:spLocks noChangeArrowheads="1"/>
          </p:cNvSpPr>
          <p:nvPr/>
        </p:nvSpPr>
        <p:spPr bwMode="auto">
          <a:xfrm>
            <a:off x="420688" y="1773238"/>
            <a:ext cx="11093450"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26988" algn="justLow" eaLnBrk="0" hangingPunct="0">
              <a:lnSpc>
                <a:spcPct val="150000"/>
              </a:lnSpc>
              <a:buFontTx/>
              <a:buChar char="•"/>
              <a:tabLst>
                <a:tab pos="117475" algn="l"/>
                <a:tab pos="207963" algn="l"/>
              </a:tabLst>
            </a:pPr>
            <a:r>
              <a:rPr lang="ar-SA" sz="2000">
                <a:latin typeface="Arial Unicode MS" pitchFamily="34" charset="-128"/>
                <a:ea typeface="Arial Unicode MS" pitchFamily="34" charset="-128"/>
                <a:cs typeface="Arial Unicode MS" pitchFamily="34" charset="-128"/>
              </a:rPr>
              <a:t>من الممكن أيضاً أن يتم النقل عن طريق بروتينات الـ </a:t>
            </a:r>
            <a:r>
              <a:rPr lang="en-US" sz="2000">
                <a:latin typeface="Arial Unicode MS" pitchFamily="34" charset="-128"/>
                <a:ea typeface="Arial Unicode MS" pitchFamily="34" charset="-128"/>
                <a:cs typeface="Arial Unicode MS" pitchFamily="34" charset="-128"/>
              </a:rPr>
              <a:t>Symport</a:t>
            </a:r>
            <a:r>
              <a:rPr lang="ar-SA" sz="2000">
                <a:latin typeface="Arial Unicode MS" pitchFamily="34" charset="-128"/>
                <a:ea typeface="Arial Unicode MS" pitchFamily="34" charset="-128"/>
                <a:cs typeface="Arial Unicode MS" pitchFamily="34" charset="-128"/>
              </a:rPr>
              <a:t> حيث يصاحب</a:t>
            </a:r>
            <a:r>
              <a:rPr lang="en-US" sz="2000">
                <a:latin typeface="Arial Unicode MS" pitchFamily="34" charset="-128"/>
                <a:ea typeface="Arial Unicode MS" pitchFamily="34" charset="-128"/>
                <a:cs typeface="Arial Unicode MS" pitchFamily="34" charset="-128"/>
              </a:rPr>
              <a:t>(Coupled) </a:t>
            </a:r>
            <a:r>
              <a:rPr lang="ar-SA" sz="2000">
                <a:latin typeface="Arial Unicode MS" pitchFamily="34" charset="-128"/>
                <a:ea typeface="Arial Unicode MS" pitchFamily="34" charset="-128"/>
                <a:cs typeface="Arial Unicode MS" pitchFamily="34" charset="-128"/>
              </a:rPr>
              <a:t> عودة البروتون للداخل دخول إما:</a:t>
            </a:r>
            <a:endParaRPr lang="en-US" sz="2000">
              <a:latin typeface="Arial Unicode MS" pitchFamily="34" charset="-128"/>
              <a:ea typeface="Arial Unicode MS" pitchFamily="34" charset="-128"/>
              <a:cs typeface="Arial Unicode MS" pitchFamily="34" charset="-128"/>
            </a:endParaRPr>
          </a:p>
          <a:p>
            <a:pPr indent="26988" algn="justLow" eaLnBrk="0" hangingPunct="0">
              <a:lnSpc>
                <a:spcPct val="150000"/>
              </a:lnSpc>
              <a:tabLst>
                <a:tab pos="117475" algn="l"/>
                <a:tab pos="207963" algn="l"/>
              </a:tabLst>
            </a:pPr>
            <a:r>
              <a:rPr lang="ar-SA" sz="2000">
                <a:latin typeface="Arial Unicode MS" pitchFamily="34" charset="-128"/>
                <a:ea typeface="Arial Unicode MS" pitchFamily="34" charset="-128"/>
                <a:cs typeface="Arial Unicode MS" pitchFamily="34" charset="-128"/>
              </a:rPr>
              <a:t>- جزئ غير مشحون مثلاً سكر.</a:t>
            </a:r>
            <a:endParaRPr lang="en-US" sz="2000">
              <a:latin typeface="Arial Unicode MS" pitchFamily="34" charset="-128"/>
              <a:ea typeface="Arial Unicode MS" pitchFamily="34" charset="-128"/>
              <a:cs typeface="Arial Unicode MS" pitchFamily="34" charset="-128"/>
            </a:endParaRPr>
          </a:p>
          <a:p>
            <a:pPr indent="26988" algn="justLow" eaLnBrk="0" hangingPunct="0">
              <a:lnSpc>
                <a:spcPct val="150000"/>
              </a:lnSpc>
              <a:tabLst>
                <a:tab pos="117475" algn="l"/>
                <a:tab pos="207963" algn="l"/>
              </a:tabLst>
            </a:pPr>
            <a:r>
              <a:rPr lang="ar-SA" sz="2000">
                <a:latin typeface="Arial Unicode MS" pitchFamily="34" charset="-128"/>
                <a:ea typeface="Arial Unicode MS" pitchFamily="34" charset="-128"/>
                <a:cs typeface="Arial Unicode MS" pitchFamily="34" charset="-128"/>
              </a:rPr>
              <a:t>- أيون ذو شحنة مختلفة (سالبة) مثلاً (</a:t>
            </a:r>
            <a:r>
              <a:rPr lang="en-US" sz="2000">
                <a:latin typeface="Arial Unicode MS" pitchFamily="34" charset="-128"/>
                <a:ea typeface="Arial Unicode MS" pitchFamily="34" charset="-128"/>
                <a:cs typeface="Arial Unicode MS" pitchFamily="34" charset="-128"/>
              </a:rPr>
              <a:t>Co</a:t>
            </a:r>
            <a:r>
              <a:rPr lang="en-US" sz="2000" baseline="-30000">
                <a:latin typeface="Arial Unicode MS" pitchFamily="34" charset="-128"/>
                <a:ea typeface="Arial Unicode MS" pitchFamily="34" charset="-128"/>
                <a:cs typeface="Arial Unicode MS" pitchFamily="34" charset="-128"/>
              </a:rPr>
              <a:t>3</a:t>
            </a:r>
            <a:r>
              <a:rPr lang="en-US" sz="2000" baseline="30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او </a:t>
            </a:r>
            <a:r>
              <a:rPr lang="en-US" sz="2000" b="1">
                <a:latin typeface="Arial Unicode MS" pitchFamily="34" charset="-128"/>
                <a:ea typeface="Arial Unicode MS" pitchFamily="34" charset="-128"/>
                <a:cs typeface="Arial Unicode MS" pitchFamily="34" charset="-128"/>
              </a:rPr>
              <a:t>Cl</a:t>
            </a:r>
            <a:r>
              <a:rPr lang="en-US" sz="2000" b="1" baseline="30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indent="26988" algn="justLow" eaLnBrk="0" hangingPunct="0">
              <a:lnSpc>
                <a:spcPct val="150000"/>
              </a:lnSpc>
              <a:tabLst>
                <a:tab pos="117475" algn="l"/>
                <a:tab pos="207963" algn="l"/>
              </a:tabLst>
            </a:pPr>
            <a:r>
              <a:rPr lang="ar-SA" sz="2000">
                <a:latin typeface="Arial Unicode MS" pitchFamily="34" charset="-128"/>
                <a:ea typeface="Arial Unicode MS" pitchFamily="34" charset="-128"/>
                <a:cs typeface="Arial Unicode MS" pitchFamily="34" charset="-128"/>
              </a:rPr>
              <a:t>وفي الحالات الثلاث السابقة لانتقال الأيونات، البروتون الداخل مصاحباً بخروج كاثيون آخر سيكون الدخول والخروج عن طريق نفس الحامل البروتيني, وأيضاً البروتون الداخل مصاحباً بدخول جزئ غير مشحون أو أنيون سيكون الدخول عن طريق نفس الحامل البروتيني.</a:t>
            </a:r>
            <a:endParaRPr lang="en-US" sz="2000">
              <a:latin typeface="Arial Unicode MS" pitchFamily="34" charset="-128"/>
              <a:ea typeface="Arial Unicode MS" pitchFamily="34" charset="-128"/>
              <a:cs typeface="Arial Unicode MS" pitchFamily="34" charset="-128"/>
            </a:endParaRPr>
          </a:p>
          <a:p>
            <a:pPr indent="26988" algn="justLow" eaLnBrk="0" hangingPunct="0">
              <a:lnSpc>
                <a:spcPct val="150000"/>
              </a:lnSpc>
              <a:tabLst>
                <a:tab pos="117475" algn="l"/>
                <a:tab pos="207963" algn="l"/>
              </a:tabLst>
            </a:pPr>
            <a:r>
              <a:rPr lang="ar-SA" sz="2000">
                <a:latin typeface="Arial Unicode MS" pitchFamily="34" charset="-128"/>
                <a:ea typeface="Arial Unicode MS" pitchFamily="34" charset="-128"/>
                <a:cs typeface="Arial Unicode MS" pitchFamily="34" charset="-128"/>
              </a:rPr>
              <a:t>إذاً لابد من توفير الطاقة كي تقوم الخلية بتجميع الأملاح ويسمى هذا النوع من النقل بالنقل النشط </a:t>
            </a:r>
            <a:r>
              <a:rPr lang="en-US" sz="2000">
                <a:latin typeface="Arial Unicode MS" pitchFamily="34" charset="-128"/>
                <a:ea typeface="Arial Unicode MS" pitchFamily="34" charset="-128"/>
                <a:cs typeface="Arial Unicode MS" pitchFamily="34" charset="-128"/>
              </a:rPr>
              <a:t>Active transport</a:t>
            </a:r>
            <a:r>
              <a:rPr lang="ar-SA">
                <a:latin typeface="Arabic Transparent" pitchFamily="2" charset="0"/>
                <a:cs typeface="Times New Roman" pitchFamily="18" charset="0"/>
              </a:rPr>
              <a:t>.</a:t>
            </a:r>
            <a:endParaRPr lang="ar-SA" sz="2400"/>
          </a:p>
        </p:txBody>
      </p:sp>
      <p:sp>
        <p:nvSpPr>
          <p:cNvPr id="150531" name="Rectangle 2"/>
          <p:cNvSpPr>
            <a:spLocks noChangeArrowheads="1"/>
          </p:cNvSpPr>
          <p:nvPr/>
        </p:nvSpPr>
        <p:spPr bwMode="auto">
          <a:xfrm>
            <a:off x="609600" y="260350"/>
            <a:ext cx="107632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26988" algn="justLow" eaLnBrk="0" hangingPunct="0">
              <a:lnSpc>
                <a:spcPct val="150000"/>
              </a:lnSpc>
              <a:buFontTx/>
              <a:buChar char="•"/>
              <a:tabLst>
                <a:tab pos="117475" algn="l"/>
                <a:tab pos="207963" algn="l"/>
              </a:tabLst>
            </a:pPr>
            <a:r>
              <a:rPr lang="ar-SA" sz="2000">
                <a:latin typeface="Arial Unicode MS" pitchFamily="34" charset="-128"/>
                <a:ea typeface="Arial Unicode MS" pitchFamily="34" charset="-128"/>
                <a:cs typeface="Arial Unicode MS" pitchFamily="34" charset="-128"/>
              </a:rPr>
              <a:t>عودة البروتونات إلى الخلية وتوليد تدرج الكتروكهربائي سيصاحبه خروج لجزئ آخر من نفس الشحنة يمكن ان يكون بعض البوتاسيوم او أي جزيء آخر وهو ما نسميه بروتينات أو طريقة الـ </a:t>
            </a:r>
            <a:r>
              <a:rPr lang="en-US" sz="2000">
                <a:latin typeface="Arial Unicode MS" pitchFamily="34" charset="-128"/>
                <a:ea typeface="Arial Unicode MS" pitchFamily="34" charset="-128"/>
                <a:cs typeface="Arial Unicode MS" pitchFamily="34" charset="-128"/>
              </a:rPr>
              <a:t>Antiport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5"/>
          <p:cNvSpPr>
            <a:spLocks noGrp="1" noChangeArrowheads="1"/>
          </p:cNvSpPr>
          <p:nvPr>
            <p:ph type="title"/>
          </p:nvPr>
        </p:nvSpPr>
        <p:spPr>
          <a:xfrm>
            <a:off x="6129338" y="357188"/>
            <a:ext cx="9707562" cy="1143000"/>
          </a:xfrm>
        </p:spPr>
        <p:txBody>
          <a:bodyPr/>
          <a:lstStyle/>
          <a:p>
            <a:pPr eaLnBrk="1" hangingPunct="1"/>
            <a:r>
              <a:rPr lang="ar-SA" b="1" u="sng" smtClean="0">
                <a:solidFill>
                  <a:schemeClr val="tx1"/>
                </a:solidFill>
                <a:cs typeface="PT Bold Heading" pitchFamily="2" charset="-78"/>
              </a:rPr>
              <a:t>اكتشاف الغرويات</a:t>
            </a:r>
            <a:endParaRPr lang="en-US" b="1" u="sng" smtClean="0">
              <a:solidFill>
                <a:schemeClr val="tx1"/>
              </a:solidFill>
              <a:cs typeface="PT Bold Heading" pitchFamily="2" charset="-78"/>
            </a:endParaRPr>
          </a:p>
        </p:txBody>
      </p:sp>
      <p:sp>
        <p:nvSpPr>
          <p:cNvPr id="18435" name="Rectangle 6"/>
          <p:cNvSpPr>
            <a:spLocks noGrp="1" noChangeArrowheads="1"/>
          </p:cNvSpPr>
          <p:nvPr>
            <p:ph idx="1"/>
          </p:nvPr>
        </p:nvSpPr>
        <p:spPr>
          <a:xfrm>
            <a:off x="795338" y="546100"/>
            <a:ext cx="10298112" cy="5043488"/>
          </a:xfrm>
        </p:spPr>
        <p:txBody>
          <a:bodyPr>
            <a:normAutofit/>
          </a:bodyPr>
          <a:lstStyle/>
          <a:p>
            <a:pPr marL="274320" indent="-274320" algn="r" eaLnBrk="1" fontAlgn="auto" hangingPunct="1">
              <a:lnSpc>
                <a:spcPct val="150000"/>
              </a:lnSpc>
              <a:spcAft>
                <a:spcPts val="0"/>
              </a:spcAft>
              <a:buClr>
                <a:schemeClr val="accent3"/>
              </a:buClr>
              <a:buFont typeface="Wingdings" pitchFamily="2" charset="2"/>
              <a:buNone/>
              <a:defRPr/>
            </a:pPr>
            <a:r>
              <a:rPr lang="ar-SA" dirty="0" smtClean="0">
                <a:ea typeface="+mn-ea"/>
              </a:rPr>
              <a:t/>
            </a:r>
            <a:br>
              <a:rPr lang="ar-SA" dirty="0" smtClean="0">
                <a:ea typeface="+mn-ea"/>
              </a:rPr>
            </a:br>
            <a:endParaRPr lang="ar-EG" dirty="0" smtClean="0">
              <a:ea typeface="+mn-ea"/>
            </a:endParaRPr>
          </a:p>
          <a:p>
            <a:pPr marL="274320" indent="-274320" algn="r" eaLnBrk="1" fontAlgn="auto" hangingPunct="1">
              <a:lnSpc>
                <a:spcPct val="150000"/>
              </a:lnSpc>
              <a:spcAft>
                <a:spcPts val="0"/>
              </a:spcAft>
              <a:buClr>
                <a:schemeClr val="accent3"/>
              </a:buClr>
              <a:buFont typeface="Wingdings" pitchFamily="2" charset="2"/>
              <a:buNone/>
              <a:defRPr/>
            </a:pPr>
            <a:r>
              <a:rPr lang="ar-SA" sz="2800" dirty="0" smtClean="0">
                <a:latin typeface="Tahoma" pitchFamily="34" charset="0"/>
                <a:ea typeface="Tahoma" pitchFamily="34" charset="0"/>
                <a:cs typeface="Tahoma" pitchFamily="34" charset="0"/>
              </a:rPr>
              <a:t>اكتشف الصيدلي الاسكتلندي توماس جراهام عام 1860م أن بعض المواد مثل الصمغ والجيلاتين والنشا لا تمر عبر الغشاء شبه المنفذ، بعكس المحاليل الحقيقية. </a:t>
            </a:r>
            <a:endParaRPr lang="en-US" sz="2800" dirty="0" smtClean="0">
              <a:latin typeface="Tahoma" pitchFamily="34" charset="0"/>
              <a:ea typeface="Tahoma" pitchFamily="34" charset="0"/>
              <a:cs typeface="Tahoma" pitchFamily="34" charset="0"/>
            </a:endParaRPr>
          </a:p>
          <a:p>
            <a:pPr marL="274320" indent="-274320" algn="r" eaLnBrk="1" fontAlgn="auto" hangingPunct="1">
              <a:lnSpc>
                <a:spcPct val="150000"/>
              </a:lnSpc>
              <a:spcAft>
                <a:spcPts val="0"/>
              </a:spcAft>
              <a:buClr>
                <a:schemeClr val="accent3"/>
              </a:buClr>
              <a:buFont typeface="Wingdings 2"/>
              <a:buNone/>
              <a:defRPr/>
            </a:pPr>
            <a:r>
              <a:rPr lang="ar-SA" sz="2800" dirty="0" smtClean="0">
                <a:latin typeface="Tahoma" pitchFamily="34" charset="0"/>
                <a:ea typeface="Tahoma" pitchFamily="34" charset="0"/>
                <a:cs typeface="Tahoma" pitchFamily="34" charset="0"/>
              </a:rPr>
              <a:t>تتميز الغرويات بأنها لا تستقر تبعاً للجاذبية الأرضية، فتبقى موزعة في وسط الانتشار كما أنها تشتت الشعاع الضوئي المار خلالها. </a:t>
            </a:r>
          </a:p>
          <a:p>
            <a:pPr marL="274320" indent="-274320" algn="r" eaLnBrk="1" fontAlgn="auto" hangingPunct="1">
              <a:lnSpc>
                <a:spcPct val="150000"/>
              </a:lnSpc>
              <a:spcAft>
                <a:spcPts val="0"/>
              </a:spcAft>
              <a:buClr>
                <a:schemeClr val="accent3"/>
              </a:buClr>
              <a:buFont typeface="Wingdings" pitchFamily="2" charset="2"/>
              <a:buNone/>
              <a:defRPr/>
            </a:pPr>
            <a:endParaRPr lang="en-US" sz="2800"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1554" name="Group 12"/>
          <p:cNvGrpSpPr>
            <a:grpSpLocks/>
          </p:cNvGrpSpPr>
          <p:nvPr/>
        </p:nvGrpSpPr>
        <p:grpSpPr bwMode="auto">
          <a:xfrm>
            <a:off x="6599238" y="3833813"/>
            <a:ext cx="4494212" cy="3024187"/>
            <a:chOff x="6576" y="12294"/>
            <a:chExt cx="3360" cy="3447"/>
          </a:xfrm>
        </p:grpSpPr>
        <p:sp>
          <p:nvSpPr>
            <p:cNvPr id="151568" name="Freeform 21"/>
            <p:cNvSpPr>
              <a:spLocks/>
            </p:cNvSpPr>
            <p:nvPr/>
          </p:nvSpPr>
          <p:spPr bwMode="auto">
            <a:xfrm>
              <a:off x="7056" y="12528"/>
              <a:ext cx="2880" cy="2736"/>
            </a:xfrm>
            <a:custGeom>
              <a:avLst/>
              <a:gdLst>
                <a:gd name="T0" fmla="*/ 0 w 2880"/>
                <a:gd name="T1" fmla="*/ 0 h 2736"/>
                <a:gd name="T2" fmla="*/ 0 w 2880"/>
                <a:gd name="T3" fmla="*/ 2736 h 2736"/>
                <a:gd name="T4" fmla="*/ 2880 w 2880"/>
                <a:gd name="T5" fmla="*/ 2736 h 2736"/>
                <a:gd name="T6" fmla="*/ 0 60000 65536"/>
                <a:gd name="T7" fmla="*/ 0 60000 65536"/>
                <a:gd name="T8" fmla="*/ 0 60000 65536"/>
                <a:gd name="T9" fmla="*/ 0 w 2880"/>
                <a:gd name="T10" fmla="*/ 0 h 2736"/>
                <a:gd name="T11" fmla="*/ 2880 w 2880"/>
                <a:gd name="T12" fmla="*/ 2736 h 2736"/>
              </a:gdLst>
              <a:ahLst/>
              <a:cxnLst>
                <a:cxn ang="T6">
                  <a:pos x="T0" y="T1"/>
                </a:cxn>
                <a:cxn ang="T7">
                  <a:pos x="T2" y="T3"/>
                </a:cxn>
                <a:cxn ang="T8">
                  <a:pos x="T4" y="T5"/>
                </a:cxn>
              </a:cxnLst>
              <a:rect l="T9" t="T10" r="T11" b="T12"/>
              <a:pathLst>
                <a:path w="2880" h="2736">
                  <a:moveTo>
                    <a:pt x="0" y="0"/>
                  </a:moveTo>
                  <a:lnTo>
                    <a:pt x="0" y="2736"/>
                  </a:lnTo>
                  <a:lnTo>
                    <a:pt x="2880" y="2736"/>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1569" name="Freeform 20"/>
            <p:cNvSpPr>
              <a:spLocks/>
            </p:cNvSpPr>
            <p:nvPr/>
          </p:nvSpPr>
          <p:spPr bwMode="auto">
            <a:xfrm>
              <a:off x="7056" y="13392"/>
              <a:ext cx="2160" cy="1152"/>
            </a:xfrm>
            <a:custGeom>
              <a:avLst/>
              <a:gdLst>
                <a:gd name="T0" fmla="*/ 0 w 2160"/>
                <a:gd name="T1" fmla="*/ 0 h 1152"/>
                <a:gd name="T2" fmla="*/ 576 w 2160"/>
                <a:gd name="T3" fmla="*/ 0 h 1152"/>
                <a:gd name="T4" fmla="*/ 1152 w 2160"/>
                <a:gd name="T5" fmla="*/ 1152 h 1152"/>
                <a:gd name="T6" fmla="*/ 2160 w 2160"/>
                <a:gd name="T7" fmla="*/ 1152 h 1152"/>
                <a:gd name="T8" fmla="*/ 0 60000 65536"/>
                <a:gd name="T9" fmla="*/ 0 60000 65536"/>
                <a:gd name="T10" fmla="*/ 0 60000 65536"/>
                <a:gd name="T11" fmla="*/ 0 60000 65536"/>
                <a:gd name="T12" fmla="*/ 0 w 2160"/>
                <a:gd name="T13" fmla="*/ 0 h 1152"/>
                <a:gd name="T14" fmla="*/ 2160 w 2160"/>
                <a:gd name="T15" fmla="*/ 1152 h 1152"/>
              </a:gdLst>
              <a:ahLst/>
              <a:cxnLst>
                <a:cxn ang="T8">
                  <a:pos x="T0" y="T1"/>
                </a:cxn>
                <a:cxn ang="T9">
                  <a:pos x="T2" y="T3"/>
                </a:cxn>
                <a:cxn ang="T10">
                  <a:pos x="T4" y="T5"/>
                </a:cxn>
                <a:cxn ang="T11">
                  <a:pos x="T6" y="T7"/>
                </a:cxn>
              </a:cxnLst>
              <a:rect l="T12" t="T13" r="T14" b="T15"/>
              <a:pathLst>
                <a:path w="2160" h="1152">
                  <a:moveTo>
                    <a:pt x="0" y="0"/>
                  </a:moveTo>
                  <a:lnTo>
                    <a:pt x="576" y="0"/>
                  </a:lnTo>
                  <a:lnTo>
                    <a:pt x="1152" y="1152"/>
                  </a:lnTo>
                  <a:lnTo>
                    <a:pt x="2160" y="1152"/>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1570" name="Line 19"/>
            <p:cNvSpPr>
              <a:spLocks noChangeShapeType="1"/>
            </p:cNvSpPr>
            <p:nvPr/>
          </p:nvSpPr>
          <p:spPr bwMode="auto">
            <a:xfrm>
              <a:off x="9216" y="14574"/>
              <a:ext cx="0" cy="69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1571" name="Line 18"/>
            <p:cNvSpPr>
              <a:spLocks noChangeShapeType="1"/>
            </p:cNvSpPr>
            <p:nvPr/>
          </p:nvSpPr>
          <p:spPr bwMode="auto">
            <a:xfrm flipV="1">
              <a:off x="6882" y="12960"/>
              <a:ext cx="0" cy="57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1572" name="Text Box 17"/>
            <p:cNvSpPr txBox="1">
              <a:spLocks noChangeArrowheads="1"/>
            </p:cNvSpPr>
            <p:nvPr/>
          </p:nvSpPr>
          <p:spPr bwMode="auto">
            <a:xfrm>
              <a:off x="6576" y="13428"/>
              <a:ext cx="720"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ctr"/>
              <a:r>
                <a:rPr lang="ar-SA" sz="1000">
                  <a:latin typeface="Times New Roman" pitchFamily="18" charset="0"/>
                  <a:cs typeface="Times New Roman" pitchFamily="18" charset="0"/>
                </a:rPr>
                <a:t>المحتوي الأيوني</a:t>
              </a:r>
              <a:endParaRPr lang="ar-SA"/>
            </a:p>
          </p:txBody>
        </p:sp>
        <p:sp>
          <p:nvSpPr>
            <p:cNvPr id="151573" name="Text Box 16"/>
            <p:cNvSpPr txBox="1">
              <a:spLocks noChangeArrowheads="1"/>
            </p:cNvSpPr>
            <p:nvPr/>
          </p:nvSpPr>
          <p:spPr bwMode="auto">
            <a:xfrm>
              <a:off x="8208" y="13392"/>
              <a:ext cx="100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ctr"/>
              <a:r>
                <a:rPr lang="ar-SA" sz="1000">
                  <a:latin typeface="Times New Roman" pitchFamily="18" charset="0"/>
                  <a:cs typeface="Times New Roman" pitchFamily="18" charset="0"/>
                </a:rPr>
                <a:t>زمن النقل</a:t>
              </a:r>
              <a:endParaRPr lang="ar-SA"/>
            </a:p>
          </p:txBody>
        </p:sp>
        <p:sp>
          <p:nvSpPr>
            <p:cNvPr id="151574" name="Text Box 15"/>
            <p:cNvSpPr txBox="1">
              <a:spLocks noChangeArrowheads="1"/>
            </p:cNvSpPr>
            <p:nvPr/>
          </p:nvSpPr>
          <p:spPr bwMode="auto">
            <a:xfrm>
              <a:off x="6912" y="12294"/>
              <a:ext cx="3024"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ctr"/>
              <a:r>
                <a:rPr lang="ar-SA" sz="1000" b="1">
                  <a:latin typeface="Times New Roman" pitchFamily="18" charset="0"/>
                  <a:cs typeface="Times New Roman" pitchFamily="18" charset="0"/>
                </a:rPr>
                <a:t>(الخلايا النباتية بعد نقلها من التركيز العالي إلى المنخفض)</a:t>
              </a:r>
              <a:endParaRPr lang="ar-SA"/>
            </a:p>
          </p:txBody>
        </p:sp>
        <p:sp>
          <p:nvSpPr>
            <p:cNvPr id="151575" name="Line 14"/>
            <p:cNvSpPr>
              <a:spLocks noChangeShapeType="1"/>
            </p:cNvSpPr>
            <p:nvPr/>
          </p:nvSpPr>
          <p:spPr bwMode="auto">
            <a:xfrm>
              <a:off x="7776" y="15408"/>
              <a:ext cx="72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1576" name="Text Box 13"/>
            <p:cNvSpPr txBox="1">
              <a:spLocks noChangeArrowheads="1"/>
            </p:cNvSpPr>
            <p:nvPr/>
          </p:nvSpPr>
          <p:spPr bwMode="auto">
            <a:xfrm>
              <a:off x="8352" y="15165"/>
              <a:ext cx="100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ctr"/>
              <a:r>
                <a:rPr lang="ar-SA" sz="1000">
                  <a:latin typeface="Times New Roman" pitchFamily="18" charset="0"/>
                  <a:cs typeface="Times New Roman" pitchFamily="18" charset="0"/>
                </a:rPr>
                <a:t>الزمن </a:t>
              </a:r>
              <a:endParaRPr lang="ar-SA"/>
            </a:p>
          </p:txBody>
        </p:sp>
      </p:grpSp>
      <p:grpSp>
        <p:nvGrpSpPr>
          <p:cNvPr id="151555" name="Group 1"/>
          <p:cNvGrpSpPr>
            <a:grpSpLocks/>
          </p:cNvGrpSpPr>
          <p:nvPr/>
        </p:nvGrpSpPr>
        <p:grpSpPr bwMode="auto">
          <a:xfrm>
            <a:off x="514350" y="3500438"/>
            <a:ext cx="5056188" cy="2952750"/>
            <a:chOff x="2295" y="12315"/>
            <a:chExt cx="3786" cy="4837"/>
          </a:xfrm>
        </p:grpSpPr>
        <p:sp>
          <p:nvSpPr>
            <p:cNvPr id="151558" name="Freeform 11"/>
            <p:cNvSpPr>
              <a:spLocks/>
            </p:cNvSpPr>
            <p:nvPr/>
          </p:nvSpPr>
          <p:spPr bwMode="auto">
            <a:xfrm>
              <a:off x="3004" y="14416"/>
              <a:ext cx="2880" cy="2736"/>
            </a:xfrm>
            <a:custGeom>
              <a:avLst/>
              <a:gdLst>
                <a:gd name="T0" fmla="*/ 0 w 2880"/>
                <a:gd name="T1" fmla="*/ 0 h 2736"/>
                <a:gd name="T2" fmla="*/ 0 w 2880"/>
                <a:gd name="T3" fmla="*/ 2736 h 2736"/>
                <a:gd name="T4" fmla="*/ 2880 w 2880"/>
                <a:gd name="T5" fmla="*/ 2736 h 2736"/>
                <a:gd name="T6" fmla="*/ 0 60000 65536"/>
                <a:gd name="T7" fmla="*/ 0 60000 65536"/>
                <a:gd name="T8" fmla="*/ 0 60000 65536"/>
                <a:gd name="T9" fmla="*/ 0 w 2880"/>
                <a:gd name="T10" fmla="*/ 0 h 2736"/>
                <a:gd name="T11" fmla="*/ 2880 w 2880"/>
                <a:gd name="T12" fmla="*/ 2736 h 2736"/>
              </a:gdLst>
              <a:ahLst/>
              <a:cxnLst>
                <a:cxn ang="T6">
                  <a:pos x="T0" y="T1"/>
                </a:cxn>
                <a:cxn ang="T7">
                  <a:pos x="T2" y="T3"/>
                </a:cxn>
                <a:cxn ang="T8">
                  <a:pos x="T4" y="T5"/>
                </a:cxn>
              </a:cxnLst>
              <a:rect l="T9" t="T10" r="T11" b="T12"/>
              <a:pathLst>
                <a:path w="2880" h="2736">
                  <a:moveTo>
                    <a:pt x="0" y="0"/>
                  </a:moveTo>
                  <a:lnTo>
                    <a:pt x="0" y="2736"/>
                  </a:lnTo>
                  <a:lnTo>
                    <a:pt x="2880" y="2736"/>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1559" name="Freeform 10"/>
            <p:cNvSpPr>
              <a:spLocks/>
            </p:cNvSpPr>
            <p:nvPr/>
          </p:nvSpPr>
          <p:spPr bwMode="auto">
            <a:xfrm>
              <a:off x="3024" y="13824"/>
              <a:ext cx="1008" cy="1440"/>
            </a:xfrm>
            <a:custGeom>
              <a:avLst/>
              <a:gdLst>
                <a:gd name="T0" fmla="*/ 0 w 1008"/>
                <a:gd name="T1" fmla="*/ 1440 h 1440"/>
                <a:gd name="T2" fmla="*/ 144 w 1008"/>
                <a:gd name="T3" fmla="*/ 1152 h 1440"/>
                <a:gd name="T4" fmla="*/ 288 w 1008"/>
                <a:gd name="T5" fmla="*/ 864 h 1440"/>
                <a:gd name="T6" fmla="*/ 432 w 1008"/>
                <a:gd name="T7" fmla="*/ 576 h 1440"/>
                <a:gd name="T8" fmla="*/ 720 w 1008"/>
                <a:gd name="T9" fmla="*/ 144 h 1440"/>
                <a:gd name="T10" fmla="*/ 1008 w 1008"/>
                <a:gd name="T11" fmla="*/ 0 h 1440"/>
                <a:gd name="T12" fmla="*/ 0 60000 65536"/>
                <a:gd name="T13" fmla="*/ 0 60000 65536"/>
                <a:gd name="T14" fmla="*/ 0 60000 65536"/>
                <a:gd name="T15" fmla="*/ 0 60000 65536"/>
                <a:gd name="T16" fmla="*/ 0 60000 65536"/>
                <a:gd name="T17" fmla="*/ 0 60000 65536"/>
                <a:gd name="T18" fmla="*/ 0 w 1008"/>
                <a:gd name="T19" fmla="*/ 0 h 1440"/>
                <a:gd name="T20" fmla="*/ 1008 w 1008"/>
                <a:gd name="T21" fmla="*/ 1440 h 1440"/>
              </a:gdLst>
              <a:ahLst/>
              <a:cxnLst>
                <a:cxn ang="T12">
                  <a:pos x="T0" y="T1"/>
                </a:cxn>
                <a:cxn ang="T13">
                  <a:pos x="T2" y="T3"/>
                </a:cxn>
                <a:cxn ang="T14">
                  <a:pos x="T4" y="T5"/>
                </a:cxn>
                <a:cxn ang="T15">
                  <a:pos x="T6" y="T7"/>
                </a:cxn>
                <a:cxn ang="T16">
                  <a:pos x="T8" y="T9"/>
                </a:cxn>
                <a:cxn ang="T17">
                  <a:pos x="T10" y="T11"/>
                </a:cxn>
              </a:cxnLst>
              <a:rect l="T18" t="T19" r="T20" b="T21"/>
              <a:pathLst>
                <a:path w="1008" h="1440">
                  <a:moveTo>
                    <a:pt x="0" y="1440"/>
                  </a:moveTo>
                  <a:cubicBezTo>
                    <a:pt x="48" y="1344"/>
                    <a:pt x="96" y="1248"/>
                    <a:pt x="144" y="1152"/>
                  </a:cubicBezTo>
                  <a:cubicBezTo>
                    <a:pt x="192" y="1056"/>
                    <a:pt x="240" y="960"/>
                    <a:pt x="288" y="864"/>
                  </a:cubicBezTo>
                  <a:cubicBezTo>
                    <a:pt x="336" y="768"/>
                    <a:pt x="360" y="696"/>
                    <a:pt x="432" y="576"/>
                  </a:cubicBezTo>
                  <a:cubicBezTo>
                    <a:pt x="504" y="456"/>
                    <a:pt x="624" y="240"/>
                    <a:pt x="720" y="144"/>
                  </a:cubicBezTo>
                  <a:cubicBezTo>
                    <a:pt x="816" y="48"/>
                    <a:pt x="960" y="24"/>
                    <a:pt x="1008"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51560" name="Line 9"/>
            <p:cNvSpPr>
              <a:spLocks noChangeShapeType="1"/>
            </p:cNvSpPr>
            <p:nvPr/>
          </p:nvSpPr>
          <p:spPr bwMode="auto">
            <a:xfrm flipV="1">
              <a:off x="2910" y="12960"/>
              <a:ext cx="0" cy="57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1561" name="Line 8"/>
            <p:cNvSpPr>
              <a:spLocks noChangeShapeType="1"/>
            </p:cNvSpPr>
            <p:nvPr/>
          </p:nvSpPr>
          <p:spPr bwMode="auto">
            <a:xfrm>
              <a:off x="4032" y="13824"/>
              <a:ext cx="1872" cy="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51562" name="Text Box 7"/>
            <p:cNvSpPr txBox="1">
              <a:spLocks noChangeArrowheads="1"/>
            </p:cNvSpPr>
            <p:nvPr/>
          </p:nvSpPr>
          <p:spPr bwMode="auto">
            <a:xfrm>
              <a:off x="3057" y="12315"/>
              <a:ext cx="3024"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ctr"/>
              <a:r>
                <a:rPr lang="ar-SA" sz="1000" b="1">
                  <a:latin typeface="Times New Roman" pitchFamily="18" charset="0"/>
                  <a:cs typeface="Times New Roman" pitchFamily="18" charset="0"/>
                </a:rPr>
                <a:t>(الخلايا النباتية بعد نقلها من تركيز من المنخفض إلى العالي)</a:t>
              </a:r>
              <a:endParaRPr lang="ar-SA" sz="900"/>
            </a:p>
            <a:p>
              <a:pPr algn="ctr"/>
              <a:r>
                <a:rPr lang="ar-SA" sz="1000">
                  <a:latin typeface="Times New Roman" pitchFamily="18" charset="0"/>
                  <a:cs typeface="Times New Roman" pitchFamily="18" charset="0"/>
                </a:rPr>
                <a:t>تساوي تركيز الملح في الخارج والداخل</a:t>
              </a:r>
              <a:endParaRPr lang="ar-SA"/>
            </a:p>
          </p:txBody>
        </p:sp>
        <p:sp>
          <p:nvSpPr>
            <p:cNvPr id="151563" name="Text Box 6"/>
            <p:cNvSpPr txBox="1">
              <a:spLocks noChangeArrowheads="1"/>
            </p:cNvSpPr>
            <p:nvPr/>
          </p:nvSpPr>
          <p:spPr bwMode="auto">
            <a:xfrm>
              <a:off x="2295" y="12960"/>
              <a:ext cx="720"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ctr"/>
              <a:r>
                <a:rPr lang="ar-SA" sz="1000">
                  <a:latin typeface="Times New Roman" pitchFamily="18" charset="0"/>
                  <a:cs typeface="Times New Roman" pitchFamily="18" charset="0"/>
                </a:rPr>
                <a:t>معدل امتصاص الايون</a:t>
              </a:r>
              <a:endParaRPr lang="ar-SA"/>
            </a:p>
          </p:txBody>
        </p:sp>
        <p:sp>
          <p:nvSpPr>
            <p:cNvPr id="151564" name="Line 5"/>
            <p:cNvSpPr>
              <a:spLocks noChangeShapeType="1"/>
            </p:cNvSpPr>
            <p:nvPr/>
          </p:nvSpPr>
          <p:spPr bwMode="auto">
            <a:xfrm>
              <a:off x="3600" y="15408"/>
              <a:ext cx="72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1565" name="Text Box 4"/>
            <p:cNvSpPr txBox="1">
              <a:spLocks noChangeArrowheads="1"/>
            </p:cNvSpPr>
            <p:nvPr/>
          </p:nvSpPr>
          <p:spPr bwMode="auto">
            <a:xfrm>
              <a:off x="4179" y="15174"/>
              <a:ext cx="1008"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ctr"/>
              <a:r>
                <a:rPr lang="ar-SA" sz="1000">
                  <a:latin typeface="Times New Roman" pitchFamily="18" charset="0"/>
                  <a:cs typeface="Times New Roman" pitchFamily="18" charset="0"/>
                </a:rPr>
                <a:t>الزمن </a:t>
              </a:r>
              <a:endParaRPr lang="ar-SA"/>
            </a:p>
          </p:txBody>
        </p:sp>
        <p:sp>
          <p:nvSpPr>
            <p:cNvPr id="151566" name="Text Box 3"/>
            <p:cNvSpPr txBox="1">
              <a:spLocks noChangeArrowheads="1"/>
            </p:cNvSpPr>
            <p:nvPr/>
          </p:nvSpPr>
          <p:spPr bwMode="auto">
            <a:xfrm>
              <a:off x="3600" y="14400"/>
              <a:ext cx="2160"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ctr"/>
              <a:r>
                <a:rPr lang="ar-SA" sz="1000">
                  <a:latin typeface="Times New Roman" pitchFamily="18" charset="0"/>
                  <a:cs typeface="Times New Roman" pitchFamily="18" charset="0"/>
                </a:rPr>
                <a:t>الامتصاص الابتدائي السريع</a:t>
              </a:r>
              <a:endParaRPr lang="ar-SA"/>
            </a:p>
          </p:txBody>
        </p:sp>
        <p:sp>
          <p:nvSpPr>
            <p:cNvPr id="151567" name="Line 2"/>
            <p:cNvSpPr>
              <a:spLocks noChangeShapeType="1"/>
            </p:cNvSpPr>
            <p:nvPr/>
          </p:nvSpPr>
          <p:spPr bwMode="auto">
            <a:xfrm flipH="1" flipV="1">
              <a:off x="3471" y="14484"/>
              <a:ext cx="288" cy="14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51556" name="Rectangle 22"/>
          <p:cNvSpPr>
            <a:spLocks noChangeArrowheads="1"/>
          </p:cNvSpPr>
          <p:nvPr/>
        </p:nvSpPr>
        <p:spPr bwMode="auto">
          <a:xfrm>
            <a:off x="609600" y="188913"/>
            <a:ext cx="10715625"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b="1">
                <a:latin typeface="Arial Unicode MS" pitchFamily="34" charset="-128"/>
                <a:ea typeface="Arial Unicode MS" pitchFamily="34" charset="-128"/>
                <a:cs typeface="Arial Unicode MS" pitchFamily="34" charset="-128"/>
              </a:rPr>
              <a:t>الانتقال السلبي</a:t>
            </a:r>
            <a:r>
              <a:rPr lang="en-US" sz="2000">
                <a:latin typeface="Arial Unicode MS" pitchFamily="34" charset="-128"/>
                <a:ea typeface="Arial Unicode MS" pitchFamily="34" charset="-128"/>
                <a:cs typeface="Arial Unicode MS" pitchFamily="34" charset="-128"/>
              </a:rPr>
              <a:t>	</a:t>
            </a:r>
            <a:r>
              <a:rPr lang="en-US" sz="2000" b="1">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Passive Transport</a:t>
            </a: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يعتمد الامتصاص السلبي للأملاح على التدرج في الجهد الكيميائي وعكسه الامتصاص النشط فهو لا يحتاج إلى طاقة، فعندما تُنقل خلية أو نسيج نباتي من وسط ذو تركيز ملحي منخفض (عالي الجهد) إلى وسط متوسط أو عالي التركيز للأملاح أي منخفض الجهد فمن المتوقع وحسب قوانين الطاقة ان يتم خروج المحلول للخارج ولكن نلاحظ انة يحدث امتصاص للأيونات يبدأ سريعاً ثم يتباطئ.</a:t>
            </a:r>
            <a:endParaRPr lang="en-US" sz="2000">
              <a:latin typeface="Arial Unicode MS" pitchFamily="34" charset="-128"/>
              <a:ea typeface="Arial Unicode MS" pitchFamily="34" charset="-128"/>
              <a:cs typeface="Arial Unicode MS" pitchFamily="34" charset="-128"/>
            </a:endParaRPr>
          </a:p>
          <a:p>
            <a:pPr indent="457200" algn="l" rtl="0" eaLnBrk="0" hangingPunct="0"/>
            <a:endParaRPr lang="en-US"/>
          </a:p>
        </p:txBody>
      </p:sp>
      <p:sp>
        <p:nvSpPr>
          <p:cNvPr id="151557" name="Rectangle 31"/>
          <p:cNvSpPr>
            <a:spLocks noChangeArrowheads="1"/>
          </p:cNvSpPr>
          <p:nvPr/>
        </p:nvSpPr>
        <p:spPr bwMode="auto">
          <a:xfrm>
            <a:off x="11241088" y="457200"/>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indent="457200" eaLnBrk="0" hangingPunct="0"/>
            <a:endParaRPr lang="en-US"/>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8" name="Picture 13" descr="http://www.khayma.com/fatsvt/photosynt/conclphotos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188913"/>
            <a:ext cx="11236325" cy="633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1"/>
          <p:cNvSpPr>
            <a:spLocks noChangeArrowheads="1"/>
          </p:cNvSpPr>
          <p:nvPr/>
        </p:nvSpPr>
        <p:spPr bwMode="auto">
          <a:xfrm>
            <a:off x="233363" y="579438"/>
            <a:ext cx="11185525"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000">
                <a:latin typeface="Arial Unicode MS" pitchFamily="34" charset="-128"/>
                <a:ea typeface="Arial Unicode MS" pitchFamily="34" charset="-128"/>
                <a:cs typeface="Arial Unicode MS" pitchFamily="34" charset="-128"/>
              </a:rPr>
              <a:t>ولا تتأثر الفترة الابتدائية السريعة في الامتصاص بدرجة الحرارة أو المثبطات الأيضية ولو أعيد النسيج السابق إلى وسط ذو تركيز ملحي منخفض أي عالي الجهد فإن بعض وليس كل الأيونات التي امتصت سوف تعود للخروج للخارج وهذا يعني أن جزءً من الخلية أو النسيج يكون مفتوحاً للانتشار الحر "</a:t>
            </a:r>
            <a:r>
              <a:rPr lang="en-US" sz="2000">
                <a:latin typeface="Arial Unicode MS" pitchFamily="34" charset="-128"/>
                <a:ea typeface="Arial Unicode MS" pitchFamily="34" charset="-128"/>
                <a:cs typeface="Arial Unicode MS" pitchFamily="34" charset="-128"/>
              </a:rPr>
              <a:t>free diffusion</a:t>
            </a:r>
            <a:r>
              <a:rPr lang="ar-SA" sz="2000">
                <a:latin typeface="Arial Unicode MS" pitchFamily="34" charset="-128"/>
                <a:ea typeface="Arial Unicode MS" pitchFamily="34" charset="-128"/>
                <a:cs typeface="Arial Unicode MS" pitchFamily="34" charset="-128"/>
              </a:rPr>
              <a:t>" للأيونات.</a:t>
            </a:r>
            <a:endParaRPr lang="en-US" sz="2000">
              <a:latin typeface="Arial Unicode MS" pitchFamily="34" charset="-128"/>
              <a:ea typeface="Arial Unicode MS" pitchFamily="34" charset="-128"/>
              <a:cs typeface="Arial Unicode MS" pitchFamily="34" charset="-128"/>
            </a:endParaRPr>
          </a:p>
          <a:p>
            <a:pPr indent="457200" algn="l" rtl="0" eaLnBrk="0" hangingPunct="0"/>
            <a:endParaRPr lang="en-US"/>
          </a:p>
        </p:txBody>
      </p:sp>
      <p:sp>
        <p:nvSpPr>
          <p:cNvPr id="153603" name="Rectangle 2"/>
          <p:cNvSpPr>
            <a:spLocks noChangeArrowheads="1"/>
          </p:cNvSpPr>
          <p:nvPr/>
        </p:nvSpPr>
        <p:spPr bwMode="auto">
          <a:xfrm>
            <a:off x="1263650" y="1989138"/>
            <a:ext cx="10342563"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eaLnBrk="0" hangingPunct="0">
              <a:tabLst>
                <a:tab pos="704850" algn="l"/>
              </a:tabLst>
            </a:pPr>
            <a:r>
              <a:rPr lang="ar-SA" sz="2000">
                <a:latin typeface="Arial Unicode MS" pitchFamily="34" charset="-128"/>
                <a:ea typeface="Arial Unicode MS" pitchFamily="34" charset="-128"/>
                <a:cs typeface="Arial Unicode MS" pitchFamily="34" charset="-128"/>
              </a:rPr>
              <a:t>ماهو تفسير هذا الانتقال عكس منحنى التدرج وبدون طاقة؟</a:t>
            </a:r>
            <a:endParaRPr lang="en-US" sz="2000">
              <a:latin typeface="Arial Unicode MS" pitchFamily="34" charset="-128"/>
              <a:ea typeface="Arial Unicode MS" pitchFamily="34" charset="-128"/>
              <a:cs typeface="Arial Unicode MS" pitchFamily="34" charset="-128"/>
            </a:endParaRPr>
          </a:p>
          <a:p>
            <a:pPr indent="457200" algn="justLow" eaLnBrk="0" hangingPunct="0">
              <a:tabLst>
                <a:tab pos="704850" algn="l"/>
              </a:tabLst>
            </a:pPr>
            <a:r>
              <a:rPr lang="ar-SA" sz="2000">
                <a:latin typeface="Arial Unicode MS" pitchFamily="34" charset="-128"/>
                <a:ea typeface="Arial Unicode MS" pitchFamily="34" charset="-128"/>
                <a:cs typeface="Arial Unicode MS" pitchFamily="34" charset="-128"/>
              </a:rPr>
              <a:t>قام العلماء وبعد العديد من الملاحظات والبحوثات لتفسير مثل هذة الظاهرة العكسية حيث تم افتراض ثلاث طرق رئيسية لمثل هذا الانتقال وهذة الطرق هي: </a:t>
            </a:r>
            <a:r>
              <a:rPr lang="ar-SA" sz="2000" b="1">
                <a:latin typeface="Arial Unicode MS" pitchFamily="34" charset="-128"/>
                <a:ea typeface="Arial Unicode MS" pitchFamily="34" charset="-128"/>
                <a:cs typeface="Arial Unicode MS" pitchFamily="34" charset="-128"/>
              </a:rPr>
              <a:t>التبادل الأيوني، اتزان دونان، والتدفق الكتلي للأيونات</a:t>
            </a:r>
            <a:r>
              <a:rPr lang="en-US"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 و </a:t>
            </a:r>
            <a:r>
              <a:rPr lang="ar-SA" sz="2000" b="1">
                <a:latin typeface="Arial Unicode MS" pitchFamily="34" charset="-128"/>
                <a:ea typeface="Arial Unicode MS" pitchFamily="34" charset="-128"/>
                <a:cs typeface="Arial Unicode MS" pitchFamily="34" charset="-128"/>
              </a:rPr>
              <a:t>معامل التوزيع</a:t>
            </a:r>
            <a:endParaRPr lang="en-US" sz="2000">
              <a:latin typeface="Arial Unicode MS" pitchFamily="34" charset="-128"/>
              <a:ea typeface="Arial Unicode MS" pitchFamily="34" charset="-128"/>
              <a:cs typeface="Arial Unicode MS" pitchFamily="34" charset="-128"/>
            </a:endParaRPr>
          </a:p>
          <a:p>
            <a:pPr indent="457200" algn="justLow" eaLnBrk="0" hangingPunct="0">
              <a:buFontTx/>
              <a:buChar char="•"/>
              <a:tabLst>
                <a:tab pos="704850" algn="l"/>
              </a:tabLst>
            </a:pPr>
            <a:r>
              <a:rPr lang="ar-SA" sz="2000" b="1">
                <a:latin typeface="Arial Unicode MS" pitchFamily="34" charset="-128"/>
                <a:ea typeface="Arial Unicode MS" pitchFamily="34" charset="-128"/>
                <a:cs typeface="Arial Unicode MS" pitchFamily="34" charset="-128"/>
              </a:rPr>
              <a:t>التبادل الأيوني:</a:t>
            </a:r>
            <a:endParaRPr lang="en-US" sz="2000">
              <a:latin typeface="Arial Unicode MS" pitchFamily="34" charset="-128"/>
              <a:ea typeface="Arial Unicode MS" pitchFamily="34" charset="-128"/>
              <a:cs typeface="Arial Unicode MS" pitchFamily="34" charset="-128"/>
            </a:endParaRPr>
          </a:p>
          <a:p>
            <a:pPr indent="457200" algn="justLow" eaLnBrk="0" hangingPunct="0">
              <a:tabLst>
                <a:tab pos="704850" algn="l"/>
              </a:tabLst>
            </a:pPr>
            <a:r>
              <a:rPr lang="ar-SA" sz="2000" b="1">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يعني أن الأيونات المدمصة على سطح الجدر الخلوية ربما تتبادل مع أيونات المحلول الخارجي المغموس فيه النسيج فعلى سبيل المثال كاتيون </a:t>
            </a:r>
            <a:r>
              <a:rPr lang="en-US" sz="2000">
                <a:latin typeface="Arial Unicode MS" pitchFamily="34" charset="-128"/>
                <a:ea typeface="Arial Unicode MS" pitchFamily="34" charset="-128"/>
                <a:cs typeface="Arial Unicode MS" pitchFamily="34" charset="-128"/>
              </a:rPr>
              <a:t>K</a:t>
            </a:r>
            <a:r>
              <a:rPr lang="en-US" sz="2000" baseline="30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في المحلول الخارجي يتبادل مع أيون الهيدروجين </a:t>
            </a:r>
            <a:r>
              <a:rPr lang="en-US" sz="2000">
                <a:latin typeface="Arial Unicode MS" pitchFamily="34" charset="-128"/>
                <a:ea typeface="Arial Unicode MS" pitchFamily="34" charset="-128"/>
                <a:cs typeface="Arial Unicode MS" pitchFamily="34" charset="-128"/>
              </a:rPr>
              <a:t>H</a:t>
            </a:r>
            <a:r>
              <a:rPr lang="en-US" sz="2000" baseline="30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المدمص على سطح الغشاء وبنفس الطريقة فإن الأنيونات (-) يمكن أن يتبادل مع أيونات الهيدروكسيل (</a:t>
            </a:r>
            <a:r>
              <a:rPr lang="en-US" sz="2000">
                <a:latin typeface="Arial Unicode MS" pitchFamily="34" charset="-128"/>
                <a:ea typeface="Arial Unicode MS" pitchFamily="34" charset="-128"/>
                <a:cs typeface="Arial Unicode MS" pitchFamily="34" charset="-128"/>
              </a:rPr>
              <a:t>oH</a:t>
            </a:r>
            <a:r>
              <a:rPr lang="en-US" sz="2000" baseline="30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بنفس الطريقة.</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1"/>
          <p:cNvSpPr>
            <a:spLocks noChangeArrowheads="1"/>
          </p:cNvSpPr>
          <p:nvPr/>
        </p:nvSpPr>
        <p:spPr bwMode="auto">
          <a:xfrm>
            <a:off x="514350" y="333375"/>
            <a:ext cx="11091863" cy="163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457200" eaLnBrk="0" hangingPunct="0">
              <a:tabLst>
                <a:tab pos="704850" algn="l"/>
              </a:tabLst>
            </a:pPr>
            <a:r>
              <a:rPr lang="ar-SA" sz="2000" b="1">
                <a:latin typeface="Arial Unicode MS" pitchFamily="34" charset="-128"/>
                <a:ea typeface="Arial Unicode MS" pitchFamily="34" charset="-128"/>
                <a:cs typeface="Arial Unicode MS" pitchFamily="34" charset="-128"/>
              </a:rPr>
              <a:t>اتزان دونان:</a:t>
            </a:r>
            <a:endParaRPr lang="en-US" sz="2000">
              <a:latin typeface="Arial Unicode MS" pitchFamily="34" charset="-128"/>
              <a:ea typeface="Arial Unicode MS" pitchFamily="34" charset="-128"/>
              <a:cs typeface="Arial Unicode MS" pitchFamily="34" charset="-128"/>
            </a:endParaRPr>
          </a:p>
          <a:p>
            <a:pPr indent="457200" eaLnBrk="0" hangingPunct="0">
              <a:tabLst>
                <a:tab pos="704850" algn="l"/>
              </a:tabLst>
            </a:pPr>
            <a:r>
              <a:rPr lang="ar-SA" sz="2000" b="1">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تعتمد نظرية اتزان دونان على ظاهرة وجود أيونات مثبتة وغير قابلة للانتشار (ذكر سابقا) داخل الغشاء البلازمي وهذه الأيونات تحمل شحنات مختلفة.</a:t>
            </a:r>
            <a:endParaRPr lang="en-US" sz="2000">
              <a:latin typeface="Arial Unicode MS" pitchFamily="34" charset="-128"/>
              <a:ea typeface="Arial Unicode MS" pitchFamily="34" charset="-128"/>
              <a:cs typeface="Arial Unicode MS" pitchFamily="34" charset="-128"/>
            </a:endParaRPr>
          </a:p>
          <a:p>
            <a:pPr indent="457200" rtl="0" eaLnBrk="0" hangingPunct="0">
              <a:tabLst>
                <a:tab pos="704850" algn="l"/>
              </a:tabLst>
            </a:pPr>
            <a:r>
              <a:rPr lang="ar-SA" sz="2000" b="1">
                <a:latin typeface="Arial Unicode MS" pitchFamily="34" charset="-128"/>
                <a:ea typeface="Arial Unicode MS" pitchFamily="34" charset="-128"/>
                <a:cs typeface="Arial Unicode MS" pitchFamily="34" charset="-128"/>
              </a:rPr>
              <a:t>مثال: </a:t>
            </a:r>
            <a:r>
              <a:rPr lang="ar-SA" sz="2000">
                <a:latin typeface="Arial Unicode MS" pitchFamily="34" charset="-128"/>
                <a:ea typeface="Arial Unicode MS" pitchFamily="34" charset="-128"/>
                <a:cs typeface="Arial Unicode MS" pitchFamily="34" charset="-128"/>
              </a:rPr>
              <a:t>لو كان أحد الأغشية يحمل بجانبه الداخلي تركيزاً معيناً من الأنيونات (-) المثبتة والتي لا تنفذ عبر الغشاء ولو كان هذا الغشاء يسمح بمرور بعض الأنيونات والكاتيونات </a:t>
            </a:r>
          </a:p>
        </p:txBody>
      </p:sp>
      <p:sp>
        <p:nvSpPr>
          <p:cNvPr id="154627" name="Rectangle 2"/>
          <p:cNvSpPr>
            <a:spLocks noChangeArrowheads="1"/>
          </p:cNvSpPr>
          <p:nvPr/>
        </p:nvSpPr>
        <p:spPr bwMode="auto">
          <a:xfrm>
            <a:off x="233363" y="1841500"/>
            <a:ext cx="11328400"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الأخرى من خلاله فإن </a:t>
            </a:r>
            <a:r>
              <a:rPr lang="ar-SA" sz="2000" b="1">
                <a:latin typeface="Arial Unicode MS" pitchFamily="34" charset="-128"/>
                <a:ea typeface="Arial Unicode MS" pitchFamily="34" charset="-128"/>
                <a:cs typeface="Arial Unicode MS" pitchFamily="34" charset="-128"/>
              </a:rPr>
              <a:t>أعداداً متساوية</a:t>
            </a:r>
            <a:r>
              <a:rPr lang="ar-SA" sz="2000">
                <a:latin typeface="Arial Unicode MS" pitchFamily="34" charset="-128"/>
                <a:ea typeface="Arial Unicode MS" pitchFamily="34" charset="-128"/>
                <a:cs typeface="Arial Unicode MS" pitchFamily="34" charset="-128"/>
              </a:rPr>
              <a:t> من الأنيونات والكاتيونات من المحلول الخارجي سوف تنفذ عبر الغشاء حتى يحدث الاتزان الكيميائي أي الخاص بتركيز الايونات ولكن ايضا يجب ان يكون هناك اتزان في الشحنات الكهربائية التي تحملها الايونات ولذلك فإن دخول كاتيونات اضافية لتعادل الانيونات المثبتة امرا ضروريا وبالتالي فإن تركيز الكاتيونات سيصبح اكبر في المحلول الداخلي مقارنة مع تركيزها في المحلول الخارجي حيث ستنقص في الخارج وتزداد في الداخل, أيضاً وبسبب الزيادة في الشحنة السالبة وعدم دخول عدد كبير من الأنيونات للداخل نظراً لوجود كمية مثبتة داخلياً فإن تركيز الأنيونات في الخارج سيكون أكبر منه في الداخل. إن وجود الكاتيونات والأنيونات معاً في البداية كان الهدف توازن التركيز ولكن دخول الكاتيونات بشكل أكبر كان هدفه توازن الشحنات مع تلك الأنيونات المثبتة داخل الجدار الداخلي</a:t>
            </a:r>
            <a:endParaRPr lang="en-US" sz="2000">
              <a:latin typeface="Arial Unicode MS" pitchFamily="34" charset="-128"/>
              <a:ea typeface="Arial Unicode MS" pitchFamily="34" charset="-128"/>
              <a:cs typeface="Arial Unicode MS" pitchFamily="34" charset="-128"/>
            </a:endParaRPr>
          </a:p>
          <a:p>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ChangeArrowheads="1"/>
          </p:cNvSpPr>
          <p:nvPr/>
        </p:nvSpPr>
        <p:spPr bwMode="auto">
          <a:xfrm>
            <a:off x="609600" y="266700"/>
            <a:ext cx="10247313"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000">
                <a:latin typeface="Arial Unicode MS" pitchFamily="34" charset="-128"/>
                <a:ea typeface="Arial Unicode MS" pitchFamily="34" charset="-128"/>
                <a:cs typeface="Arial Unicode MS" pitchFamily="34" charset="-128"/>
              </a:rPr>
              <a:t>عندما يتساوى حاصل ضرب الأنيونات والكاتيونات في المحلول الخارجي مع حاصل ضربهم في المحلول الداخلي فيمكن حينئذ الوصول إلى اتزان دونان حسب المعادلة التالية:</a:t>
            </a:r>
            <a:endParaRPr lang="en-US" sz="2000">
              <a:latin typeface="Arial Unicode MS" pitchFamily="34" charset="-128"/>
              <a:ea typeface="Arial Unicode MS" pitchFamily="34" charset="-128"/>
              <a:cs typeface="Arial Unicode MS" pitchFamily="34" charset="-128"/>
            </a:endParaRPr>
          </a:p>
          <a:p>
            <a:pPr indent="457200" rtl="0" eaLnBrk="0" hangingPunct="0"/>
            <a:endParaRPr lang="en-US"/>
          </a:p>
        </p:txBody>
      </p:sp>
      <p:graphicFrame>
        <p:nvGraphicFramePr>
          <p:cNvPr id="2050" name="Object 1"/>
          <p:cNvGraphicFramePr>
            <a:graphicFrameLocks noChangeAspect="1"/>
          </p:cNvGraphicFramePr>
          <p:nvPr/>
        </p:nvGraphicFramePr>
        <p:xfrm>
          <a:off x="3416300" y="1844675"/>
          <a:ext cx="4494213" cy="619125"/>
        </p:xfrm>
        <a:graphic>
          <a:graphicData uri="http://schemas.openxmlformats.org/presentationml/2006/ole">
            <mc:AlternateContent xmlns:mc="http://schemas.openxmlformats.org/markup-compatibility/2006">
              <mc:Choice xmlns:v="urn:schemas-microsoft-com:vml" Requires="v">
                <p:oleObj spid="_x0000_s2055" name="Equation" r:id="rId3" imgW="1257300" imgH="292100" progId="Equation.3">
                  <p:embed/>
                </p:oleObj>
              </mc:Choice>
              <mc:Fallback>
                <p:oleObj name="Equation" r:id="rId3" imgW="1257300" imgH="2921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6300" y="1844675"/>
                        <a:ext cx="4494213" cy="619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Rectangle 5"/>
          <p:cNvSpPr>
            <a:spLocks noChangeArrowheads="1"/>
          </p:cNvSpPr>
          <p:nvPr/>
        </p:nvSpPr>
        <p:spPr bwMode="auto">
          <a:xfrm>
            <a:off x="11703050" y="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53" name="Rectangle 6"/>
          <p:cNvSpPr>
            <a:spLocks noChangeArrowheads="1"/>
          </p:cNvSpPr>
          <p:nvPr/>
        </p:nvSpPr>
        <p:spPr bwMode="auto">
          <a:xfrm>
            <a:off x="2292350" y="2616200"/>
            <a:ext cx="76755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eaLnBrk="0" hangingPunct="0"/>
            <a:r>
              <a:rPr lang="ar-SA" sz="2000">
                <a:latin typeface="Arial Unicode MS" pitchFamily="34" charset="-128"/>
                <a:ea typeface="Arial Unicode MS" pitchFamily="34" charset="-128"/>
                <a:cs typeface="Arial Unicode MS" pitchFamily="34" charset="-128"/>
              </a:rPr>
              <a:t>داخل </a:t>
            </a:r>
            <a:r>
              <a:rPr lang="en-US" sz="2000">
                <a:latin typeface="Arial Unicode MS" pitchFamily="34" charset="-128"/>
                <a:ea typeface="Arial Unicode MS" pitchFamily="34" charset="-128"/>
                <a:cs typeface="Arial Unicode MS" pitchFamily="34" charset="-128"/>
              </a:rPr>
              <a:t>Inner </a:t>
            </a:r>
            <a:r>
              <a:rPr lang="ar-SA"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I</a:t>
            </a:r>
            <a:r>
              <a:rPr lang="ar-SA" sz="2000">
                <a:latin typeface="Arial Unicode MS" pitchFamily="34" charset="-128"/>
                <a:ea typeface="Arial Unicode MS" pitchFamily="34" charset="-128"/>
                <a:cs typeface="Arial Unicode MS" pitchFamily="34" charset="-128"/>
              </a:rPr>
              <a:t> 		خارج </a:t>
            </a:r>
            <a:r>
              <a:rPr lang="en-US" sz="2000">
                <a:latin typeface="Arial Unicode MS" pitchFamily="34" charset="-128"/>
                <a:ea typeface="Arial Unicode MS" pitchFamily="34" charset="-128"/>
                <a:cs typeface="Arial Unicode MS" pitchFamily="34" charset="-128"/>
              </a:rPr>
              <a:t>Outer</a:t>
            </a:r>
            <a:r>
              <a:rPr lang="ar-SA" sz="2000">
                <a:latin typeface="Arial Unicode MS" pitchFamily="34" charset="-128"/>
                <a:ea typeface="Arial Unicode MS" pitchFamily="34" charset="-128"/>
                <a:cs typeface="Arial Unicode MS" pitchFamily="34" charset="-128"/>
              </a:rPr>
              <a:t> = </a:t>
            </a:r>
            <a:r>
              <a:rPr lang="en-US" sz="2000">
                <a:latin typeface="Arial Unicode MS" pitchFamily="34" charset="-128"/>
                <a:ea typeface="Arial Unicode MS" pitchFamily="34" charset="-128"/>
                <a:cs typeface="Arial Unicode MS" pitchFamily="34" charset="-128"/>
              </a:rPr>
              <a:t>O</a:t>
            </a:r>
          </a:p>
          <a:p>
            <a:pPr indent="457200" algn="justLow" eaLnBrk="0" hangingPunct="0"/>
            <a:r>
              <a:rPr lang="en-US" sz="2000">
                <a:latin typeface="Arial Unicode MS" pitchFamily="34" charset="-128"/>
                <a:ea typeface="Arial Unicode MS" pitchFamily="34" charset="-128"/>
                <a:cs typeface="Arial Unicode MS" pitchFamily="34" charset="-128"/>
              </a:rPr>
              <a:t>A</a:t>
            </a:r>
            <a:r>
              <a:rPr lang="ar-SA" sz="2000">
                <a:latin typeface="Arial Unicode MS" pitchFamily="34" charset="-128"/>
                <a:ea typeface="Arial Unicode MS" pitchFamily="34" charset="-128"/>
                <a:cs typeface="Arial Unicode MS" pitchFamily="34" charset="-128"/>
              </a:rPr>
              <a:t> = أنيون			</a:t>
            </a:r>
            <a:r>
              <a:rPr lang="en-US" sz="2000">
                <a:latin typeface="Arial Unicode MS" pitchFamily="34" charset="-128"/>
                <a:ea typeface="Arial Unicode MS" pitchFamily="34" charset="-128"/>
                <a:cs typeface="Arial Unicode MS" pitchFamily="34" charset="-128"/>
              </a:rPr>
              <a:t>C</a:t>
            </a:r>
            <a:r>
              <a:rPr lang="ar-SA" sz="2000">
                <a:latin typeface="Arial Unicode MS" pitchFamily="34" charset="-128"/>
                <a:ea typeface="Arial Unicode MS" pitchFamily="34" charset="-128"/>
                <a:cs typeface="Arial Unicode MS" pitchFamily="34" charset="-128"/>
              </a:rPr>
              <a:t> = كاتيون</a:t>
            </a:r>
          </a:p>
        </p:txBody>
      </p:sp>
      <p:sp>
        <p:nvSpPr>
          <p:cNvPr id="2054" name="Rectangle 7"/>
          <p:cNvSpPr>
            <a:spLocks noChangeArrowheads="1"/>
          </p:cNvSpPr>
          <p:nvPr/>
        </p:nvSpPr>
        <p:spPr bwMode="auto">
          <a:xfrm>
            <a:off x="2200275" y="3716338"/>
            <a:ext cx="94059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000">
                <a:latin typeface="Arial Unicode MS" pitchFamily="34" charset="-128"/>
                <a:ea typeface="Arial Unicode MS" pitchFamily="34" charset="-128"/>
                <a:cs typeface="Arial Unicode MS" pitchFamily="34" charset="-128"/>
              </a:rPr>
              <a:t>وهكذا فإن تراكم الأيونات ضد منحدر تدرج التركيز يمكن أن يحدث دون الحاجة إلى طاقة حتى يصل اتزان دونان.</a:t>
            </a:r>
          </a:p>
          <a:p>
            <a:pPr indent="457200" rtl="0" eaLnBrk="0" hangingPunct="0"/>
            <a:r>
              <a:rPr lang="ar-SA" sz="2000">
                <a:latin typeface="Arial Unicode MS" pitchFamily="34" charset="-128"/>
                <a:ea typeface="Arial Unicode MS" pitchFamily="34" charset="-128"/>
                <a:cs typeface="Arial Unicode MS" pitchFamily="34" charset="-128"/>
              </a:rPr>
              <a:t>يجب حدوث توازن في الشحنات والتركيز أي توازن كهروكيميائي</a:t>
            </a:r>
            <a:r>
              <a:rPr lang="ar-SA" sz="1000">
                <a:latin typeface="Arabic Transparent" pitchFamily="2" charset="0"/>
                <a:cs typeface="Times New Roman" pitchFamily="18" charset="0"/>
              </a:rPr>
              <a:t>.</a:t>
            </a:r>
            <a:r>
              <a:rPr lang="en-US" sz="900"/>
              <a:t> </a:t>
            </a:r>
            <a:endParaRPr lang="en-US"/>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1"/>
          <p:cNvSpPr>
            <a:spLocks noChangeArrowheads="1"/>
          </p:cNvSpPr>
          <p:nvPr/>
        </p:nvSpPr>
        <p:spPr bwMode="auto">
          <a:xfrm>
            <a:off x="233363" y="404813"/>
            <a:ext cx="11280775"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buFontTx/>
              <a:buChar char="•"/>
              <a:tabLst>
                <a:tab pos="704850" algn="l"/>
              </a:tabLst>
            </a:pPr>
            <a:r>
              <a:rPr lang="ar-SA" sz="2000" b="1">
                <a:latin typeface="Arial Unicode MS" pitchFamily="34" charset="-128"/>
                <a:ea typeface="Arial Unicode MS" pitchFamily="34" charset="-128"/>
                <a:cs typeface="Arial Unicode MS" pitchFamily="34" charset="-128"/>
              </a:rPr>
              <a:t>التدفق الكتلي:</a:t>
            </a:r>
            <a:endParaRPr lang="en-US" sz="2000">
              <a:latin typeface="Arial Unicode MS" pitchFamily="34" charset="-128"/>
              <a:ea typeface="Arial Unicode MS" pitchFamily="34" charset="-128"/>
              <a:cs typeface="Arial Unicode MS" pitchFamily="34" charset="-128"/>
            </a:endParaRPr>
          </a:p>
          <a:p>
            <a:pPr indent="457200" eaLnBrk="0" hangingPunct="0">
              <a:tabLst>
                <a:tab pos="704850" algn="l"/>
              </a:tabLst>
            </a:pPr>
            <a:r>
              <a:rPr lang="ar-SA" sz="2000" b="1">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تعتمد هذه الفكرة على أن تحرك الأيونات خلال الجذور يتم تبعاً لتحرك الماء وعلى هذا فإن زيادة النتح تعني زيادة في امتصاص الأملاح حيث أن النتح وكما شاهدنا سابقاً يعمل على استمرارية وجود عمود الماء في النبات وحركته وبالتالي فإن زيادة النتح تعمل على زيادة امتصاص الأملاح، ولازال الجدل مستمراً حول إن كان دور النتح مباشراً أو غير مباشر في عملية امتصاص الأملاح.</a:t>
            </a:r>
          </a:p>
        </p:txBody>
      </p:sp>
      <p:sp>
        <p:nvSpPr>
          <p:cNvPr id="155651" name="TextBox 4"/>
          <p:cNvSpPr txBox="1">
            <a:spLocks noChangeArrowheads="1"/>
          </p:cNvSpPr>
          <p:nvPr/>
        </p:nvSpPr>
        <p:spPr bwMode="auto">
          <a:xfrm>
            <a:off x="3041650" y="2420938"/>
            <a:ext cx="79168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000" b="1">
                <a:latin typeface="Arial Unicode MS" pitchFamily="34" charset="-128"/>
                <a:ea typeface="Arial Unicode MS" pitchFamily="34" charset="-128"/>
                <a:cs typeface="Arial Unicode MS" pitchFamily="34" charset="-128"/>
              </a:rPr>
              <a:t>معامل التوزيع:</a:t>
            </a:r>
            <a:endParaRPr lang="en-US" sz="2000" b="1">
              <a:latin typeface="Arial Unicode MS" pitchFamily="34" charset="-128"/>
              <a:ea typeface="Arial Unicode MS" pitchFamily="34" charset="-128"/>
              <a:cs typeface="Arial Unicode MS" pitchFamily="34" charset="-128"/>
            </a:endParaRPr>
          </a:p>
        </p:txBody>
      </p:sp>
      <p:sp>
        <p:nvSpPr>
          <p:cNvPr id="155652" name="TextBox 5"/>
          <p:cNvSpPr txBox="1">
            <a:spLocks noChangeArrowheads="1"/>
          </p:cNvSpPr>
          <p:nvPr/>
        </p:nvSpPr>
        <p:spPr bwMode="auto">
          <a:xfrm>
            <a:off x="1543050" y="2997200"/>
            <a:ext cx="95091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000">
                <a:latin typeface="Arial Unicode MS" pitchFamily="34" charset="-128"/>
                <a:ea typeface="Arial Unicode MS" pitchFamily="34" charset="-128"/>
                <a:cs typeface="Arial Unicode MS" pitchFamily="34" charset="-128"/>
              </a:rPr>
              <a:t>هو نسبة ذوبان المادة في الدهن إلي ذوبانها في الماء . فالايونات التي تذوب في الدهن ولا تذوب في الماء يكون معامل توزيعها عاليا وتنفذ بسهولة عبر الغشاء , ويرجع ذلك لتكوين الغشاء البلازمي أي الطبقة المزدوجة من الدهون الفسفورية. ومن ناحية فإن الجزيئات الكبيرة التي تذوب في الدهون تنفذ أسرع من الجزيئات الصغيرة التي لا تذوب في الدهون</a:t>
            </a:r>
            <a:endParaRPr lang="en-US" sz="2000">
              <a:latin typeface="Arial Unicode MS" pitchFamily="34" charset="-128"/>
              <a:ea typeface="Arial Unicode MS" pitchFamily="34" charset="-128"/>
              <a:cs typeface="Arial Unicode MS" pitchFamily="34" charset="-128"/>
            </a:endParaRPr>
          </a:p>
        </p:txBody>
      </p:sp>
      <p:sp>
        <p:nvSpPr>
          <p:cNvPr id="155653" name="TextBox 6"/>
          <p:cNvSpPr txBox="1">
            <a:spLocks noChangeArrowheads="1"/>
          </p:cNvSpPr>
          <p:nvPr/>
        </p:nvSpPr>
        <p:spPr bwMode="auto">
          <a:xfrm>
            <a:off x="2105025" y="4941888"/>
            <a:ext cx="86661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000" b="1">
                <a:latin typeface="Arial Unicode MS" pitchFamily="34" charset="-128"/>
                <a:ea typeface="Arial Unicode MS" pitchFamily="34" charset="-128"/>
                <a:cs typeface="Arial Unicode MS" pitchFamily="34" charset="-128"/>
              </a:rPr>
              <a:t>وتتحكم عدة عوامل في حركة وإنتقال الاملاح :</a:t>
            </a:r>
          </a:p>
          <a:p>
            <a:pPr eaLnBrk="1" hangingPunct="1"/>
            <a:r>
              <a:rPr lang="ar-SA" sz="2000" b="1">
                <a:latin typeface="Arial Unicode MS" pitchFamily="34" charset="-128"/>
                <a:ea typeface="Arial Unicode MS" pitchFamily="34" charset="-128"/>
                <a:cs typeface="Arial Unicode MS" pitchFamily="34" charset="-128"/>
              </a:rPr>
              <a:t>1- التأين:</a:t>
            </a:r>
          </a:p>
          <a:p>
            <a:pPr eaLnBrk="1" hangingPunct="1"/>
            <a:r>
              <a:rPr lang="ar-SA" sz="2000">
                <a:latin typeface="Arial Unicode MS" pitchFamily="34" charset="-128"/>
                <a:ea typeface="Arial Unicode MS" pitchFamily="34" charset="-128"/>
                <a:cs typeface="Arial Unicode MS" pitchFamily="34" charset="-128"/>
              </a:rPr>
              <a:t>تكون الأملاح الذائبة في الماء محاليل متأينة أو الكتروليات . فالمحاليل قوية التأين سريعة النفاذية إذ أن الشحنات تبطي النفاذية.</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188913"/>
            <a:ext cx="10910888" cy="7170737"/>
          </a:xfrm>
          <a:prstGeom prst="rect">
            <a:avLst/>
          </a:prstGeom>
          <a:noFill/>
        </p:spPr>
        <p:txBody>
          <a:bodyPr>
            <a:spAutoFit/>
          </a:bodyPr>
          <a:lstStyle/>
          <a:p>
            <a:pPr>
              <a:lnSpc>
                <a:spcPct val="150000"/>
              </a:lnSpc>
              <a:defRPr/>
            </a:pPr>
            <a:r>
              <a:rPr lang="ar-SA" sz="2000" b="1" dirty="0">
                <a:latin typeface="Arial Unicode MS" pitchFamily="34" charset="-128"/>
                <a:ea typeface="Arial Unicode MS" pitchFamily="34" charset="-128"/>
                <a:cs typeface="Arial Unicode MS" pitchFamily="34" charset="-128"/>
              </a:rPr>
              <a:t>التكافؤ :</a:t>
            </a:r>
          </a:p>
          <a:p>
            <a:pPr>
              <a:lnSpc>
                <a:spcPct val="150000"/>
              </a:lnSpc>
              <a:defRPr/>
            </a:pPr>
            <a:r>
              <a:rPr lang="ar-SA" sz="2000" dirty="0">
                <a:latin typeface="Arial Unicode MS" pitchFamily="34" charset="-128"/>
                <a:ea typeface="Arial Unicode MS" pitchFamily="34" charset="-128"/>
                <a:cs typeface="Arial Unicode MS" pitchFamily="34" charset="-128"/>
              </a:rPr>
              <a:t> وجود الشحنات يعطل دخول الأيونات لداخل الخلية فالأيونات أحادية التكافؤ مثل </a:t>
            </a:r>
            <a:r>
              <a:rPr lang="en-US" sz="2000" dirty="0"/>
              <a:t>Na</a:t>
            </a:r>
            <a:r>
              <a:rPr lang="en-US" sz="2000" baseline="30000" dirty="0"/>
              <a:t>+</a:t>
            </a:r>
            <a:r>
              <a:rPr lang="ar-SA" sz="2000" baseline="30000" dirty="0"/>
              <a:t>   </a:t>
            </a:r>
            <a:r>
              <a:rPr lang="ar-SA" sz="2000" dirty="0">
                <a:latin typeface="Arial Unicode MS" pitchFamily="34" charset="-128"/>
                <a:ea typeface="Arial Unicode MS" pitchFamily="34" charset="-128"/>
                <a:cs typeface="Arial Unicode MS" pitchFamily="34" charset="-128"/>
              </a:rPr>
              <a:t>أسرع من الثنائية </a:t>
            </a:r>
            <a:r>
              <a:rPr lang="en-US" sz="2000" dirty="0"/>
              <a:t>Ca</a:t>
            </a:r>
            <a:r>
              <a:rPr lang="en-US" sz="2000" baseline="30000" dirty="0"/>
              <a:t>++</a:t>
            </a:r>
            <a:r>
              <a:rPr lang="ar-SA" sz="2000" baseline="30000" dirty="0"/>
              <a:t> </a:t>
            </a:r>
            <a:r>
              <a:rPr lang="ar-SA" sz="2000" dirty="0">
                <a:latin typeface="Arial Unicode MS" pitchFamily="34" charset="-128"/>
                <a:ea typeface="Arial Unicode MS" pitchFamily="34" charset="-128"/>
                <a:cs typeface="Arial Unicode MS" pitchFamily="34" charset="-128"/>
              </a:rPr>
              <a:t>وهذة أسرع</a:t>
            </a:r>
            <a:r>
              <a:rPr lang="en-US"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من</a:t>
            </a:r>
            <a:r>
              <a:rPr lang="en-US"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الثلاثية مثل  </a:t>
            </a:r>
            <a:r>
              <a:rPr lang="en-US" sz="2000" dirty="0"/>
              <a:t>A l</a:t>
            </a:r>
            <a:r>
              <a:rPr lang="en-US" sz="2000" baseline="30000" dirty="0"/>
              <a:t>+++</a:t>
            </a:r>
            <a:endParaRPr lang="ar-SA" sz="2000" baseline="30000" dirty="0"/>
          </a:p>
          <a:p>
            <a:pPr>
              <a:lnSpc>
                <a:spcPct val="150000"/>
              </a:lnSpc>
              <a:defRPr/>
            </a:pPr>
            <a:r>
              <a:rPr lang="ar-SA" sz="2000" b="1" dirty="0">
                <a:latin typeface="Arial Unicode MS" pitchFamily="34" charset="-128"/>
                <a:ea typeface="Arial Unicode MS" pitchFamily="34" charset="-128"/>
                <a:cs typeface="Arial Unicode MS" pitchFamily="34" charset="-128"/>
              </a:rPr>
              <a:t>التميؤ:</a:t>
            </a:r>
            <a:endParaRPr lang="ar-SA" sz="2000" dirty="0">
              <a:latin typeface="Arial Unicode MS" pitchFamily="34" charset="-128"/>
              <a:ea typeface="Arial Unicode MS" pitchFamily="34" charset="-128"/>
              <a:cs typeface="Arial Unicode MS" pitchFamily="34" charset="-128"/>
            </a:endParaRPr>
          </a:p>
          <a:p>
            <a:pPr>
              <a:lnSpc>
                <a:spcPct val="150000"/>
              </a:lnSpc>
              <a:defRPr/>
            </a:pPr>
            <a:r>
              <a:rPr lang="ar-SA" sz="2000" dirty="0">
                <a:latin typeface="Arial Unicode MS" pitchFamily="34" charset="-128"/>
                <a:ea typeface="Arial Unicode MS" pitchFamily="34" charset="-128"/>
                <a:cs typeface="Arial Unicode MS" pitchFamily="34" charset="-128"/>
              </a:rPr>
              <a:t>هو قابلية المادة علي تكوين روابط هيدروجينية مع جزيئات الماء فتجذب جزيئات الماء وتنجذب إلي جزيئات الماء وبالتالي يزيد حجم الدقائق فتقل النفاذية. ففي حالة الأيونات متماثلة التكافؤ تتحكم النفاذية في قدرة الأيونات علي التميؤ فالأقل تميؤا اسرع نفاذا.</a:t>
            </a:r>
          </a:p>
          <a:p>
            <a:pPr>
              <a:lnSpc>
                <a:spcPct val="150000"/>
              </a:lnSpc>
              <a:defRPr/>
            </a:pPr>
            <a:r>
              <a:rPr lang="ar-SA" sz="2000" b="1" dirty="0">
                <a:latin typeface="Arial Unicode MS" pitchFamily="34" charset="-128"/>
                <a:ea typeface="Arial Unicode MS" pitchFamily="34" charset="-128"/>
                <a:cs typeface="Arial Unicode MS" pitchFamily="34" charset="-128"/>
              </a:rPr>
              <a:t>القطيب:</a:t>
            </a:r>
          </a:p>
          <a:p>
            <a:pPr>
              <a:lnSpc>
                <a:spcPct val="150000"/>
              </a:lnSpc>
              <a:defRPr/>
            </a:pPr>
            <a:r>
              <a:rPr lang="ar-SA" sz="2000" dirty="0">
                <a:latin typeface="Arial Unicode MS" pitchFamily="34" charset="-128"/>
                <a:ea typeface="Arial Unicode MS" pitchFamily="34" charset="-128"/>
                <a:cs typeface="Arial Unicode MS" pitchFamily="34" charset="-128"/>
              </a:rPr>
              <a:t>وهي أن يتركب جزئ المادة من طرف له شحنات موجبة والطرف الأخر له شحنات سالبة مثل مجموعة الأحماض الأمينيةالتي تحتوي علي مجموعة </a:t>
            </a:r>
            <a:r>
              <a:rPr lang="en-US" sz="2000" dirty="0" err="1">
                <a:latin typeface="Arial Unicode MS" pitchFamily="34" charset="-128"/>
                <a:ea typeface="Arial Unicode MS" pitchFamily="34" charset="-128"/>
                <a:cs typeface="Arial Unicode MS" pitchFamily="34" charset="-128"/>
              </a:rPr>
              <a:t>CooH</a:t>
            </a:r>
            <a:endParaRPr lang="en-US" sz="2000" dirty="0">
              <a:latin typeface="Arial Unicode MS" pitchFamily="34" charset="-128"/>
              <a:ea typeface="Arial Unicode MS" pitchFamily="34" charset="-128"/>
              <a:cs typeface="Arial Unicode MS" pitchFamily="34" charset="-128"/>
            </a:endParaRPr>
          </a:p>
          <a:p>
            <a:pPr>
              <a:lnSpc>
                <a:spcPct val="150000"/>
              </a:lnSpc>
              <a:defRPr/>
            </a:pPr>
            <a:r>
              <a:rPr lang="ar-EG" sz="2000" dirty="0">
                <a:latin typeface="Arial Unicode MS" pitchFamily="34" charset="-128"/>
                <a:ea typeface="Arial Unicode MS" pitchFamily="34" charset="-128"/>
                <a:cs typeface="Arial Unicode MS" pitchFamily="34" charset="-128"/>
              </a:rPr>
              <a:t>ومجموعة </a:t>
            </a:r>
            <a:r>
              <a:rPr lang="en-US" sz="2000" dirty="0">
                <a:latin typeface="Arial Unicode MS" pitchFamily="34" charset="-128"/>
                <a:ea typeface="Arial Unicode MS" pitchFamily="34" charset="-128"/>
                <a:cs typeface="Arial Unicode MS" pitchFamily="34" charset="-128"/>
              </a:rPr>
              <a:t>NH2</a:t>
            </a:r>
            <a:r>
              <a:rPr lang="ar-SA" sz="2000" dirty="0">
                <a:latin typeface="Arial Unicode MS" pitchFamily="34" charset="-128"/>
                <a:ea typeface="Arial Unicode MS" pitchFamily="34" charset="-128"/>
                <a:cs typeface="Arial Unicode MS" pitchFamily="34" charset="-128"/>
              </a:rPr>
              <a:t> . وتميل المركبات القطبية للذوبان في الماء  وتكوين روابط هيدروجينية , أي إنها تساعد علي التميؤ.</a:t>
            </a:r>
          </a:p>
          <a:p>
            <a:pPr>
              <a:defRPr/>
            </a:pPr>
            <a:endParaRPr lang="ar-SA" sz="2000" dirty="0">
              <a:latin typeface="Arial Unicode MS" pitchFamily="34" charset="-128"/>
              <a:ea typeface="Arial Unicode MS" pitchFamily="34" charset="-128"/>
              <a:cs typeface="Arial Unicode MS" pitchFamily="34" charset="-128"/>
            </a:endParaRPr>
          </a:p>
          <a:p>
            <a:pPr>
              <a:defRPr/>
            </a:pPr>
            <a:endParaRPr lang="ar-SA" sz="2000" b="1" dirty="0">
              <a:latin typeface="Arial Unicode MS" pitchFamily="34" charset="-128"/>
              <a:ea typeface="Arial Unicode MS" pitchFamily="34" charset="-128"/>
              <a:cs typeface="Arial Unicode MS" pitchFamily="34" charset="-128"/>
            </a:endParaRPr>
          </a:p>
          <a:p>
            <a:pPr>
              <a:defRPr/>
            </a:pPr>
            <a:endParaRPr lang="en-US" sz="2000" dirty="0">
              <a:latin typeface="Arial Unicode MS" pitchFamily="34" charset="-128"/>
              <a:ea typeface="Arial Unicode MS" pitchFamily="34" charset="-128"/>
              <a:cs typeface="Arial Unicode MS" pitchFamily="34" charset="-128"/>
            </a:endParaRPr>
          </a:p>
          <a:p>
            <a:pPr>
              <a:defRPr/>
            </a:pPr>
            <a:endParaRPr lang="en-US" sz="2000" dirty="0"/>
          </a:p>
          <a:p>
            <a:pPr>
              <a:defRPr/>
            </a:pPr>
            <a:endParaRPr lang="ar-SA" sz="2000" spc="-3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1"/>
          <p:cNvSpPr>
            <a:spLocks noChangeArrowheads="1"/>
          </p:cNvSpPr>
          <p:nvPr/>
        </p:nvSpPr>
        <p:spPr bwMode="auto">
          <a:xfrm>
            <a:off x="5381625" y="2420938"/>
            <a:ext cx="5943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457200" algn="justLow" eaLnBrk="0" hangingPunct="0"/>
            <a:r>
              <a:rPr lang="ar-SA" sz="2000" b="1">
                <a:latin typeface="Arial Unicode MS" pitchFamily="34" charset="-128"/>
                <a:ea typeface="Arial Unicode MS" pitchFamily="34" charset="-128"/>
                <a:cs typeface="Arial Unicode MS" pitchFamily="34" charset="-128"/>
              </a:rPr>
              <a:t>العوامل التي تؤثر على امتصاص الأملاح:</a:t>
            </a:r>
            <a:endParaRPr lang="en-US" sz="2000" b="1">
              <a:latin typeface="Arial Unicode MS" pitchFamily="34" charset="-128"/>
              <a:ea typeface="Arial Unicode MS" pitchFamily="34" charset="-128"/>
              <a:cs typeface="Arial Unicode MS" pitchFamily="34" charset="-128"/>
            </a:endParaRPr>
          </a:p>
          <a:p>
            <a:pPr indent="457200" algn="justLow" rtl="0" eaLnBrk="0" hangingPunct="0"/>
            <a:r>
              <a:rPr lang="en-US" sz="2000" b="1">
                <a:latin typeface="Arial Unicode MS" pitchFamily="34" charset="-128"/>
                <a:ea typeface="Arial Unicode MS" pitchFamily="34" charset="-128"/>
                <a:cs typeface="Arial Unicode MS" pitchFamily="34" charset="-128"/>
              </a:rPr>
              <a:t> Fators affecting salt absorption</a:t>
            </a:r>
          </a:p>
        </p:txBody>
      </p:sp>
      <p:sp>
        <p:nvSpPr>
          <p:cNvPr id="157699" name="Rectangle 2"/>
          <p:cNvSpPr>
            <a:spLocks noChangeArrowheads="1"/>
          </p:cNvSpPr>
          <p:nvPr/>
        </p:nvSpPr>
        <p:spPr bwMode="auto">
          <a:xfrm>
            <a:off x="3603625" y="3284538"/>
            <a:ext cx="7840663"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457200" eaLnBrk="0" hangingPunct="0">
              <a:lnSpc>
                <a:spcPct val="150000"/>
              </a:lnSpc>
            </a:pPr>
            <a:r>
              <a:rPr lang="ar-SA" sz="2000" b="1">
                <a:latin typeface="Arial Unicode MS" pitchFamily="34" charset="-128"/>
                <a:ea typeface="Arial Unicode MS" pitchFamily="34" charset="-128"/>
                <a:cs typeface="Arial Unicode MS" pitchFamily="34" charset="-128"/>
              </a:rPr>
              <a:t>1- درجة الحرارة: </a:t>
            </a:r>
            <a:r>
              <a:rPr lang="en-US" sz="2000">
                <a:latin typeface="Arial Unicode MS" pitchFamily="34" charset="-128"/>
                <a:ea typeface="Arial Unicode MS" pitchFamily="34" charset="-128"/>
                <a:cs typeface="Arial Unicode MS" pitchFamily="34" charset="-128"/>
              </a:rPr>
              <a:t>Temperature</a:t>
            </a: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زيادة درجة الحرارة تؤدي إلى زيادة امتصاص الأملاح ولكن الزيادة الكبيرة في درجة الحرارة تمنع عملية الامتصاص وربما يرجع ذلك إلى الإخلال في طبيعة بعض الأنزيمات </a:t>
            </a:r>
            <a:r>
              <a:rPr lang="ar-SA">
                <a:latin typeface="Arial Unicode MS" pitchFamily="34" charset="-128"/>
                <a:ea typeface="Arial Unicode MS" pitchFamily="34" charset="-128"/>
                <a:cs typeface="Arial Unicode MS" pitchFamily="34" charset="-128"/>
              </a:rPr>
              <a:t>.</a:t>
            </a:r>
            <a:endParaRPr lang="en-US">
              <a:latin typeface="Arial Unicode MS" pitchFamily="34" charset="-128"/>
              <a:ea typeface="Arial Unicode MS" pitchFamily="34" charset="-128"/>
              <a:cs typeface="Arial Unicode MS" pitchFamily="34" charset="-128"/>
            </a:endParaRPr>
          </a:p>
        </p:txBody>
      </p:sp>
      <p:sp>
        <p:nvSpPr>
          <p:cNvPr id="157700" name="TextBox 3"/>
          <p:cNvSpPr txBox="1">
            <a:spLocks noChangeArrowheads="1"/>
          </p:cNvSpPr>
          <p:nvPr/>
        </p:nvSpPr>
        <p:spPr bwMode="auto">
          <a:xfrm>
            <a:off x="795338" y="260350"/>
            <a:ext cx="1081722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lnSpc>
                <a:spcPct val="150000"/>
              </a:lnSpc>
            </a:pPr>
            <a:r>
              <a:rPr lang="ar-SA" sz="2000" b="1">
                <a:latin typeface="Arial Unicode MS" pitchFamily="34" charset="-128"/>
                <a:ea typeface="Arial Unicode MS" pitchFamily="34" charset="-128"/>
                <a:cs typeface="Arial Unicode MS" pitchFamily="34" charset="-128"/>
              </a:rPr>
              <a:t>وجود ايون منفذ:</a:t>
            </a:r>
          </a:p>
          <a:p>
            <a:pPr eaLnBrk="1" hangingPunct="1">
              <a:lnSpc>
                <a:spcPct val="150000"/>
              </a:lnSpc>
            </a:pPr>
            <a:r>
              <a:rPr lang="ar-SA" sz="2000">
                <a:latin typeface="Arial Unicode MS" pitchFamily="34" charset="-128"/>
                <a:ea typeface="Arial Unicode MS" pitchFamily="34" charset="-128"/>
                <a:cs typeface="Arial Unicode MS" pitchFamily="34" charset="-128"/>
              </a:rPr>
              <a:t>توجد الأملاح في بيئة الخلية في خليط من مجموعة ايونات مختلفة. فتتأثر  نفاذية بعض الايونات  بوجود بعض الايونات سلبا أو إيجابا. فمثلا وجود ايون</a:t>
            </a:r>
            <a:r>
              <a:rPr lang="ar-EG" sz="2000">
                <a:latin typeface="Arial Unicode MS" pitchFamily="34" charset="-128"/>
                <a:ea typeface="Arial Unicode MS" pitchFamily="34" charset="-128"/>
                <a:cs typeface="Arial Unicode MS" pitchFamily="34" charset="-128"/>
              </a:rPr>
              <a:t>ا</a:t>
            </a:r>
            <a:r>
              <a:rPr lang="ar-SA" sz="2000">
                <a:latin typeface="Arial Unicode MS" pitchFamily="34" charset="-128"/>
                <a:ea typeface="Arial Unicode MS" pitchFamily="34" charset="-128"/>
                <a:cs typeface="Arial Unicode MS" pitchFamily="34" charset="-128"/>
              </a:rPr>
              <a:t>ت ثنائية قد يعيق نفاذ ايونات احادية.</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
          <p:cNvSpPr>
            <a:spLocks noChangeArrowheads="1"/>
          </p:cNvSpPr>
          <p:nvPr/>
        </p:nvSpPr>
        <p:spPr bwMode="auto">
          <a:xfrm>
            <a:off x="4872038" y="500063"/>
            <a:ext cx="6572250"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indent="457200" algn="l" eaLnBrk="0" hangingPunct="0"/>
            <a:r>
              <a:rPr lang="en-US" sz="2000" b="1">
                <a:latin typeface="Arial Unicode MS" pitchFamily="34" charset="-128"/>
                <a:ea typeface="Arial Unicode MS" pitchFamily="34" charset="-128"/>
                <a:cs typeface="Arial Unicode MS" pitchFamily="34" charset="-128"/>
              </a:rPr>
              <a:t>2</a:t>
            </a:r>
            <a:r>
              <a:rPr lang="ar-SA" sz="2000" b="1">
                <a:latin typeface="Arial Unicode MS" pitchFamily="34" charset="-128"/>
                <a:ea typeface="Arial Unicode MS" pitchFamily="34" charset="-128"/>
                <a:cs typeface="Arial Unicode MS" pitchFamily="34" charset="-128"/>
              </a:rPr>
              <a:t>- تركيز أيون الهيدوجين: </a:t>
            </a:r>
            <a:r>
              <a:rPr lang="en-US" sz="2000">
                <a:latin typeface="Arial Unicode MS" pitchFamily="34" charset="-128"/>
                <a:ea typeface="Arial Unicode MS" pitchFamily="34" charset="-128"/>
                <a:cs typeface="Arial Unicode MS" pitchFamily="34" charset="-128"/>
              </a:rPr>
              <a:t>    Hydrogen ion concentration</a:t>
            </a:r>
          </a:p>
          <a:p>
            <a:pPr indent="457200" algn="l" rtl="0" eaLnBrk="0" hangingPunct="0"/>
            <a:endParaRPr lang="en-US"/>
          </a:p>
        </p:txBody>
      </p:sp>
      <p:sp>
        <p:nvSpPr>
          <p:cNvPr id="3077" name="Rectangle 4"/>
          <p:cNvSpPr>
            <a:spLocks noChangeArrowheads="1"/>
          </p:cNvSpPr>
          <p:nvPr/>
        </p:nvSpPr>
        <p:spPr bwMode="auto">
          <a:xfrm>
            <a:off x="1169988" y="1052513"/>
            <a:ext cx="102489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إن تركيز أيون الهيدروجين في التربة يؤثر بشكل مباشر على ميسورية الأيونات في التربة (أي على إمكانية امتصاصهم) وذلك بسبب ال (</a:t>
            </a:r>
            <a:r>
              <a:rPr lang="en-US" sz="2000">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والتغيرات التركيبية التي تطرأ على المركبات باتحادها او بعدم اتحادها مع ايون الهيدروجين.</a:t>
            </a:r>
            <a:endParaRPr lang="en-US" sz="20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على سبيل المثال: أيونات الفوسفات أحادية التكافؤ </a:t>
            </a:r>
            <a:r>
              <a:rPr lang="en-US" sz="2000">
                <a:latin typeface="Arial Unicode MS" pitchFamily="34" charset="-128"/>
                <a:ea typeface="Arial Unicode MS" pitchFamily="34" charset="-128"/>
                <a:cs typeface="Arial Unicode MS" pitchFamily="34" charset="-128"/>
              </a:rPr>
              <a:t>H</a:t>
            </a:r>
            <a:r>
              <a:rPr lang="en-US" sz="2000" baseline="-30000">
                <a:latin typeface="Arial Unicode MS" pitchFamily="34" charset="-128"/>
                <a:ea typeface="Arial Unicode MS" pitchFamily="34" charset="-128"/>
                <a:cs typeface="Arial Unicode MS" pitchFamily="34" charset="-128"/>
              </a:rPr>
              <a:t>2</a:t>
            </a:r>
            <a:r>
              <a:rPr lang="en-US" sz="2000">
                <a:latin typeface="Arial Unicode MS" pitchFamily="34" charset="-128"/>
                <a:ea typeface="Arial Unicode MS" pitchFamily="34" charset="-128"/>
                <a:cs typeface="Arial Unicode MS" pitchFamily="34" charset="-128"/>
              </a:rPr>
              <a:t>Po</a:t>
            </a:r>
            <a:r>
              <a:rPr lang="en-US" sz="2000" baseline="-30000">
                <a:latin typeface="Arial Unicode MS" pitchFamily="34" charset="-128"/>
                <a:ea typeface="Arial Unicode MS" pitchFamily="34" charset="-128"/>
                <a:cs typeface="Arial Unicode MS" pitchFamily="34" charset="-128"/>
              </a:rPr>
              <a:t>4</a:t>
            </a:r>
            <a:r>
              <a:rPr lang="en-US" sz="2000" baseline="30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هي صورة الفسفور الأكثر امتصاصاً بواسطة النبات، ولكن عندما يصبح </a:t>
            </a:r>
            <a:r>
              <a:rPr lang="en-US" sz="2000">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قلوي فإن الناتج الأول سيكون الفوسفات ثنائي التكافؤ</a:t>
            </a:r>
          </a:p>
        </p:txBody>
      </p:sp>
      <p:graphicFrame>
        <p:nvGraphicFramePr>
          <p:cNvPr id="3074" name="Object 8"/>
          <p:cNvGraphicFramePr>
            <a:graphicFrameLocks noChangeAspect="1"/>
          </p:cNvGraphicFramePr>
          <p:nvPr/>
        </p:nvGraphicFramePr>
        <p:xfrm>
          <a:off x="3322638" y="4508500"/>
          <a:ext cx="1217612" cy="433388"/>
        </p:xfrm>
        <a:graphic>
          <a:graphicData uri="http://schemas.openxmlformats.org/presentationml/2006/ole">
            <mc:AlternateContent xmlns:mc="http://schemas.openxmlformats.org/markup-compatibility/2006">
              <mc:Choice xmlns:v="urn:schemas-microsoft-com:vml" Requires="v">
                <p:oleObj spid="_x0000_s3080" name="Equation" r:id="rId3" imgW="406224" imgH="228501" progId="Equation.3">
                  <p:embed/>
                </p:oleObj>
              </mc:Choice>
              <mc:Fallback>
                <p:oleObj name="Equation" r:id="rId3" imgW="406224" imgH="228501"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2638" y="4508500"/>
                        <a:ext cx="1217612" cy="433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7"/>
          <p:cNvGraphicFramePr>
            <a:graphicFrameLocks noChangeAspect="1"/>
          </p:cNvGraphicFramePr>
          <p:nvPr/>
        </p:nvGraphicFramePr>
        <p:xfrm>
          <a:off x="2657475" y="4929188"/>
          <a:ext cx="749300" cy="571500"/>
        </p:xfrm>
        <a:graphic>
          <a:graphicData uri="http://schemas.openxmlformats.org/presentationml/2006/ole">
            <mc:AlternateContent xmlns:mc="http://schemas.openxmlformats.org/markup-compatibility/2006">
              <mc:Choice xmlns:v="urn:schemas-microsoft-com:vml" Requires="v">
                <p:oleObj spid="_x0000_s3081" name="Equation" r:id="rId5" imgW="291973" imgH="228501" progId="Equation.3">
                  <p:embed/>
                </p:oleObj>
              </mc:Choice>
              <mc:Fallback>
                <p:oleObj name="Equation" r:id="rId5" imgW="291973" imgH="228501"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57475" y="4929188"/>
                        <a:ext cx="749300"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Rectangle 9"/>
          <p:cNvSpPr>
            <a:spLocks noChangeArrowheads="1"/>
          </p:cNvSpPr>
          <p:nvPr/>
        </p:nvSpPr>
        <p:spPr bwMode="auto">
          <a:xfrm>
            <a:off x="2667000" y="3860800"/>
            <a:ext cx="89392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eaLnBrk="0" hangingPunct="0"/>
            <a:r>
              <a:rPr lang="ar-SA" sz="2000">
                <a:latin typeface="Arial Unicode MS" pitchFamily="34" charset="-128"/>
                <a:ea typeface="Arial Unicode MS" pitchFamily="34" charset="-128"/>
                <a:cs typeface="Arial Unicode MS" pitchFamily="34" charset="-128"/>
              </a:rPr>
              <a:t>على سبيل المثال: أيونات الفوسفات أحادية التكافؤ </a:t>
            </a:r>
            <a:r>
              <a:rPr lang="en-US" sz="2000">
                <a:latin typeface="Arial Unicode MS" pitchFamily="34" charset="-128"/>
                <a:ea typeface="Arial Unicode MS" pitchFamily="34" charset="-128"/>
                <a:cs typeface="Arial Unicode MS" pitchFamily="34" charset="-128"/>
              </a:rPr>
              <a:t>H</a:t>
            </a:r>
            <a:r>
              <a:rPr lang="en-US" sz="2000" baseline="-30000">
                <a:latin typeface="Arial Unicode MS" pitchFamily="34" charset="-128"/>
                <a:ea typeface="Arial Unicode MS" pitchFamily="34" charset="-128"/>
                <a:cs typeface="Arial Unicode MS" pitchFamily="34" charset="-128"/>
              </a:rPr>
              <a:t>2</a:t>
            </a:r>
            <a:r>
              <a:rPr lang="en-US" sz="2000">
                <a:latin typeface="Arial Unicode MS" pitchFamily="34" charset="-128"/>
                <a:ea typeface="Arial Unicode MS" pitchFamily="34" charset="-128"/>
                <a:cs typeface="Arial Unicode MS" pitchFamily="34" charset="-128"/>
              </a:rPr>
              <a:t>Po</a:t>
            </a:r>
            <a:r>
              <a:rPr lang="en-US" sz="2000" baseline="-30000">
                <a:latin typeface="Arial Unicode MS" pitchFamily="34" charset="-128"/>
                <a:ea typeface="Arial Unicode MS" pitchFamily="34" charset="-128"/>
                <a:cs typeface="Arial Unicode MS" pitchFamily="34" charset="-128"/>
              </a:rPr>
              <a:t>4</a:t>
            </a:r>
            <a:r>
              <a:rPr lang="en-US" sz="2000" baseline="30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هي صورة الفسفور الأكثر امتصاصاً بواسطة النبات، ولكن عندما يصبح </a:t>
            </a:r>
            <a:r>
              <a:rPr lang="en-US" sz="2000">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قلوي فإن الناتج الأول سيكون الفوسفات ثنائي التكافؤ</a:t>
            </a:r>
          </a:p>
        </p:txBody>
      </p:sp>
      <p:sp>
        <p:nvSpPr>
          <p:cNvPr id="3079" name="Rectangle 11"/>
          <p:cNvSpPr>
            <a:spLocks noChangeArrowheads="1"/>
          </p:cNvSpPr>
          <p:nvPr/>
        </p:nvSpPr>
        <p:spPr bwMode="auto">
          <a:xfrm flipH="1">
            <a:off x="1157288" y="4929188"/>
            <a:ext cx="10390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000">
                <a:latin typeface="Arial Unicode MS" pitchFamily="34" charset="-128"/>
                <a:ea typeface="Arial Unicode MS" pitchFamily="34" charset="-128"/>
                <a:cs typeface="Arial Unicode MS" pitchFamily="34" charset="-128"/>
              </a:rPr>
              <a:t> والأيون ثنائي التكافؤ صعب الامتصاص بالنسبة للنبات في حين أن ثلاثي التكافؤ           </a:t>
            </a: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لا يستطيع النبات امتصاصة اطلاقا.</a:t>
            </a: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
          <p:cNvSpPr>
            <a:spLocks noChangeArrowheads="1"/>
          </p:cNvSpPr>
          <p:nvPr/>
        </p:nvSpPr>
        <p:spPr bwMode="auto">
          <a:xfrm>
            <a:off x="514350" y="395288"/>
            <a:ext cx="10717213"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en-US" sz="2000" b="1">
                <a:latin typeface="Arial Unicode MS" pitchFamily="34" charset="-128"/>
                <a:ea typeface="Arial Unicode MS" pitchFamily="34" charset="-128"/>
                <a:cs typeface="Arial Unicode MS" pitchFamily="34" charset="-128"/>
              </a:rPr>
              <a:t>3</a:t>
            </a:r>
            <a:r>
              <a:rPr lang="ar-SA" sz="2000" b="1">
                <a:latin typeface="Arial Unicode MS" pitchFamily="34" charset="-128"/>
                <a:ea typeface="Arial Unicode MS" pitchFamily="34" charset="-128"/>
                <a:cs typeface="Arial Unicode MS" pitchFamily="34" charset="-128"/>
              </a:rPr>
              <a:t>- الضوء: </a:t>
            </a:r>
            <a:r>
              <a:rPr lang="en-US" sz="2000" b="1">
                <a:latin typeface="Arial Unicode MS" pitchFamily="34" charset="-128"/>
                <a:ea typeface="Arial Unicode MS" pitchFamily="34" charset="-128"/>
                <a:cs typeface="Arial Unicode MS" pitchFamily="34" charset="-128"/>
              </a:rPr>
              <a:t>Ligh</a:t>
            </a:r>
            <a:r>
              <a:rPr lang="en-US" sz="2000">
                <a:latin typeface="Arial Unicode MS" pitchFamily="34" charset="-128"/>
                <a:ea typeface="Arial Unicode MS" pitchFamily="34" charset="-128"/>
                <a:cs typeface="Arial Unicode MS" pitchFamily="34" charset="-128"/>
              </a:rPr>
              <a:t>t</a:t>
            </a:r>
          </a:p>
          <a:p>
            <a:pPr indent="457200" eaLnBrk="0" hangingPunct="0"/>
            <a:r>
              <a:rPr lang="ar-SA" sz="2000">
                <a:latin typeface="Arial Unicode MS" pitchFamily="34" charset="-128"/>
                <a:ea typeface="Arial Unicode MS" pitchFamily="34" charset="-128"/>
                <a:cs typeface="Arial Unicode MS" pitchFamily="34" charset="-128"/>
              </a:rPr>
              <a:t>تأثير الضوء على فتح وغلق الثغور وعلى التمثيل الضوئي يؤثر تأثيراً غير مباشر على عملية امتصاص الأملاح.</a:t>
            </a:r>
            <a:endParaRPr lang="en-US" sz="2000">
              <a:latin typeface="Arial Unicode MS" pitchFamily="34" charset="-128"/>
              <a:ea typeface="Arial Unicode MS" pitchFamily="34" charset="-128"/>
              <a:cs typeface="Arial Unicode MS" pitchFamily="34" charset="-128"/>
            </a:endParaRPr>
          </a:p>
          <a:p>
            <a:pPr indent="457200" eaLnBrk="0" hangingPunct="0"/>
            <a:endParaRPr lang="en-US" sz="2000">
              <a:latin typeface="Arial Unicode MS" pitchFamily="34" charset="-128"/>
              <a:ea typeface="Arial Unicode MS" pitchFamily="34" charset="-128"/>
              <a:cs typeface="Arial Unicode MS" pitchFamily="34" charset="-128"/>
            </a:endParaRPr>
          </a:p>
          <a:p>
            <a:pPr indent="457200" eaLnBrk="0" hangingPunct="0"/>
            <a:r>
              <a:rPr lang="ar-SA" sz="2000" b="1">
                <a:latin typeface="Arial Unicode MS" pitchFamily="34" charset="-128"/>
                <a:ea typeface="Arial Unicode MS" pitchFamily="34" charset="-128"/>
                <a:cs typeface="Arial Unicode MS" pitchFamily="34" charset="-128"/>
              </a:rPr>
              <a:t>4- الأكسجين (التهوية): </a:t>
            </a:r>
            <a:r>
              <a:rPr lang="en-US" sz="2000" b="1">
                <a:latin typeface="Arial Unicode MS" pitchFamily="34" charset="-128"/>
                <a:ea typeface="Arial Unicode MS" pitchFamily="34" charset="-128"/>
                <a:cs typeface="Arial Unicode MS" pitchFamily="34" charset="-128"/>
              </a:rPr>
              <a:t>Oxygen</a:t>
            </a:r>
            <a:endParaRPr lang="ar-SA" sz="2000" b="1">
              <a:latin typeface="Arial Unicode MS" pitchFamily="34" charset="-128"/>
              <a:ea typeface="Arial Unicode MS" pitchFamily="34" charset="-128"/>
              <a:cs typeface="Arial Unicode MS" pitchFamily="34" charset="-128"/>
            </a:endParaRPr>
          </a:p>
          <a:p>
            <a:pPr indent="457200" rtl="0" eaLnBrk="0" hangingPunct="0"/>
            <a:r>
              <a:rPr lang="ar-SA" sz="2000">
                <a:latin typeface="Arial Unicode MS" pitchFamily="34" charset="-128"/>
                <a:ea typeface="Arial Unicode MS" pitchFamily="34" charset="-128"/>
                <a:cs typeface="Arial Unicode MS" pitchFamily="34" charset="-128"/>
              </a:rPr>
              <a:t>غياب الأكسجين يعمل على وقف الامتصاص النشط للأملاح وقد تم إثبات ذلك بوضوح على أيون الفوسفات.</a:t>
            </a:r>
            <a:r>
              <a:rPr lang="en-US" sz="900"/>
              <a:t> </a:t>
            </a:r>
            <a:endParaRPr lang="en-US"/>
          </a:p>
        </p:txBody>
      </p:sp>
      <p:sp>
        <p:nvSpPr>
          <p:cNvPr id="158723" name="Rectangle 2"/>
          <p:cNvSpPr>
            <a:spLocks noChangeArrowheads="1"/>
          </p:cNvSpPr>
          <p:nvPr/>
        </p:nvSpPr>
        <p:spPr bwMode="auto">
          <a:xfrm>
            <a:off x="1085850" y="2500313"/>
            <a:ext cx="103441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en-US" sz="2000">
                <a:latin typeface="Arial Unicode MS" pitchFamily="34" charset="-128"/>
                <a:ea typeface="Arial Unicode MS" pitchFamily="34" charset="-128"/>
                <a:cs typeface="Arial Unicode MS" pitchFamily="34" charset="-128"/>
              </a:rPr>
              <a:t>5</a:t>
            </a:r>
            <a:r>
              <a:rPr lang="ar-SA" sz="2000">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الفعل المتبادل: </a:t>
            </a:r>
            <a:r>
              <a:rPr lang="en-US" sz="2000" b="1">
                <a:latin typeface="Arial Unicode MS" pitchFamily="34" charset="-128"/>
                <a:ea typeface="Arial Unicode MS" pitchFamily="34" charset="-128"/>
                <a:cs typeface="Arial Unicode MS" pitchFamily="34" charset="-128"/>
              </a:rPr>
              <a:t>Interaction effec</a:t>
            </a:r>
            <a:r>
              <a:rPr lang="en-US" sz="2000">
                <a:latin typeface="Arial Unicode MS" pitchFamily="34" charset="-128"/>
                <a:ea typeface="Arial Unicode MS" pitchFamily="34" charset="-128"/>
                <a:cs typeface="Arial Unicode MS" pitchFamily="34" charset="-128"/>
              </a:rPr>
              <a:t>t</a:t>
            </a:r>
            <a:endParaRPr lang="ar-SA" sz="2000">
              <a:latin typeface="Arial Unicode MS" pitchFamily="34" charset="-128"/>
              <a:ea typeface="Arial Unicode MS" pitchFamily="34" charset="-128"/>
              <a:cs typeface="Arial Unicode MS" pitchFamily="34" charset="-128"/>
            </a:endParaRPr>
          </a:p>
          <a:p>
            <a:pPr indent="457200" rtl="0" eaLnBrk="0" hangingPunct="0"/>
            <a:r>
              <a:rPr lang="ar-SA" sz="2000">
                <a:latin typeface="Arial Unicode MS" pitchFamily="34" charset="-128"/>
                <a:ea typeface="Arial Unicode MS" pitchFamily="34" charset="-128"/>
                <a:cs typeface="Arial Unicode MS" pitchFamily="34" charset="-128"/>
              </a:rPr>
              <a:t>يؤثر امتصاص بعض الأيونات على أيونات أخرى خصوصاً الأيونات متشابهة التكافؤ وذلك يرتبط بنظرية الحامل حيث أن وجود أيون في منطقة الاستقبال قد يمنع امتصاص الأيون الآخر.</a:t>
            </a:r>
            <a:r>
              <a:rPr lang="en-US" sz="900"/>
              <a:t> </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0" name="Rectangle 4"/>
          <p:cNvSpPr>
            <a:spLocks noGrp="1" noChangeArrowheads="1"/>
          </p:cNvSpPr>
          <p:nvPr>
            <p:ph type="title"/>
          </p:nvPr>
        </p:nvSpPr>
        <p:spPr>
          <a:xfrm>
            <a:off x="982663" y="404813"/>
            <a:ext cx="10502900" cy="2144712"/>
          </a:xfrm>
        </p:spPr>
        <p:txBody>
          <a:bodyPr/>
          <a:lstStyle/>
          <a:p>
            <a:pPr algn="r" eaLnBrk="1" hangingPunct="1"/>
            <a:r>
              <a:rPr lang="ar-SA" sz="2800" smtClean="0">
                <a:solidFill>
                  <a:schemeClr val="tx1"/>
                </a:solidFill>
                <a:latin typeface="Tahoma" pitchFamily="34" charset="0"/>
                <a:cs typeface="Tahoma" pitchFamily="34" charset="0"/>
              </a:rPr>
              <a:t>مثال :    الطمي المعلق بماء النيل .</a:t>
            </a:r>
            <a:br>
              <a:rPr lang="ar-SA" sz="2800" smtClean="0">
                <a:solidFill>
                  <a:schemeClr val="tx1"/>
                </a:solidFill>
                <a:latin typeface="Tahoma" pitchFamily="34" charset="0"/>
                <a:cs typeface="Tahoma" pitchFamily="34" charset="0"/>
              </a:rPr>
            </a:br>
            <a:r>
              <a:rPr lang="ar-SA" sz="3100" smtClean="0">
                <a:solidFill>
                  <a:schemeClr val="tx1"/>
                </a:solidFill>
                <a:latin typeface="Tahoma" pitchFamily="34" charset="0"/>
                <a:cs typeface="Tahoma" pitchFamily="34" charset="0"/>
              </a:rPr>
              <a:t>النشـا في الماء.</a:t>
            </a:r>
            <a:br>
              <a:rPr lang="ar-SA" sz="3100" smtClean="0">
                <a:solidFill>
                  <a:schemeClr val="tx1"/>
                </a:solidFill>
                <a:latin typeface="Tahoma" pitchFamily="34" charset="0"/>
                <a:cs typeface="Tahoma" pitchFamily="34" charset="0"/>
              </a:rPr>
            </a:br>
            <a:r>
              <a:rPr lang="ar-SA" sz="2800" smtClean="0">
                <a:solidFill>
                  <a:schemeClr val="tx1"/>
                </a:solidFill>
                <a:latin typeface="Tahoma" pitchFamily="34" charset="0"/>
                <a:cs typeface="Tahoma" pitchFamily="34" charset="0"/>
              </a:rPr>
              <a:t>محلول </a:t>
            </a:r>
            <a:r>
              <a:rPr lang="ar-EG" sz="2800" smtClean="0">
                <a:solidFill>
                  <a:schemeClr val="tx1"/>
                </a:solidFill>
                <a:latin typeface="Tahoma" pitchFamily="34" charset="0"/>
                <a:cs typeface="Tahoma" pitchFamily="34" charset="0"/>
              </a:rPr>
              <a:t>ه</a:t>
            </a:r>
            <a:r>
              <a:rPr lang="ar-SA" sz="2800" smtClean="0">
                <a:solidFill>
                  <a:schemeClr val="tx1"/>
                </a:solidFill>
                <a:latin typeface="Tahoma" pitchFamily="34" charset="0"/>
                <a:cs typeface="Tahoma" pitchFamily="34" charset="0"/>
              </a:rPr>
              <a:t>يدر وكسيد الحديديك.</a:t>
            </a:r>
            <a:r>
              <a:rPr lang="ar-SA" sz="3600" b="1" smtClean="0">
                <a:solidFill>
                  <a:schemeClr val="tx1"/>
                </a:solidFill>
              </a:rPr>
              <a:t/>
            </a:r>
            <a:br>
              <a:rPr lang="ar-SA" sz="3600" b="1" smtClean="0">
                <a:solidFill>
                  <a:schemeClr val="tx1"/>
                </a:solidFill>
              </a:rPr>
            </a:br>
            <a:endParaRPr lang="en-US" sz="3600" b="1" smtClean="0">
              <a:solidFill>
                <a:schemeClr val="tx1"/>
              </a:solidFill>
              <a:cs typeface="Tahoma" pitchFamily="34" charset="0"/>
            </a:endParaRPr>
          </a:p>
        </p:txBody>
      </p:sp>
      <p:sp>
        <p:nvSpPr>
          <p:cNvPr id="33795" name="Rectangle 3"/>
          <p:cNvSpPr>
            <a:spLocks noGrp="1" noChangeArrowheads="1"/>
          </p:cNvSpPr>
          <p:nvPr>
            <p:ph idx="1"/>
          </p:nvPr>
        </p:nvSpPr>
        <p:spPr>
          <a:xfrm>
            <a:off x="0" y="333375"/>
            <a:ext cx="11887200" cy="1881188"/>
          </a:xfrm>
        </p:spPr>
        <p:txBody>
          <a:bodyPr/>
          <a:lstStyle/>
          <a:p>
            <a:pPr eaLnBrk="1" hangingPunct="1">
              <a:buFont typeface="Wingdings" pitchFamily="2" charset="2"/>
              <a:buNone/>
            </a:pPr>
            <a:endParaRPr lang="ar-SA" sz="3300" b="1" smtClean="0"/>
          </a:p>
          <a:p>
            <a:pPr eaLnBrk="1" hangingPunct="1">
              <a:buFont typeface="Wingdings" pitchFamily="2" charset="2"/>
              <a:buNone/>
            </a:pPr>
            <a:endParaRPr lang="en-US" sz="2800" b="1" smtClean="0">
              <a:cs typeface="Tahoma" pitchFamily="34" charset="0"/>
            </a:endParaRPr>
          </a:p>
        </p:txBody>
      </p:sp>
      <p:sp>
        <p:nvSpPr>
          <p:cNvPr id="33796" name="Rectangle 3"/>
          <p:cNvSpPr>
            <a:spLocks noChangeArrowheads="1"/>
          </p:cNvSpPr>
          <p:nvPr/>
        </p:nvSpPr>
        <p:spPr bwMode="auto">
          <a:xfrm>
            <a:off x="5570538" y="1916113"/>
            <a:ext cx="594360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400" u="sng">
                <a:latin typeface="Tahoma" pitchFamily="34" charset="0"/>
                <a:cs typeface="Tahoma" pitchFamily="34" charset="0"/>
              </a:rPr>
              <a:t>ت</a:t>
            </a:r>
            <a:r>
              <a:rPr lang="ar-SA" sz="2400" u="sng">
                <a:solidFill>
                  <a:srgbClr val="C00000"/>
                </a:solidFill>
                <a:latin typeface="Tahoma" pitchFamily="34" charset="0"/>
                <a:cs typeface="Tahoma" pitchFamily="34" charset="0"/>
              </a:rPr>
              <a:t>صنيف الغرويات حسب مادة الانتشار و وسط الانتشار : ـ</a:t>
            </a:r>
            <a:r>
              <a:rPr lang="ar-SA" sz="2400">
                <a:solidFill>
                  <a:srgbClr val="C00000"/>
                </a:solidFill>
                <a:latin typeface="Tahoma" pitchFamily="34" charset="0"/>
                <a:cs typeface="Tahoma" pitchFamily="34" charset="0"/>
              </a:rPr>
              <a:t/>
            </a:r>
            <a:br>
              <a:rPr lang="ar-SA" sz="2400">
                <a:solidFill>
                  <a:srgbClr val="C00000"/>
                </a:solidFill>
                <a:latin typeface="Tahoma" pitchFamily="34" charset="0"/>
                <a:cs typeface="Tahoma" pitchFamily="34" charset="0"/>
              </a:rPr>
            </a:br>
            <a:r>
              <a:rPr lang="ar-SA" sz="2400">
                <a:latin typeface="Tahoma" pitchFamily="34" charset="0"/>
                <a:cs typeface="Tahoma" pitchFamily="34" charset="0"/>
              </a:rPr>
              <a:t/>
            </a:r>
            <a:br>
              <a:rPr lang="ar-SA" sz="2400">
                <a:latin typeface="Tahoma" pitchFamily="34" charset="0"/>
                <a:cs typeface="Tahoma" pitchFamily="34" charset="0"/>
              </a:rPr>
            </a:br>
            <a:r>
              <a:rPr lang="ar-SA" sz="2400">
                <a:latin typeface="Tahoma" pitchFamily="34" charset="0"/>
                <a:cs typeface="Tahoma" pitchFamily="34" charset="0"/>
              </a:rPr>
              <a:t>نشر غاز في سائل مثل المشروبات الغازية. </a:t>
            </a:r>
            <a:br>
              <a:rPr lang="ar-SA" sz="2400">
                <a:latin typeface="Tahoma" pitchFamily="34" charset="0"/>
                <a:cs typeface="Tahoma" pitchFamily="34" charset="0"/>
              </a:rPr>
            </a:br>
            <a:r>
              <a:rPr lang="ar-SA" sz="2400">
                <a:latin typeface="Tahoma" pitchFamily="34" charset="0"/>
                <a:cs typeface="Tahoma" pitchFamily="34" charset="0"/>
              </a:rPr>
              <a:t>نشر غاز في صلب مثل الأحجار في البراكين ( تلك الأحجار تتميز بوجود مسامات تكونت لوجود الغازات المنتشرة فيها ).</a:t>
            </a:r>
            <a:endParaRPr lang="en-US" sz="240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06500"/>
                                        </p:tgtEl>
                                        <p:attrNameLst>
                                          <p:attrName>style.visibility</p:attrName>
                                        </p:attrNameLst>
                                      </p:cBhvr>
                                      <p:to>
                                        <p:strVal val="visible"/>
                                      </p:to>
                                    </p:set>
                                    <p:anim calcmode="lin" valueType="num">
                                      <p:cBhvr additive="base">
                                        <p:cTn id="7" dur="500" fill="hold"/>
                                        <p:tgtEl>
                                          <p:spTgt spid="106500"/>
                                        </p:tgtEl>
                                        <p:attrNameLst>
                                          <p:attrName>ppt_x</p:attrName>
                                        </p:attrNameLst>
                                      </p:cBhvr>
                                      <p:tavLst>
                                        <p:tav tm="0">
                                          <p:val>
                                            <p:strVal val="0-#ppt_w/2"/>
                                          </p:val>
                                        </p:tav>
                                        <p:tav tm="100000">
                                          <p:val>
                                            <p:strVal val="#ppt_x"/>
                                          </p:val>
                                        </p:tav>
                                      </p:tavLst>
                                    </p:anim>
                                    <p:anim calcmode="lin" valueType="num">
                                      <p:cBhvr additive="base">
                                        <p:cTn id="8" dur="500" fill="hold"/>
                                        <p:tgtEl>
                                          <p:spTgt spid="1065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0" grpId="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3884613" y="260350"/>
            <a:ext cx="43322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ar-SA" sz="2000" b="1">
                <a:latin typeface="Arial Unicode MS" pitchFamily="34" charset="-128"/>
                <a:ea typeface="Arial Unicode MS" pitchFamily="34" charset="-128"/>
                <a:cs typeface="Arial Unicode MS" pitchFamily="34" charset="-128"/>
              </a:rPr>
              <a:t>التغذية المعدنية ودورها في فسيوجيا النبات</a:t>
            </a:r>
            <a:endParaRPr lang="en-US" sz="2000">
              <a:latin typeface="Arial Unicode MS" pitchFamily="34" charset="-128"/>
              <a:ea typeface="Arial Unicode MS" pitchFamily="34" charset="-128"/>
              <a:cs typeface="Arial Unicode MS" pitchFamily="34" charset="-128"/>
            </a:endParaRPr>
          </a:p>
        </p:txBody>
      </p:sp>
      <p:sp>
        <p:nvSpPr>
          <p:cNvPr id="159747" name="Rectangle 2"/>
          <p:cNvSpPr>
            <a:spLocks noChangeArrowheads="1"/>
          </p:cNvSpPr>
          <p:nvPr/>
        </p:nvSpPr>
        <p:spPr bwMode="auto">
          <a:xfrm>
            <a:off x="514350" y="908050"/>
            <a:ext cx="109045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تعتبر التغذية المعدنية في النباتات ذاتية التغذية ، ظاهرة فريدة من نوعها في </a:t>
            </a:r>
            <a:r>
              <a:rPr lang="ar-EG" sz="2000">
                <a:latin typeface="Arial Unicode MS" pitchFamily="34" charset="-128"/>
                <a:ea typeface="Arial Unicode MS" pitchFamily="34" charset="-128"/>
                <a:cs typeface="Arial Unicode MS" pitchFamily="34" charset="-128"/>
              </a:rPr>
              <a:t>عالم الأحياء</a:t>
            </a:r>
            <a:r>
              <a:rPr lang="ar-SA" sz="2000">
                <a:latin typeface="Arial Unicode MS" pitchFamily="34" charset="-128"/>
                <a:ea typeface="Arial Unicode MS" pitchFamily="34" charset="-128"/>
                <a:cs typeface="Arial Unicode MS" pitchFamily="34" charset="-128"/>
              </a:rPr>
              <a:t> ،</a:t>
            </a:r>
          </a:p>
          <a:p>
            <a:r>
              <a:rPr lang="ar-SA" sz="2000">
                <a:latin typeface="Arial Unicode MS" pitchFamily="34" charset="-128"/>
                <a:ea typeface="Arial Unicode MS" pitchFamily="34" charset="-128"/>
                <a:cs typeface="Arial Unicode MS" pitchFamily="34" charset="-128"/>
              </a:rPr>
              <a:t>ولا تقل أهمية عن العمليات </a:t>
            </a:r>
            <a:r>
              <a:rPr lang="ar-EG" sz="2000">
                <a:latin typeface="Arial Unicode MS" pitchFamily="34" charset="-128"/>
                <a:ea typeface="Arial Unicode MS" pitchFamily="34" charset="-128"/>
                <a:cs typeface="Arial Unicode MS" pitchFamily="34" charset="-128"/>
              </a:rPr>
              <a:t>البيولوجية الأخري </a:t>
            </a:r>
            <a:r>
              <a:rPr lang="ar-SA" sz="2000">
                <a:latin typeface="Arial Unicode MS" pitchFamily="34" charset="-128"/>
                <a:ea typeface="Arial Unicode MS" pitchFamily="34" charset="-128"/>
                <a:cs typeface="Arial Unicode MS" pitchFamily="34" charset="-128"/>
              </a:rPr>
              <a:t>كا لبنا، الضوئي .</a:t>
            </a:r>
          </a:p>
          <a:p>
            <a:r>
              <a:rPr lang="ar-SA" sz="2000">
                <a:latin typeface="Arial Unicode MS" pitchFamily="34" charset="-128"/>
                <a:ea typeface="Arial Unicode MS" pitchFamily="34" charset="-128"/>
                <a:cs typeface="Arial Unicode MS" pitchFamily="34" charset="-128"/>
              </a:rPr>
              <a:t>والتغذية المعدنية بوصفها جز، من فسيلوجيا النبات ، تهت</a:t>
            </a:r>
            <a:r>
              <a:rPr lang="ar-EG" sz="2000">
                <a:latin typeface="Arial Unicode MS" pitchFamily="34" charset="-128"/>
                <a:ea typeface="Arial Unicode MS" pitchFamily="34" charset="-128"/>
                <a:cs typeface="Arial Unicode MS" pitchFamily="34" charset="-128"/>
              </a:rPr>
              <a:t>م</a:t>
            </a:r>
            <a:r>
              <a:rPr lang="ar-SA" sz="2000">
                <a:latin typeface="Arial Unicode MS" pitchFamily="34" charset="-128"/>
                <a:ea typeface="Arial Unicode MS" pitchFamily="34" charset="-128"/>
                <a:cs typeface="Arial Unicode MS" pitchFamily="34" charset="-128"/>
              </a:rPr>
              <a:t> بدراسة مكونات النبا</a:t>
            </a:r>
            <a:r>
              <a:rPr lang="ar-EG" sz="2000">
                <a:latin typeface="Arial Unicode MS" pitchFamily="34" charset="-128"/>
                <a:ea typeface="Arial Unicode MS" pitchFamily="34" charset="-128"/>
                <a:cs typeface="Arial Unicode MS" pitchFamily="34" charset="-128"/>
              </a:rPr>
              <a:t>ت</a:t>
            </a:r>
            <a:r>
              <a:rPr lang="ar-SA" sz="2000">
                <a:latin typeface="Arial Unicode MS" pitchFamily="34" charset="-128"/>
                <a:ea typeface="Arial Unicode MS" pitchFamily="34" charset="-128"/>
                <a:cs typeface="Arial Unicode MS" pitchFamily="34" charset="-128"/>
              </a:rPr>
              <a:t>ات من العناصر ، ودور</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هذه العناصر في تكوين جس</a:t>
            </a:r>
            <a:r>
              <a:rPr lang="ar-EG" sz="2000">
                <a:latin typeface="Arial Unicode MS" pitchFamily="34" charset="-128"/>
                <a:ea typeface="Arial Unicode MS" pitchFamily="34" charset="-128"/>
                <a:cs typeface="Arial Unicode MS" pitchFamily="34" charset="-128"/>
              </a:rPr>
              <a:t>م</a:t>
            </a:r>
            <a:r>
              <a:rPr lang="ar-SA" sz="2000">
                <a:latin typeface="Arial Unicode MS" pitchFamily="34" charset="-128"/>
                <a:ea typeface="Arial Unicode MS" pitchFamily="34" charset="-128"/>
                <a:cs typeface="Arial Unicode MS" pitchFamily="34" charset="-128"/>
              </a:rPr>
              <a:t> النبات من خلال العمليات ا</a:t>
            </a:r>
            <a:r>
              <a:rPr lang="ar-EG" sz="2000">
                <a:latin typeface="Arial Unicode MS" pitchFamily="34" charset="-128"/>
                <a:ea typeface="Arial Unicode MS" pitchFamily="34" charset="-128"/>
                <a:cs typeface="Arial Unicode MS" pitchFamily="34" charset="-128"/>
              </a:rPr>
              <a:t>لا</a:t>
            </a:r>
            <a:r>
              <a:rPr lang="ar-SA" sz="2000">
                <a:latin typeface="Arial Unicode MS" pitchFamily="34" charset="-128"/>
                <a:ea typeface="Arial Unicode MS" pitchFamily="34" charset="-128"/>
                <a:cs typeface="Arial Unicode MS" pitchFamily="34" charset="-128"/>
              </a:rPr>
              <a:t>يضية ،</a:t>
            </a:r>
            <a:endParaRPr lang="en-US" sz="2000">
              <a:latin typeface="Arial Unicode MS" pitchFamily="34" charset="-128"/>
              <a:ea typeface="Arial Unicode MS" pitchFamily="34" charset="-128"/>
              <a:cs typeface="Arial Unicode MS" pitchFamily="34" charset="-128"/>
            </a:endParaRPr>
          </a:p>
        </p:txBody>
      </p:sp>
      <p:pic>
        <p:nvPicPr>
          <p:cNvPr id="15974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000" y="2781300"/>
            <a:ext cx="10720388"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ChangeArrowheads="1"/>
          </p:cNvSpPr>
          <p:nvPr/>
        </p:nvSpPr>
        <p:spPr bwMode="auto">
          <a:xfrm>
            <a:off x="889000" y="476250"/>
            <a:ext cx="102489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eaLnBrk="0" hangingPunct="0">
              <a:lnSpc>
                <a:spcPct val="150000"/>
              </a:lnSpc>
              <a:buFontTx/>
              <a:buChar char="•"/>
            </a:pPr>
            <a:r>
              <a:rPr lang="ar-SA" sz="2000">
                <a:solidFill>
                  <a:srgbClr val="000000"/>
                </a:solidFill>
                <a:latin typeface="Arial Unicode MS" pitchFamily="34" charset="-128"/>
                <a:ea typeface="Arial Unicode MS" pitchFamily="34" charset="-128"/>
                <a:cs typeface="Arial Unicode MS" pitchFamily="34" charset="-128"/>
              </a:rPr>
              <a:t>لقد أدرك الباحثون في تغذية النبات بأن التربة هي وسط معقد وغير متجانس ولا يصلح لإجراء تجارب دقيقة بشأن تعيين العناصر الضرورية الداخلة في تغذية النبات ولهذا فقد ابتكروا طريقة خاصة لزراعة نباتاتهم في أوساط غذائية غير التربة، كالمحلول المغذي الذي يمكن السيطرة على كمية ونوعية العناصر الغذائية الداخلة في تراكيبه،</a:t>
            </a:r>
            <a:r>
              <a:rPr lang="ar-SA" sz="2000">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a:p>
            <a:pPr rtl="0" eaLnBrk="0" hangingPunct="0"/>
            <a:r>
              <a:rPr lang="ar-SA" sz="2000">
                <a:solidFill>
                  <a:srgbClr val="000000"/>
                </a:solidFill>
                <a:latin typeface="Arial Unicode MS" pitchFamily="34" charset="-128"/>
                <a:ea typeface="Arial Unicode MS" pitchFamily="34" charset="-128"/>
                <a:cs typeface="Arial Unicode MS" pitchFamily="34" charset="-128"/>
              </a:rPr>
              <a:t>فاستطاعوا بذلك أن يميزوا العناصر الضرورية من غير الضرورية لنمو النبات وأكدوا على ثلاثة أسس لأوصاف العناصر، بحيث يقال للعنصر المعدني بأنه ضروري </a:t>
            </a:r>
            <a:r>
              <a:rPr lang="ar-SA" sz="2000" b="1">
                <a:solidFill>
                  <a:srgbClr val="000000"/>
                </a:solidFill>
                <a:latin typeface="Arial Unicode MS" pitchFamily="34" charset="-128"/>
                <a:ea typeface="Arial Unicode MS" pitchFamily="34" charset="-128"/>
                <a:cs typeface="Arial Unicode MS" pitchFamily="34" charset="-128"/>
              </a:rPr>
              <a:t>للنبات</a:t>
            </a:r>
            <a:r>
              <a:rPr lang="ar-SA" sz="2000">
                <a:solidFill>
                  <a:srgbClr val="000000"/>
                </a:solidFill>
                <a:latin typeface="Arial Unicode MS" pitchFamily="34" charset="-128"/>
                <a:ea typeface="Arial Unicode MS" pitchFamily="34" charset="-128"/>
                <a:cs typeface="Arial Unicode MS" pitchFamily="34" charset="-128"/>
              </a:rPr>
              <a:t> إذا ما توفرت فيه الشروط الآتية</a:t>
            </a:r>
            <a:r>
              <a:rPr lang="en-US" sz="2000">
                <a:latin typeface="Arial Unicode MS" pitchFamily="34" charset="-128"/>
                <a:ea typeface="Arial Unicode MS" pitchFamily="34" charset="-128"/>
                <a:cs typeface="Arial Unicode MS" pitchFamily="34" charset="-128"/>
              </a:rPr>
              <a:t> </a:t>
            </a:r>
          </a:p>
        </p:txBody>
      </p:sp>
      <p:sp>
        <p:nvSpPr>
          <p:cNvPr id="160771" name="Rectangle 3"/>
          <p:cNvSpPr>
            <a:spLocks noChangeArrowheads="1"/>
          </p:cNvSpPr>
          <p:nvPr/>
        </p:nvSpPr>
        <p:spPr bwMode="auto">
          <a:xfrm>
            <a:off x="1263650" y="3716338"/>
            <a:ext cx="9967913"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يجب أن يكون العنصر أساسيا للنمو الطبيعي والتكاثري </a:t>
            </a:r>
            <a:r>
              <a:rPr lang="ar-SA" sz="2000" b="1">
                <a:latin typeface="Arial Unicode MS" pitchFamily="34" charset="-128"/>
                <a:ea typeface="Arial Unicode MS" pitchFamily="34" charset="-128"/>
                <a:cs typeface="Arial Unicode MS" pitchFamily="34" charset="-128"/>
              </a:rPr>
              <a:t>للنبات</a:t>
            </a:r>
            <a:r>
              <a:rPr lang="ar-SA" sz="2000">
                <a:latin typeface="Arial Unicode MS" pitchFamily="34" charset="-128"/>
                <a:ea typeface="Arial Unicode MS" pitchFamily="34" charset="-128"/>
                <a:cs typeface="Arial Unicode MS" pitchFamily="34" charset="-128"/>
              </a:rPr>
              <a:t>، وان أي من الظاهرتين لا يمكن أن تحدث عند غياب العنصر</a:t>
            </a:r>
            <a:r>
              <a:rPr lang="en-US" sz="2000">
                <a:latin typeface="Arial Unicode MS" pitchFamily="34" charset="-128"/>
                <a:ea typeface="Arial Unicode MS" pitchFamily="34" charset="-128"/>
                <a:cs typeface="Arial Unicode MS" pitchFamily="34" charset="-128"/>
              </a:rPr>
              <a:t>. </a:t>
            </a:r>
            <a:r>
              <a:rPr lang="en-US" sz="2000" b="1">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أن حاجة النبات إلى ذلك تكون نوعية ولا يمكن تعويضه بعنصر آخر</a:t>
            </a:r>
            <a:r>
              <a:rPr lang="en-US" sz="2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يجب أن يكون تأثير العنصر مباشرا على النبات وليس فقط كنتيجة لتأثيره على العناصر الأخرى بان يكون أكثر تواجدا أو يزيل أو يضاد التأثير السمي لبعض العناصر الأخرى</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404813"/>
            <a:ext cx="11328400" cy="597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188913"/>
            <a:ext cx="11141075" cy="619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3">
            <p14:nvContentPartPr>
              <p14:cNvPr id="4098" name="Ink 3"/>
              <p14:cNvContentPartPr>
                <a14:cpLocks xmlns:a14="http://schemas.microsoft.com/office/drawing/2010/main" noRot="1" noChangeAspect="1" noEditPoints="1" noChangeArrowheads="1" noChangeShapeType="1"/>
              </p14:cNvContentPartPr>
              <p14:nvPr/>
            </p14:nvContentPartPr>
            <p14:xfrm>
              <a:off x="9583738" y="5229225"/>
              <a:ext cx="1839912" cy="395288"/>
            </p14:xfrm>
          </p:contentPart>
        </mc:Choice>
        <mc:Fallback>
          <p:pic>
            <p:nvPicPr>
              <p:cNvPr id="4098" name="Ink 3"/>
              <p:cNvPicPr>
                <a:picLocks noRot="1" noChangeAspect="1" noEditPoints="1" noChangeArrowheads="1" noChangeShapeType="1"/>
              </p:cNvPicPr>
              <p:nvPr/>
            </p:nvPicPr>
            <p:blipFill>
              <a:blip r:embed="rId4"/>
              <a:stretch>
                <a:fillRect/>
              </a:stretch>
            </p:blipFill>
            <p:spPr>
              <a:xfrm>
                <a:off x="9571575" y="5219502"/>
                <a:ext cx="1864238" cy="414735"/>
              </a:xfrm>
              <a:prstGeom prst="rect">
                <a:avLst/>
              </a:prstGeom>
            </p:spPr>
          </p:pic>
        </mc:Fallback>
      </mc:AlternateContent>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549275"/>
            <a:ext cx="11236325" cy="295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188913"/>
            <a:ext cx="10671175"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338" y="2852738"/>
            <a:ext cx="10298112"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404813"/>
            <a:ext cx="11328400" cy="52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1272837"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88" y="2276475"/>
            <a:ext cx="111410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4">
            <p14:nvContentPartPr>
              <p14:cNvPr id="5122" name="Ink 3"/>
              <p14:cNvContentPartPr>
                <a14:cpLocks xmlns:a14="http://schemas.microsoft.com/office/drawing/2010/main" noRot="1" noChangeAspect="1" noEditPoints="1" noChangeArrowheads="1" noChangeShapeType="1"/>
              </p14:cNvContentPartPr>
              <p14:nvPr/>
            </p14:nvContentPartPr>
            <p14:xfrm>
              <a:off x="9293225" y="2606675"/>
              <a:ext cx="290513" cy="257175"/>
            </p14:xfrm>
          </p:contentPart>
        </mc:Choice>
        <mc:Fallback>
          <p:pic>
            <p:nvPicPr>
              <p:cNvPr id="5122" name="Ink 3"/>
              <p:cNvPicPr>
                <a:picLocks noRot="1" noChangeAspect="1" noEditPoints="1" noChangeArrowheads="1" noChangeShapeType="1"/>
              </p:cNvPicPr>
              <p:nvPr/>
            </p:nvPicPr>
            <p:blipFill>
              <a:blip r:embed="rId5"/>
              <a:stretch>
                <a:fillRect/>
              </a:stretch>
            </p:blipFill>
            <p:spPr>
              <a:xfrm>
                <a:off x="9281081" y="2597323"/>
                <a:ext cx="314800" cy="275879"/>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5123" name="Ink 4"/>
              <p14:cNvContentPartPr>
                <a14:cpLocks xmlns:a14="http://schemas.microsoft.com/office/drawing/2010/main" noRot="1" noChangeAspect="1" noEditPoints="1" noChangeArrowheads="1" noChangeShapeType="1"/>
              </p14:cNvContentPartPr>
              <p14:nvPr/>
            </p14:nvContentPartPr>
            <p14:xfrm>
              <a:off x="9339263" y="2708275"/>
              <a:ext cx="166687" cy="120650"/>
            </p14:xfrm>
          </p:contentPart>
        </mc:Choice>
        <mc:Fallback>
          <p:pic>
            <p:nvPicPr>
              <p:cNvPr id="5123" name="Ink 4"/>
              <p:cNvPicPr>
                <a:picLocks noRot="1" noChangeAspect="1" noEditPoints="1" noChangeArrowheads="1" noChangeShapeType="1"/>
              </p:cNvPicPr>
              <p:nvPr/>
            </p:nvPicPr>
            <p:blipFill>
              <a:blip r:embed="rId7"/>
              <a:stretch>
                <a:fillRect/>
              </a:stretch>
            </p:blipFill>
            <p:spPr>
              <a:xfrm>
                <a:off x="9327291" y="2698883"/>
                <a:ext cx="190631" cy="139434"/>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5124" name="Ink 5"/>
              <p14:cNvContentPartPr>
                <a14:cpLocks xmlns:a14="http://schemas.microsoft.com/office/drawing/2010/main" noRot="1" noChangeAspect="1" noEditPoints="1" noChangeArrowheads="1" noChangeShapeType="1"/>
              </p14:cNvContentPartPr>
              <p14:nvPr/>
            </p14:nvContentPartPr>
            <p14:xfrm>
              <a:off x="9551988" y="2657475"/>
              <a:ext cx="22225" cy="146050"/>
            </p14:xfrm>
          </p:contentPart>
        </mc:Choice>
        <mc:Fallback>
          <p:pic>
            <p:nvPicPr>
              <p:cNvPr id="5124" name="Ink 5"/>
              <p:cNvPicPr>
                <a:picLocks noRot="1" noChangeAspect="1" noEditPoints="1" noChangeArrowheads="1" noChangeShapeType="1"/>
              </p:cNvPicPr>
              <p:nvPr/>
            </p:nvPicPr>
            <p:blipFill>
              <a:blip r:embed="rId9"/>
              <a:stretch>
                <a:fillRect/>
              </a:stretch>
            </p:blipFill>
            <p:spPr>
              <a:xfrm>
                <a:off x="9541085" y="2648122"/>
                <a:ext cx="44031" cy="164756"/>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5125" name="Ink 6"/>
              <p14:cNvContentPartPr>
                <a14:cpLocks xmlns:a14="http://schemas.microsoft.com/office/drawing/2010/main" noRot="1" noChangeAspect="1" noEditPoints="1" noChangeArrowheads="1" noChangeShapeType="1"/>
              </p14:cNvContentPartPr>
              <p14:nvPr/>
            </p14:nvContentPartPr>
            <p14:xfrm>
              <a:off x="9494838" y="2614613"/>
              <a:ext cx="103187" cy="163512"/>
            </p14:xfrm>
          </p:contentPart>
        </mc:Choice>
        <mc:Fallback>
          <p:pic>
            <p:nvPicPr>
              <p:cNvPr id="5125" name="Ink 6"/>
              <p:cNvPicPr>
                <a:picLocks noRot="1" noChangeAspect="1" noEditPoints="1" noChangeArrowheads="1" noChangeShapeType="1"/>
              </p:cNvPicPr>
              <p:nvPr/>
            </p:nvPicPr>
            <p:blipFill>
              <a:blip r:embed="rId11"/>
              <a:stretch>
                <a:fillRect/>
              </a:stretch>
            </p:blipFill>
            <p:spPr>
              <a:xfrm>
                <a:off x="9482417" y="2605228"/>
                <a:ext cx="128028" cy="182282"/>
              </a:xfrm>
              <a:prstGeom prst="rect">
                <a:avLst/>
              </a:prstGeom>
            </p:spPr>
          </p:pic>
        </mc:Fallback>
      </mc:AlternateContent>
      <mc:AlternateContent xmlns:mc="http://schemas.openxmlformats.org/markup-compatibility/2006">
        <mc:Choice xmlns:p14="http://schemas.microsoft.com/office/powerpoint/2010/main" Requires="p14">
          <p:contentPart p14:bwMode="auto" r:id="rId12">
            <p14:nvContentPartPr>
              <p14:cNvPr id="5126" name="Ink 7"/>
              <p14:cNvContentPartPr>
                <a14:cpLocks xmlns:a14="http://schemas.microsoft.com/office/drawing/2010/main" noRot="1" noChangeAspect="1" noEditPoints="1" noChangeArrowheads="1" noChangeShapeType="1"/>
              </p14:cNvContentPartPr>
              <p14:nvPr/>
            </p14:nvContentPartPr>
            <p14:xfrm>
              <a:off x="9361488" y="2649538"/>
              <a:ext cx="200025" cy="214312"/>
            </p14:xfrm>
          </p:contentPart>
        </mc:Choice>
        <mc:Fallback>
          <p:pic>
            <p:nvPicPr>
              <p:cNvPr id="5126" name="Ink 7"/>
              <p:cNvPicPr>
                <a:picLocks noRot="1" noChangeAspect="1" noEditPoints="1" noChangeArrowheads="1" noChangeShapeType="1"/>
              </p:cNvPicPr>
              <p:nvPr/>
            </p:nvPicPr>
            <p:blipFill>
              <a:blip r:embed="rId13"/>
              <a:stretch>
                <a:fillRect/>
              </a:stretch>
            </p:blipFill>
            <p:spPr>
              <a:xfrm>
                <a:off x="9349449" y="2640189"/>
                <a:ext cx="224102" cy="233010"/>
              </a:xfrm>
              <a:prstGeom prst="rect">
                <a:avLst/>
              </a:prstGeom>
            </p:spPr>
          </p:pic>
        </mc:Fallback>
      </mc:AlternateContent>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404813"/>
            <a:ext cx="11141075" cy="597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188913"/>
            <a:ext cx="11045825"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3"/>
          <p:cNvSpPr>
            <a:spLocks noGrp="1" noChangeArrowheads="1"/>
          </p:cNvSpPr>
          <p:nvPr>
            <p:ph idx="1"/>
          </p:nvPr>
        </p:nvSpPr>
        <p:spPr>
          <a:xfrm>
            <a:off x="701675" y="0"/>
            <a:ext cx="10015538" cy="4321175"/>
          </a:xfrm>
        </p:spPr>
        <p:txBody>
          <a:bodyPr>
            <a:normAutofit fontScale="92500"/>
          </a:bodyPr>
          <a:lstStyle/>
          <a:p>
            <a:pPr marL="274320" indent="-274320" algn="r" eaLnBrk="1" fontAlgn="auto" hangingPunct="1">
              <a:lnSpc>
                <a:spcPct val="150000"/>
              </a:lnSpc>
              <a:spcAft>
                <a:spcPts val="0"/>
              </a:spcAft>
              <a:buClr>
                <a:schemeClr val="accent3"/>
              </a:buClr>
              <a:buFont typeface="Wingdings" pitchFamily="2" charset="2"/>
              <a:buNone/>
              <a:defRPr/>
            </a:pPr>
            <a:r>
              <a:rPr lang="ar-SA" sz="2000" b="1" dirty="0" smtClean="0">
                <a:ea typeface="+mn-ea"/>
                <a:cs typeface="PT Bold Heading" pitchFamily="2" charset="-78"/>
              </a:rPr>
              <a:t/>
            </a:r>
            <a:br>
              <a:rPr lang="ar-SA" sz="2000" b="1" dirty="0" smtClean="0">
                <a:ea typeface="+mn-ea"/>
                <a:cs typeface="PT Bold Heading" pitchFamily="2" charset="-78"/>
              </a:rPr>
            </a:br>
            <a:r>
              <a:rPr lang="ar-SA" sz="2800" dirty="0" smtClean="0">
                <a:latin typeface="Tahoma" pitchFamily="34" charset="0"/>
                <a:ea typeface="Tahoma" pitchFamily="34" charset="0"/>
                <a:cs typeface="Tahoma" pitchFamily="34" charset="0"/>
              </a:rPr>
              <a:t>نشر سائل في غاز مثل السحب .</a:t>
            </a:r>
            <a:br>
              <a:rPr lang="ar-SA" sz="2800" dirty="0" smtClean="0">
                <a:latin typeface="Tahoma" pitchFamily="34" charset="0"/>
                <a:ea typeface="Tahoma" pitchFamily="34" charset="0"/>
                <a:cs typeface="Tahoma" pitchFamily="34" charset="0"/>
              </a:rPr>
            </a:br>
            <a:r>
              <a:rPr lang="ar-SA" sz="2800" dirty="0" smtClean="0">
                <a:latin typeface="Tahoma" pitchFamily="34" charset="0"/>
                <a:ea typeface="Tahoma" pitchFamily="34" charset="0"/>
                <a:cs typeface="Tahoma" pitchFamily="34" charset="0"/>
              </a:rPr>
              <a:t>نشر سائل في صلب مثل الزبدة.</a:t>
            </a:r>
            <a:br>
              <a:rPr lang="ar-SA" sz="2800" dirty="0" smtClean="0">
                <a:latin typeface="Tahoma" pitchFamily="34" charset="0"/>
                <a:ea typeface="Tahoma" pitchFamily="34" charset="0"/>
                <a:cs typeface="Tahoma" pitchFamily="34" charset="0"/>
              </a:rPr>
            </a:br>
            <a:r>
              <a:rPr lang="ar-SA" sz="2800" dirty="0" smtClean="0">
                <a:latin typeface="Tahoma" pitchFamily="34" charset="0"/>
                <a:ea typeface="Tahoma" pitchFamily="34" charset="0"/>
                <a:cs typeface="Tahoma" pitchFamily="34" charset="0"/>
              </a:rPr>
              <a:t>نشر صلب في غاز مثل الدخان .</a:t>
            </a:r>
            <a:br>
              <a:rPr lang="ar-SA" sz="2800" dirty="0" smtClean="0">
                <a:latin typeface="Tahoma" pitchFamily="34" charset="0"/>
                <a:ea typeface="Tahoma" pitchFamily="34" charset="0"/>
                <a:cs typeface="Tahoma" pitchFamily="34" charset="0"/>
              </a:rPr>
            </a:br>
            <a:r>
              <a:rPr lang="ar-SA" sz="2800" dirty="0" smtClean="0">
                <a:latin typeface="Tahoma" pitchFamily="34" charset="0"/>
                <a:ea typeface="Tahoma" pitchFamily="34" charset="0"/>
                <a:cs typeface="Tahoma" pitchFamily="34" charset="0"/>
              </a:rPr>
              <a:t>نشر صلب في سائل النشا في الماء. </a:t>
            </a:r>
            <a:br>
              <a:rPr lang="ar-SA" sz="2800" dirty="0" smtClean="0">
                <a:latin typeface="Tahoma" pitchFamily="34" charset="0"/>
                <a:ea typeface="Tahoma" pitchFamily="34" charset="0"/>
                <a:cs typeface="Tahoma" pitchFamily="34" charset="0"/>
              </a:rPr>
            </a:br>
            <a:r>
              <a:rPr lang="ar-SA" sz="2800" dirty="0" smtClean="0">
                <a:latin typeface="Tahoma" pitchFamily="34" charset="0"/>
                <a:ea typeface="Tahoma" pitchFamily="34" charset="0"/>
                <a:cs typeface="Tahoma" pitchFamily="34" charset="0"/>
              </a:rPr>
              <a:t>نشر صلب في صلب مثل الزجاج الملوّن</a:t>
            </a:r>
            <a:r>
              <a:rPr lang="ar-SA" sz="2000" b="1" dirty="0" smtClean="0">
                <a:ea typeface="+mn-ea"/>
                <a:cs typeface="PT Bold Heading" pitchFamily="2" charset="-78"/>
              </a:rPr>
              <a:t>.</a:t>
            </a:r>
            <a:r>
              <a:rPr lang="ar-SA" sz="3400" b="1" dirty="0" smtClean="0">
                <a:ea typeface="+mn-ea"/>
              </a:rPr>
              <a:t> </a:t>
            </a:r>
            <a:br>
              <a:rPr lang="ar-SA" sz="3400" b="1" dirty="0" smtClean="0">
                <a:ea typeface="+mn-ea"/>
              </a:rPr>
            </a:br>
            <a:endParaRPr lang="en-US" sz="3400" b="1" dirty="0" smtClean="0">
              <a:ea typeface="+mn-ea"/>
              <a:cs typeface="Tahoma" pitchFamily="34" charset="0"/>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074738" y="981075"/>
          <a:ext cx="9829800" cy="5472113"/>
        </p:xfrm>
        <a:graphic>
          <a:graphicData uri="http://schemas.openxmlformats.org/drawingml/2006/table">
            <a:tbl>
              <a:tblPr firstRow="1" bandRow="1">
                <a:tableStyleId>{5940675A-B579-460E-94D1-54222C63F5DA}</a:tableStyleId>
              </a:tblPr>
              <a:tblGrid>
                <a:gridCol w="3276600"/>
                <a:gridCol w="3276600"/>
                <a:gridCol w="3276600"/>
              </a:tblGrid>
              <a:tr h="103719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2000" dirty="0" smtClean="0">
                        <a:latin typeface="Arial Unicode MS" pitchFamily="34" charset="-128"/>
                        <a:ea typeface="Arial Unicode MS" pitchFamily="34" charset="-128"/>
                        <a:cs typeface="Arial Unicode MS" pitchFamily="34" charset="-128"/>
                      </a:endParaRPr>
                    </a:p>
                    <a:p>
                      <a:pPr algn="ctr"/>
                      <a:endParaRPr lang="en-US" sz="1800" dirty="0"/>
                    </a:p>
                  </a:txBody>
                  <a:tcPr marL="118881" marR="118881" marT="45716" marB="45716"/>
                </a:tc>
                <a:tc>
                  <a:txBody>
                    <a:bodyPr/>
                    <a:lstStyle/>
                    <a:p>
                      <a:pPr algn="ct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txBody>
                  <a:tcPr marL="118881" marR="118881" marT="45716" marB="45716"/>
                </a:tc>
                <a:tc>
                  <a:txBody>
                    <a:bodyPr/>
                    <a:lstStyle/>
                    <a:p>
                      <a:pPr algn="ct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2000" dirty="0">
                        <a:latin typeface="Arial Unicode MS" pitchFamily="34" charset="-128"/>
                        <a:ea typeface="Arial Unicode MS" pitchFamily="34" charset="-128"/>
                        <a:cs typeface="Arial Unicode MS" pitchFamily="34" charset="-128"/>
                      </a:endParaRPr>
                    </a:p>
                  </a:txBody>
                  <a:tcPr marL="118881" marR="118881" marT="45716" marB="45716"/>
                </a:tc>
              </a:tr>
              <a:tr h="4434917">
                <a:tc>
                  <a:txBody>
                    <a:bodyPr/>
                    <a:lstStyle/>
                    <a:p>
                      <a:pPr algn="r"/>
                      <a:r>
                        <a:rPr kumimoji="0" lang="ar-SA" sz="1800" b="1" kern="1200" baseline="0" dirty="0" smtClean="0">
                          <a:solidFill>
                            <a:schemeClr val="tx1"/>
                          </a:solidFill>
                          <a:latin typeface="+mn-lt"/>
                          <a:ea typeface="+mn-ea"/>
                          <a:cs typeface="+mn-cs"/>
                        </a:rPr>
                        <a:t>1</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اصفرار عام على</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الأوراق المسنة.</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سقوط الأوراق المسنة.</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اصفرار الأوراق</a:t>
                      </a:r>
                    </a:p>
                    <a:p>
                      <a:pPr marL="0" marR="0" indent="0" algn="r" defTabSz="914400" rtl="0" eaLnBrk="1" fontAlgn="auto" latinLnBrk="0" hangingPunct="1">
                        <a:lnSpc>
                          <a:spcPct val="100000"/>
                        </a:lnSpc>
                        <a:spcBef>
                          <a:spcPts val="0"/>
                        </a:spcBef>
                        <a:spcAft>
                          <a:spcPts val="0"/>
                        </a:spcAft>
                        <a:buClrTx/>
                        <a:buSzTx/>
                        <a:buFontTx/>
                        <a:buNone/>
                        <a:tabLst/>
                        <a:defRPr/>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الحديثة فيصبح لونها</a:t>
                      </a:r>
                      <a:endParaRPr lang="en-US" sz="2000" dirty="0" smtClean="0"/>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اصف</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ر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شاح</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ب </a:t>
                      </a:r>
                      <a:endParaRPr kumimoji="0" lang="ar-EG" sz="2000" b="1" kern="1200" baseline="0" dirty="0" smtClean="0">
                        <a:solidFill>
                          <a:schemeClr val="tx1"/>
                        </a:solidFill>
                        <a:latin typeface="+mn-lt"/>
                        <a:ea typeface="+mn-ea"/>
                        <a:cs typeface="+mn-cs"/>
                      </a:endParaRP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تراكم صبغة الأنثوسيانين</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الزرقاء في</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أماكن متفرقة من الأوراق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endParaRPr kumimoji="0" lang="ar-SA" sz="2000" b="1" kern="1200" baseline="0" dirty="0" smtClean="0">
                        <a:solidFill>
                          <a:schemeClr val="tx1"/>
                        </a:solidFill>
                        <a:latin typeface="Arial Unicode MS" pitchFamily="34" charset="-128"/>
                        <a:ea typeface="Arial Unicode MS" pitchFamily="34" charset="-128"/>
                        <a:cs typeface="Arial Unicode MS" pitchFamily="34" charset="-128"/>
                      </a:endParaRPr>
                    </a:p>
                  </a:txBody>
                  <a:tcPr marL="118881" marR="118881" marT="45716" marB="45716"/>
                </a:tc>
                <a:tc>
                  <a:txBody>
                    <a:bodyPr/>
                    <a:lstStyle/>
                    <a:p>
                      <a:pPr algn="ctr"/>
                      <a:endParaRPr lang="en-US" sz="1800" dirty="0"/>
                    </a:p>
                  </a:txBody>
                  <a:tcPr marL="118881" marR="118881" marT="45716" marB="45716"/>
                </a:tc>
                <a:tc>
                  <a:txBody>
                    <a:bodyPr/>
                    <a:lstStyle/>
                    <a:p>
                      <a:pPr algn="ctr"/>
                      <a:r>
                        <a:rPr kumimoji="0" lang="ar-SA" sz="1800" b="1" kern="1200" baseline="0" dirty="0" smtClean="0">
                          <a:solidFill>
                            <a:schemeClr val="tx1"/>
                          </a:solidFill>
                          <a:latin typeface="+mn-lt"/>
                          <a:ea typeface="+mn-ea"/>
                          <a:cs typeface="+mn-cs"/>
                        </a:rPr>
                        <a:t>النتروجين</a:t>
                      </a:r>
                    </a:p>
                    <a:p>
                      <a:pPr algn="ctr"/>
                      <a:r>
                        <a:rPr kumimoji="0" lang="ar-EG" sz="1800" b="1" kern="1200" baseline="0" dirty="0" smtClean="0">
                          <a:solidFill>
                            <a:schemeClr val="tx1"/>
                          </a:solidFill>
                          <a:latin typeface="+mn-lt"/>
                          <a:ea typeface="+mn-ea"/>
                          <a:cs typeface="+mn-cs"/>
                        </a:rPr>
                        <a:t>أعراض</a:t>
                      </a:r>
                      <a:endParaRPr kumimoji="0" lang="ar-SA" sz="1800" b="1" kern="1200" baseline="0" dirty="0" smtClean="0">
                        <a:solidFill>
                          <a:schemeClr val="tx1"/>
                        </a:solidFill>
                        <a:latin typeface="+mn-lt"/>
                        <a:ea typeface="+mn-ea"/>
                        <a:cs typeface="+mn-cs"/>
                      </a:endParaRPr>
                    </a:p>
                    <a:p>
                      <a:pPr algn="ctr"/>
                      <a:r>
                        <a:rPr kumimoji="0" lang="ar-SA" sz="1800" b="1" kern="1200" baseline="0" dirty="0" smtClean="0">
                          <a:solidFill>
                            <a:schemeClr val="tx1"/>
                          </a:solidFill>
                          <a:latin typeface="+mn-lt"/>
                          <a:ea typeface="+mn-ea"/>
                          <a:cs typeface="+mn-cs"/>
                        </a:rPr>
                        <a:t>النقص:</a:t>
                      </a:r>
                    </a:p>
                    <a:p>
                      <a:endParaRPr kumimoji="0" lang="ar-EG" sz="1800" b="1" kern="1200" baseline="0" dirty="0" smtClean="0">
                        <a:solidFill>
                          <a:schemeClr val="tx1"/>
                        </a:solidFill>
                        <a:latin typeface="+mn-lt"/>
                        <a:ea typeface="+mn-ea"/>
                        <a:cs typeface="+mn-cs"/>
                      </a:endParaRPr>
                    </a:p>
                    <a:p>
                      <a:endParaRPr kumimoji="0" lang="ar-EG" sz="1800" b="1" kern="1200" baseline="0" dirty="0" smtClean="0">
                        <a:solidFill>
                          <a:schemeClr val="tx1"/>
                        </a:solidFill>
                        <a:latin typeface="+mn-lt"/>
                        <a:ea typeface="+mn-ea"/>
                        <a:cs typeface="+mn-cs"/>
                      </a:endParaRPr>
                    </a:p>
                    <a:p>
                      <a:endParaRPr kumimoji="0" lang="ar-EG" sz="1800" b="1" kern="1200" baseline="0" dirty="0" smtClean="0">
                        <a:solidFill>
                          <a:schemeClr val="tx1"/>
                        </a:solidFill>
                        <a:latin typeface="+mn-lt"/>
                        <a:ea typeface="+mn-ea"/>
                        <a:cs typeface="+mn-cs"/>
                      </a:endParaRPr>
                    </a:p>
                    <a:p>
                      <a:endParaRPr kumimoji="0" lang="ar-EG" sz="1800" b="1" kern="1200" baseline="0" dirty="0" smtClean="0">
                        <a:solidFill>
                          <a:schemeClr val="tx1"/>
                        </a:solidFill>
                        <a:latin typeface="+mn-lt"/>
                        <a:ea typeface="+mn-ea"/>
                        <a:cs typeface="+mn-cs"/>
                      </a:endParaRPr>
                    </a:p>
                    <a:p>
                      <a:endParaRPr kumimoji="0" lang="ar-EG" sz="1800" b="1" kern="1200" baseline="0" dirty="0" smtClean="0">
                        <a:solidFill>
                          <a:schemeClr val="tx1"/>
                        </a:solidFill>
                        <a:latin typeface="+mn-lt"/>
                        <a:ea typeface="+mn-ea"/>
                        <a:cs typeface="+mn-cs"/>
                      </a:endParaRPr>
                    </a:p>
                    <a:p>
                      <a:endParaRPr kumimoji="0" lang="ar-EG" sz="1800" b="1" kern="1200" baseline="0" dirty="0" smtClean="0">
                        <a:solidFill>
                          <a:schemeClr val="tx1"/>
                        </a:solidFill>
                        <a:latin typeface="+mn-lt"/>
                        <a:ea typeface="+mn-ea"/>
                        <a:cs typeface="+mn-cs"/>
                      </a:endParaRPr>
                    </a:p>
                    <a:p>
                      <a:endParaRPr kumimoji="0" lang="ar-EG" sz="1800" b="1" kern="1200" baseline="0" dirty="0" smtClean="0">
                        <a:solidFill>
                          <a:schemeClr val="tx1"/>
                        </a:solidFill>
                        <a:latin typeface="+mn-lt"/>
                        <a:ea typeface="+mn-ea"/>
                        <a:cs typeface="+mn-cs"/>
                      </a:endParaRPr>
                    </a:p>
                    <a:p>
                      <a:endParaRPr kumimoji="0" lang="ar-EG" sz="1800" b="1" kern="1200" baseline="0" dirty="0" smtClean="0">
                        <a:solidFill>
                          <a:schemeClr val="tx1"/>
                        </a:solidFill>
                        <a:latin typeface="+mn-lt"/>
                        <a:ea typeface="+mn-ea"/>
                        <a:cs typeface="+mn-cs"/>
                      </a:endParaRPr>
                    </a:p>
                    <a:p>
                      <a:endParaRPr kumimoji="0" lang="ar-EG" sz="1800" b="1" kern="1200" baseline="0" dirty="0" smtClean="0">
                        <a:solidFill>
                          <a:schemeClr val="tx1"/>
                        </a:solidFill>
                        <a:latin typeface="+mn-lt"/>
                        <a:ea typeface="+mn-ea"/>
                        <a:cs typeface="+mn-cs"/>
                      </a:endParaRPr>
                    </a:p>
                    <a:p>
                      <a:pPr algn="ctr"/>
                      <a:endParaRPr kumimoji="0" lang="ar-EG" sz="1800" b="1" kern="1200" baseline="0" dirty="0" smtClean="0">
                        <a:solidFill>
                          <a:schemeClr val="tx1"/>
                        </a:solidFill>
                        <a:latin typeface="+mn-lt"/>
                        <a:ea typeface="+mn-ea"/>
                        <a:cs typeface="+mn-cs"/>
                      </a:endParaRPr>
                    </a:p>
                    <a:p>
                      <a:pPr algn="ctr"/>
                      <a:r>
                        <a:rPr kumimoji="0" lang="en-US" sz="1800" b="1" kern="1200" baseline="0" dirty="0" smtClean="0">
                          <a:solidFill>
                            <a:schemeClr val="tx1"/>
                          </a:solidFill>
                          <a:latin typeface="+mn-lt"/>
                          <a:ea typeface="+mn-ea"/>
                          <a:cs typeface="+mn-cs"/>
                        </a:rPr>
                        <a:t>N</a:t>
                      </a:r>
                      <a:r>
                        <a:rPr kumimoji="0" lang="ar-EG" sz="1800" b="1" kern="1200" baseline="0" dirty="0" smtClean="0">
                          <a:solidFill>
                            <a:schemeClr val="tx1"/>
                          </a:solidFill>
                          <a:latin typeface="+mn-lt"/>
                          <a:ea typeface="+mn-ea"/>
                          <a:cs typeface="+mn-cs"/>
                        </a:rPr>
                        <a:t>                                       </a:t>
                      </a:r>
                      <a:endParaRPr lang="en-US" sz="1800" dirty="0" smtClean="0"/>
                    </a:p>
                  </a:txBody>
                  <a:tcPr marL="118881" marR="118881" marT="45716" marB="45716"/>
                </a:tc>
              </a:tr>
            </a:tbl>
          </a:graphicData>
        </a:graphic>
      </p:graphicFrame>
      <p:sp>
        <p:nvSpPr>
          <p:cNvPr id="167952" name="Rectangle 3"/>
          <p:cNvSpPr>
            <a:spLocks noChangeArrowheads="1"/>
          </p:cNvSpPr>
          <p:nvPr/>
        </p:nvSpPr>
        <p:spPr bwMode="auto">
          <a:xfrm>
            <a:off x="2200275" y="260350"/>
            <a:ext cx="72850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b="1">
                <a:latin typeface="Arial Unicode MS" pitchFamily="34" charset="-128"/>
                <a:ea typeface="Arial Unicode MS" pitchFamily="34" charset="-128"/>
                <a:cs typeface="Arial Unicode MS" pitchFamily="34" charset="-128"/>
              </a:rPr>
              <a:t>جدول يبين أهمية بعض لعناصر الضرورية الصغرى للنبات</a:t>
            </a:r>
            <a:endParaRPr lang="en-US" sz="2000">
              <a:latin typeface="Arial Unicode MS" pitchFamily="34" charset="-128"/>
              <a:ea typeface="Arial Unicode MS" pitchFamily="34" charset="-128"/>
              <a:cs typeface="Arial Unicode MS" pitchFamily="34" charset="-128"/>
            </a:endParaRPr>
          </a:p>
        </p:txBody>
      </p:sp>
      <p:pic>
        <p:nvPicPr>
          <p:cNvPr id="16795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5263" y="2997200"/>
            <a:ext cx="290195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7954" name="Rectangle 6"/>
          <p:cNvSpPr>
            <a:spLocks noChangeArrowheads="1"/>
          </p:cNvSpPr>
          <p:nvPr/>
        </p:nvSpPr>
        <p:spPr bwMode="auto">
          <a:xfrm>
            <a:off x="4445000" y="2060575"/>
            <a:ext cx="2997200"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EG" b="1"/>
              <a:t>1- </a:t>
            </a:r>
            <a:r>
              <a:rPr lang="ar-SA" sz="2000" b="1">
                <a:latin typeface="Arial Unicode MS" pitchFamily="34" charset="-128"/>
                <a:ea typeface="Arial Unicode MS" pitchFamily="34" charset="-128"/>
                <a:cs typeface="Arial Unicode MS" pitchFamily="34" charset="-128"/>
              </a:rPr>
              <a:t>يدخل في تركيب العديد</a:t>
            </a:r>
          </a:p>
          <a:p>
            <a:r>
              <a:rPr lang="ar-SA" sz="2000" b="1">
                <a:latin typeface="Arial Unicode MS" pitchFamily="34" charset="-128"/>
                <a:ea typeface="Arial Unicode MS" pitchFamily="34" charset="-128"/>
                <a:cs typeface="Arial Unicode MS" pitchFamily="34" charset="-128"/>
              </a:rPr>
              <a:t>من المركبات العضوية والبروتينات.</a:t>
            </a:r>
          </a:p>
          <a:p>
            <a:r>
              <a:rPr lang="ar-SA" sz="2000" b="1">
                <a:latin typeface="Arial Unicode MS" pitchFamily="34" charset="-128"/>
                <a:ea typeface="Arial Unicode MS" pitchFamily="34" charset="-128"/>
                <a:cs typeface="Arial Unicode MS" pitchFamily="34" charset="-128"/>
              </a:rPr>
              <a:t>-2 يدخل في تركيب المساعدات</a:t>
            </a:r>
          </a:p>
          <a:p>
            <a:r>
              <a:rPr lang="ar-SA" sz="2000" b="1">
                <a:latin typeface="Arial Unicode MS" pitchFamily="34" charset="-128"/>
                <a:ea typeface="Arial Unicode MS" pitchFamily="34" charset="-128"/>
                <a:cs typeface="Arial Unicode MS" pitchFamily="34" charset="-128"/>
              </a:rPr>
              <a:t>الأنزيمية ومركبات البورون التي</a:t>
            </a:r>
          </a:p>
          <a:p>
            <a:r>
              <a:rPr lang="ar-SA" sz="2000" b="1">
                <a:latin typeface="Arial Unicode MS" pitchFamily="34" charset="-128"/>
                <a:ea typeface="Arial Unicode MS" pitchFamily="34" charset="-128"/>
                <a:cs typeface="Arial Unicode MS" pitchFamily="34" charset="-128"/>
              </a:rPr>
              <a:t>تشترك في تركيب الكلوروفيل</a:t>
            </a:r>
          </a:p>
          <a:p>
            <a:r>
              <a:rPr lang="ar-SA" sz="2000" b="1">
                <a:latin typeface="Arial Unicode MS" pitchFamily="34" charset="-128"/>
                <a:ea typeface="Arial Unicode MS" pitchFamily="34" charset="-128"/>
                <a:cs typeface="Arial Unicode MS" pitchFamily="34" charset="-128"/>
              </a:rPr>
              <a:t>والسيتوكرومات </a:t>
            </a:r>
            <a:r>
              <a:rPr lang="ar-EG" sz="2000" b="1">
                <a:latin typeface="Arial Unicode MS" pitchFamily="34" charset="-128"/>
                <a:ea typeface="Arial Unicode MS" pitchFamily="34" charset="-128"/>
                <a:cs typeface="Arial Unicode MS" pitchFamily="34" charset="-128"/>
              </a:rPr>
              <a:t>ا</a:t>
            </a:r>
            <a:r>
              <a:rPr lang="ar-SA" sz="2000" b="1">
                <a:latin typeface="Arial Unicode MS" pitchFamily="34" charset="-128"/>
                <a:ea typeface="Arial Unicode MS" pitchFamily="34" charset="-128"/>
                <a:cs typeface="Arial Unicode MS" pitchFamily="34" charset="-128"/>
              </a:rPr>
              <a:t>لمهمة في عملية</a:t>
            </a:r>
            <a:r>
              <a:rPr lang="ar-EG" sz="2000" b="1">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البناء الضوئي</a:t>
            </a:r>
            <a:r>
              <a:rPr lang="ar-EG" sz="2000" b="1">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والتنفس .</a:t>
            </a: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01675" y="620713"/>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5</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جفاف واصفرار كامل</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الأوراق السفلية.</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6-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تقزم للنبات المصاب .</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lnSpc>
                          <a:spcPct val="150000"/>
                        </a:lnSpc>
                      </a:pPr>
                      <a:r>
                        <a:rPr kumimoji="0" lang="ar-EG" sz="1800" b="0" kern="1200" baseline="0" dirty="0" smtClean="0">
                          <a:solidFill>
                            <a:schemeClr val="tx1"/>
                          </a:solidFill>
                          <a:latin typeface="Arial Unicode MS" pitchFamily="34" charset="-128"/>
                          <a:ea typeface="Arial Unicode MS" pitchFamily="34" charset="-128"/>
                          <a:cs typeface="Arial Unicode MS" pitchFamily="34" charset="-128"/>
                        </a:rPr>
                        <a:t>3- </a:t>
                      </a: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يدخل في تركيب العديد</a:t>
                      </a:r>
                    </a:p>
                    <a:p>
                      <a:pPr algn="r">
                        <a:lnSpc>
                          <a:spcPct val="150000"/>
                        </a:lnSpc>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من المركبات الهامة مثل الأميدات</a:t>
                      </a:r>
                      <a:r>
                        <a:rPr kumimoji="0" lang="ar-EG" sz="18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والقلويات </a:t>
                      </a:r>
                      <a:endParaRPr kumimoji="0" lang="ar-EG" sz="1800" b="1" kern="1200" baseline="0" dirty="0" smtClean="0">
                        <a:solidFill>
                          <a:schemeClr val="tx1"/>
                        </a:solidFill>
                        <a:latin typeface="Arial Unicode MS" pitchFamily="34" charset="-128"/>
                        <a:ea typeface="Arial Unicode MS" pitchFamily="34" charset="-128"/>
                        <a:cs typeface="Arial Unicode MS" pitchFamily="34" charset="-128"/>
                      </a:endParaRPr>
                    </a:p>
                    <a:p>
                      <a:pPr algn="r">
                        <a:lnSpc>
                          <a:spcPct val="150000"/>
                        </a:lnSpc>
                      </a:pPr>
                      <a:r>
                        <a:rPr kumimoji="0" lang="ar-EG" sz="18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وغير</a:t>
                      </a:r>
                      <a:r>
                        <a:rPr kumimoji="0" lang="ar-EG" sz="18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 .</a:t>
                      </a:r>
                    </a:p>
                    <a:p>
                      <a:pPr algn="r">
                        <a:lnSpc>
                          <a:spcPct val="150000"/>
                        </a:lnSpc>
                      </a:pPr>
                      <a:r>
                        <a:rPr kumimoji="0" lang="ar-EG" sz="1800" b="1" kern="1200" baseline="0" dirty="0" smtClean="0">
                          <a:solidFill>
                            <a:schemeClr val="tx1"/>
                          </a:solidFill>
                          <a:latin typeface="Arial Unicode MS" pitchFamily="34" charset="-128"/>
                          <a:ea typeface="Arial Unicode MS" pitchFamily="34" charset="-128"/>
                          <a:cs typeface="Arial Unicode MS" pitchFamily="34" charset="-128"/>
                        </a:rPr>
                        <a:t>4- </a:t>
                      </a: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مهم في عملية بناءالبروتوبلازم</a:t>
                      </a:r>
                    </a:p>
                    <a:p>
                      <a:pPr algn="r">
                        <a:lnSpc>
                          <a:spcPct val="150000"/>
                        </a:lnSpc>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وبالتالي نمو النبات ونشاط</a:t>
                      </a:r>
                      <a:r>
                        <a:rPr kumimoji="0" lang="ar-EG" sz="18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و</a:t>
                      </a:r>
                    </a:p>
                    <a:p>
                      <a:pPr algn="r">
                        <a:lnSpc>
                          <a:spcPct val="150000"/>
                        </a:lnSpc>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الخضري</a:t>
                      </a:r>
                      <a:endParaRPr lang="en-US" sz="1800" dirty="0"/>
                    </a:p>
                  </a:txBody>
                  <a:tcPr marL="118865" marR="118865" marT="45723" marB="45723"/>
                </a:tc>
                <a:tc>
                  <a:txBody>
                    <a:bodyPr/>
                    <a:lstStyle/>
                    <a:p>
                      <a:pPr algn="ctr"/>
                      <a:endParaRPr kumimoji="0" lang="ar-EG" sz="2400" b="1" kern="1200" baseline="0" dirty="0" smtClean="0">
                        <a:solidFill>
                          <a:schemeClr val="tx1"/>
                        </a:solidFill>
                        <a:latin typeface="Arial Unicode MS" pitchFamily="34" charset="-128"/>
                        <a:ea typeface="Arial Unicode MS" pitchFamily="34" charset="-128"/>
                        <a:cs typeface="Arial Unicode MS" pitchFamily="34" charset="-128"/>
                      </a:endParaRPr>
                    </a:p>
                    <a:p>
                      <a:pPr algn="ctr"/>
                      <a:r>
                        <a:rPr kumimoji="0" lang="ar-SA" sz="2400" b="1" kern="1200" baseline="0" dirty="0" smtClean="0">
                          <a:solidFill>
                            <a:schemeClr val="tx1"/>
                          </a:solidFill>
                          <a:latin typeface="Arial Unicode MS" pitchFamily="34" charset="-128"/>
                          <a:ea typeface="Arial Unicode MS" pitchFamily="34" charset="-128"/>
                          <a:cs typeface="Arial Unicode MS" pitchFamily="34" charset="-128"/>
                        </a:rPr>
                        <a:t>النتروجين</a:t>
                      </a:r>
                      <a:endParaRPr lang="en-US" sz="2400" dirty="0">
                        <a:latin typeface="Arial Unicode MS" pitchFamily="34" charset="-128"/>
                        <a:ea typeface="Arial Unicode MS" pitchFamily="34" charset="-128"/>
                        <a:cs typeface="Arial Unicode MS" pitchFamily="34" charset="-128"/>
                      </a:endParaRPr>
                    </a:p>
                  </a:txBody>
                  <a:tcPr marL="118865" marR="118865" marT="45723" marB="45723"/>
                </a:tc>
              </a:tr>
            </a:tbl>
          </a:graphicData>
        </a:graphic>
      </p:graphicFrame>
      <p:pic>
        <p:nvPicPr>
          <p:cNvPr id="16897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7938" y="2708275"/>
            <a:ext cx="3276600"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01675" y="595313"/>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 تساقط الأوراق غير</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الناضجة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تكون صبغة</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الأنثوسيانين الزرقاء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تكون مساحات نخرية</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ميتة و على الأوراق والأعناق أو الثمار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تقزم للنباتات المصابة</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وضعف في النمو</a:t>
                      </a:r>
                      <a:r>
                        <a:rPr kumimoji="0" lang="ar-SA" sz="1800" b="1" kern="1200" baseline="0" dirty="0" smtClean="0">
                          <a:solidFill>
                            <a:schemeClr val="tx1"/>
                          </a:solidFill>
                          <a:latin typeface="+mn-lt"/>
                          <a:ea typeface="+mn-ea"/>
                          <a:cs typeface="+mn-cs"/>
                        </a:rPr>
                        <a:t>.</a:t>
                      </a:r>
                      <a:endParaRPr lang="en-US" sz="1800" dirty="0"/>
                    </a:p>
                  </a:txBody>
                  <a:tcPr marL="118865" marR="118865" marT="45723" marB="45723"/>
                </a:tc>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تكوين الأحماض النووية والمرافقات الإنزيمية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مهم في عملية تكوين</a:t>
                      </a:r>
                    </a:p>
                    <a:p>
                      <a:pPr algn="r">
                        <a:lnSpc>
                          <a:spcPct val="150000"/>
                        </a:lnSpc>
                      </a:pPr>
                      <a:r>
                        <a:rPr kumimoji="0" lang="en-US" sz="2000" b="1" kern="1200" baseline="0" dirty="0" smtClean="0">
                          <a:solidFill>
                            <a:schemeClr val="tx1"/>
                          </a:solidFill>
                          <a:latin typeface="Arial Unicode MS" pitchFamily="34" charset="-128"/>
                          <a:ea typeface="Arial Unicode MS" pitchFamily="34" charset="-128"/>
                          <a:cs typeface="Arial Unicode MS" pitchFamily="34" charset="-128"/>
                        </a:rPr>
                        <a:t>ATP</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a:t>
                      </a:r>
                      <a:r>
                        <a:rPr kumimoji="0" lang="en-US" sz="2000" b="1" kern="1200" baseline="0" dirty="0" smtClean="0">
                          <a:solidFill>
                            <a:schemeClr val="tx1"/>
                          </a:solidFill>
                          <a:latin typeface="Arial Unicode MS" pitchFamily="34" charset="-128"/>
                          <a:ea typeface="Arial Unicode MS" pitchFamily="34" charset="-128"/>
                          <a:cs typeface="Arial Unicode MS" pitchFamily="34" charset="-128"/>
                        </a:rPr>
                        <a:t> </a:t>
                      </a:r>
                      <a:endParaRPr kumimoji="0" lang="ar-SA" sz="2000" b="1" kern="1200" baseline="0" dirty="0" smtClean="0">
                        <a:solidFill>
                          <a:schemeClr val="tx1"/>
                        </a:solidFill>
                        <a:latin typeface="Arial Unicode MS" pitchFamily="34" charset="-128"/>
                        <a:ea typeface="Arial Unicode MS" pitchFamily="34" charset="-128"/>
                        <a:cs typeface="Arial Unicode MS" pitchFamily="34" charset="-128"/>
                      </a:endParaRP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عالية  الطاقة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يدخل في عملية تخليق</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البروتينات النووية .</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endParaRPr lang="ar-EG" sz="1800" dirty="0" smtClean="0"/>
                    </a:p>
                    <a:p>
                      <a:pPr algn="ctr"/>
                      <a:r>
                        <a:rPr kumimoji="0" lang="ar-SA" sz="2800" b="1" kern="1200" baseline="0" dirty="0" smtClean="0">
                          <a:solidFill>
                            <a:schemeClr val="tx1"/>
                          </a:solidFill>
                          <a:latin typeface="Arial Unicode MS" pitchFamily="34" charset="-128"/>
                          <a:ea typeface="Arial Unicode MS" pitchFamily="34" charset="-128"/>
                          <a:cs typeface="Arial Unicode MS" pitchFamily="34" charset="-128"/>
                        </a:rPr>
                        <a:t>الفوسفور</a:t>
                      </a:r>
                      <a:endParaRPr lang="ar-EG" sz="2800" dirty="0" smtClean="0">
                        <a:latin typeface="Arial Unicode MS" pitchFamily="34" charset="-128"/>
                        <a:ea typeface="Arial Unicode MS" pitchFamily="34" charset="-128"/>
                        <a:cs typeface="Arial Unicode MS" pitchFamily="34" charset="-128"/>
                      </a:endParaRPr>
                    </a:p>
                    <a:p>
                      <a:pPr algn="ctr"/>
                      <a:endParaRPr kumimoji="0" lang="en-US" sz="2800" b="1" kern="1200" baseline="0" dirty="0" smtClean="0">
                        <a:solidFill>
                          <a:schemeClr val="tx1"/>
                        </a:solidFill>
                        <a:latin typeface="Arial Unicode MS" pitchFamily="34" charset="-128"/>
                        <a:ea typeface="Arial Unicode MS" pitchFamily="34" charset="-128"/>
                        <a:cs typeface="Arial Unicode MS" pitchFamily="34" charset="-128"/>
                      </a:endParaRPr>
                    </a:p>
                    <a:p>
                      <a:pPr algn="ctr"/>
                      <a:r>
                        <a:rPr kumimoji="0" lang="en-US" sz="2800" b="1" kern="1200" baseline="0" dirty="0" smtClean="0">
                          <a:solidFill>
                            <a:schemeClr val="tx1"/>
                          </a:solidFill>
                          <a:latin typeface="Arial Unicode MS" pitchFamily="34" charset="-128"/>
                          <a:ea typeface="Arial Unicode MS" pitchFamily="34" charset="-128"/>
                          <a:cs typeface="Arial Unicode MS" pitchFamily="34" charset="-128"/>
                        </a:rPr>
                        <a:t>P</a:t>
                      </a:r>
                    </a:p>
                    <a:p>
                      <a:pPr algn="ctr"/>
                      <a:endParaRPr lang="en-US" sz="2800" dirty="0">
                        <a:latin typeface="Arial Unicode MS" pitchFamily="34" charset="-128"/>
                        <a:ea typeface="Arial Unicode MS" pitchFamily="34" charset="-128"/>
                        <a:cs typeface="Arial Unicode MS" pitchFamily="34" charset="-128"/>
                      </a:endParaRPr>
                    </a:p>
                  </a:txBody>
                  <a:tcPr marL="118865" marR="118865" marT="45723" marB="45723"/>
                </a:tc>
              </a:tr>
            </a:tbl>
          </a:graphicData>
        </a:graphic>
      </p:graphicFrame>
      <p:pic>
        <p:nvPicPr>
          <p:cNvPr id="17000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3188" y="3068638"/>
            <a:ext cx="3181350"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0001" name="Rectangle 3"/>
          <p:cNvSpPr>
            <a:spLocks noChangeArrowheads="1"/>
          </p:cNvSpPr>
          <p:nvPr/>
        </p:nvSpPr>
        <p:spPr bwMode="auto">
          <a:xfrm>
            <a:off x="3603625" y="3213100"/>
            <a:ext cx="27987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a:latin typeface="Arial Unicode MS" pitchFamily="34" charset="-128"/>
                <a:ea typeface="Arial Unicode MS" pitchFamily="34" charset="-128"/>
                <a:cs typeface="Arial Unicode MS" pitchFamily="34" charset="-128"/>
              </a:rPr>
              <a:t>ومركبات أخرى </a:t>
            </a:r>
            <a:endParaRPr lang="en-US"/>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701675" y="476250"/>
          <a:ext cx="10577513" cy="5715000"/>
        </p:xfrm>
        <a:graphic>
          <a:graphicData uri="http://schemas.openxmlformats.org/drawingml/2006/table">
            <a:tbl>
              <a:tblPr firstRow="1" bandRow="1">
                <a:tableStyleId>{5940675A-B579-460E-94D1-54222C63F5DA}</a:tableStyleId>
              </a:tblPr>
              <a:tblGrid>
                <a:gridCol w="3432230"/>
                <a:gridCol w="3962668"/>
                <a:gridCol w="318261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7" marR="118867"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7" marR="118867"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7" marR="118867" marT="45723" marB="45723"/>
                </a:tc>
              </a:tr>
              <a:tr h="4800539">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5- يكون لون الأوراق</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داكن</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6- ضعف في الإنقسام</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الخلوي وخفض معدل</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التفريع وإنتاج الأوراق</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ومساحتها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7- وجود كميات قليلة من</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النسيج الوعائي وكميات</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كبيرة من النسيج النخاعي .</a:t>
                      </a:r>
                      <a:endParaRPr lang="en-US" sz="2000" dirty="0">
                        <a:latin typeface="Arial Unicode MS" pitchFamily="34" charset="-128"/>
                        <a:ea typeface="Arial Unicode MS" pitchFamily="34" charset="-128"/>
                        <a:cs typeface="Arial Unicode MS" pitchFamily="34" charset="-128"/>
                      </a:endParaRPr>
                    </a:p>
                  </a:txBody>
                  <a:tcPr marL="118867" marR="118867" marT="45723" marB="45723"/>
                </a:tc>
                <a:tc>
                  <a:txBody>
                    <a:bodyPr/>
                    <a:lstStyle/>
                    <a:p>
                      <a:pPr algn="r"/>
                      <a:r>
                        <a:rPr kumimoji="0" lang="ar-SA" sz="1800" b="1" kern="1200" baseline="0" dirty="0" smtClean="0">
                          <a:solidFill>
                            <a:schemeClr val="tx1"/>
                          </a:solidFill>
                          <a:latin typeface="+mn-lt"/>
                          <a:ea typeface="+mn-ea"/>
                          <a:cs typeface="+mn-cs"/>
                        </a:rPr>
                        <a:t>-</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تكوين الأغشية الخلوية </a:t>
                      </a:r>
                    </a:p>
                    <a:p>
                      <a:pPr algn="r"/>
                      <a:endParaRPr kumimoji="0" lang="ar-SA" sz="2000" b="1" kern="1200" baseline="0" dirty="0" smtClean="0">
                        <a:solidFill>
                          <a:schemeClr val="tx1"/>
                        </a:solidFill>
                        <a:latin typeface="Arial Unicode MS" pitchFamily="34" charset="-128"/>
                        <a:ea typeface="Arial Unicode MS" pitchFamily="34" charset="-128"/>
                        <a:cs typeface="Arial Unicode MS" pitchFamily="34" charset="-128"/>
                      </a:endParaRP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-5 لأيونات الفسفور دور هام في عملية ضبط وتنظيم الرقم الهيدروجيني بالخلايا .</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-6 يدخل في العديد من المركبات الهامة خاصة لعمليات الأيض ومن</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العمليات الأيضية الأخرى التي   يدخل فيها الفوسفور البناء الضوئي</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والتنفس وأيض النتروجين وبناء</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الدهون</a:t>
                      </a:r>
                      <a:endParaRPr lang="en-US" sz="2000" dirty="0">
                        <a:latin typeface="Arial Unicode MS" pitchFamily="34" charset="-128"/>
                        <a:ea typeface="Arial Unicode MS" pitchFamily="34" charset="-128"/>
                        <a:cs typeface="Arial Unicode MS" pitchFamily="34" charset="-128"/>
                      </a:endParaRPr>
                    </a:p>
                  </a:txBody>
                  <a:tcPr marL="118867" marR="118867" marT="45723" marB="45723"/>
                </a:tc>
                <a:tc>
                  <a:txBody>
                    <a:bodyPr/>
                    <a:lstStyle/>
                    <a:p>
                      <a:pPr algn="r"/>
                      <a:endParaRPr lang="ar-EG" sz="18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الفوسفور</a:t>
                      </a:r>
                      <a:endParaRPr lang="ar-EG" sz="1800" dirty="0" smtClean="0">
                        <a:latin typeface="Arial Unicode MS" pitchFamily="34" charset="-128"/>
                        <a:ea typeface="Arial Unicode MS" pitchFamily="34" charset="-128"/>
                        <a:cs typeface="Arial Unicode MS" pitchFamily="34" charset="-128"/>
                      </a:endParaRPr>
                    </a:p>
                    <a:p>
                      <a:pPr algn="ctr"/>
                      <a:endParaRPr lang="ar-EG" sz="1800" dirty="0" smtClean="0"/>
                    </a:p>
                    <a:p>
                      <a:pPr algn="r"/>
                      <a:endParaRPr lang="ar-EG" sz="1800" dirty="0" smtClean="0"/>
                    </a:p>
                    <a:p>
                      <a:pPr algn="r"/>
                      <a:endParaRPr lang="en-US" sz="1800" dirty="0"/>
                    </a:p>
                  </a:txBody>
                  <a:tcPr marL="118867" marR="118867" marT="45723" marB="45723"/>
                </a:tc>
              </a:tr>
            </a:tbl>
          </a:graphicData>
        </a:graphic>
      </p:graphicFrame>
      <p:pic>
        <p:nvPicPr>
          <p:cNvPr id="17102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3575" y="2565400"/>
            <a:ext cx="290195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89000" y="404813"/>
          <a:ext cx="10296525" cy="5715000"/>
        </p:xfrm>
        <a:graphic>
          <a:graphicData uri="http://schemas.openxmlformats.org/drawingml/2006/table">
            <a:tbl>
              <a:tblPr firstRow="1" bandRow="1">
                <a:tableStyleId>{5940675A-B579-460E-94D1-54222C63F5DA}</a:tableStyleId>
              </a:tblPr>
              <a:tblGrid>
                <a:gridCol w="3556144"/>
                <a:gridCol w="3308207"/>
                <a:gridCol w="3432174"/>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 اصفرار عام على</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الأوراق الحديثة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تراكم صبغة الأنثوسيانين الزرقاء في أماكن متفرقة من الأوراق.</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 اصفرار الأوراق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تحلل البروتين .</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 يدخل في تركيب</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المساعدات الأنزيمية أو بعض الفينامينات</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و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هرمونات النمو.</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مهم في بعض البروتينات</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اللازمة للبناء الضوئي وأيض</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النتروجين .</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ويكون مركب وسطي مهم</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في عملية نقل المجموعة</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الميثلية </a:t>
                      </a:r>
                      <a:r>
                        <a:rPr kumimoji="0" lang="ar-SA" sz="1800" b="1" kern="1200" baseline="0" dirty="0" smtClean="0">
                          <a:solidFill>
                            <a:schemeClr val="tx1"/>
                          </a:solidFill>
                          <a:latin typeface="+mn-lt"/>
                          <a:ea typeface="+mn-ea"/>
                          <a:cs typeface="+mn-cs"/>
                        </a:rPr>
                        <a:t>.</a:t>
                      </a:r>
                      <a:endParaRPr lang="en-US" sz="1800" dirty="0"/>
                    </a:p>
                  </a:txBody>
                  <a:tcPr marL="118865" marR="118865" marT="45723" marB="45723"/>
                </a:tc>
                <a:tc>
                  <a:txBody>
                    <a:bodyPr/>
                    <a:lstStyle/>
                    <a:p>
                      <a:pPr algn="r"/>
                      <a:endParaRPr lang="ar-EG" sz="1800" dirty="0" smtClean="0"/>
                    </a:p>
                    <a:p>
                      <a:pPr algn="ctr"/>
                      <a:r>
                        <a:rPr kumimoji="0" lang="ar-SA" sz="2800" b="1" kern="1200" baseline="0" dirty="0" smtClean="0">
                          <a:solidFill>
                            <a:schemeClr val="tx1"/>
                          </a:solidFill>
                          <a:latin typeface="+mn-lt"/>
                          <a:ea typeface="+mn-ea"/>
                          <a:cs typeface="+mn-cs"/>
                        </a:rPr>
                        <a:t>الكبريت</a:t>
                      </a:r>
                      <a:endParaRPr lang="ar-EG" sz="2800" dirty="0" smtClean="0"/>
                    </a:p>
                    <a:p>
                      <a:pPr algn="r"/>
                      <a:endParaRPr lang="ar-EG" sz="1800" dirty="0" smtClean="0"/>
                    </a:p>
                    <a:p>
                      <a:pPr algn="r"/>
                      <a:endParaRPr lang="en-US" sz="1800" dirty="0"/>
                    </a:p>
                  </a:txBody>
                  <a:tcPr marL="118865" marR="118865" marT="45723" marB="45723"/>
                </a:tc>
              </a:tr>
            </a:tbl>
          </a:graphicData>
        </a:graphic>
      </p:graphicFrame>
      <p:pic>
        <p:nvPicPr>
          <p:cNvPr id="17204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0513" y="2205038"/>
            <a:ext cx="3275012" cy="388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14350" y="476250"/>
          <a:ext cx="10296525" cy="5715000"/>
        </p:xfrm>
        <a:graphic>
          <a:graphicData uri="http://schemas.openxmlformats.org/drawingml/2006/table">
            <a:tbl>
              <a:tblPr firstRow="1" bandRow="1">
                <a:tableStyleId>{5940675A-B579-460E-94D1-54222C63F5DA}</a:tableStyleId>
              </a:tblPr>
              <a:tblGrid>
                <a:gridCol w="2246837"/>
                <a:gridCol w="4773844"/>
                <a:gridCol w="3275844"/>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endParaRPr lang="en-US" sz="1800" dirty="0"/>
                    </a:p>
                  </a:txBody>
                  <a:tcPr marL="118865" marR="118865" marT="45723" marB="45723"/>
                </a:tc>
                <a:tc>
                  <a:txBody>
                    <a:bodyPr/>
                    <a:lstStyle/>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 يدخل في بناء بعض</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المركبات الثانوية الأخرى التي تميز النباتات برائحة نفاثة . </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-5 يدخل في تركيب</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السلفولبيدات التي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ي ضمن مكونات</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الكونتاسومات</a:t>
                      </a:r>
                    </a:p>
                    <a:p>
                      <a:pPr algn="r"/>
                      <a:endParaRPr kumimoji="0" lang="ar-EG" sz="2000" b="1" kern="1200" baseline="0" dirty="0" smtClean="0">
                        <a:solidFill>
                          <a:schemeClr val="tx1"/>
                        </a:solidFill>
                        <a:latin typeface="Arial Unicode MS" pitchFamily="34" charset="-128"/>
                        <a:ea typeface="Arial Unicode MS" pitchFamily="34" charset="-128"/>
                        <a:cs typeface="Arial Unicode MS" pitchFamily="34" charset="-128"/>
                      </a:endParaRP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-6 ومن الوظائف الفسيلوجية</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الهامة للكبيريت وجودة في صورة مجموعة كبريتية .</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endParaRPr lang="ar-EG" sz="1800" dirty="0" smtClean="0"/>
                    </a:p>
                    <a:p>
                      <a:pPr algn="ctr"/>
                      <a:r>
                        <a:rPr kumimoji="0" lang="ar-SA" sz="2800" b="1" kern="1200" baseline="0" dirty="0" smtClean="0">
                          <a:solidFill>
                            <a:schemeClr val="tx1"/>
                          </a:solidFill>
                          <a:latin typeface="+mn-lt"/>
                          <a:ea typeface="+mn-ea"/>
                          <a:cs typeface="+mn-cs"/>
                        </a:rPr>
                        <a:t>الكبريت</a:t>
                      </a:r>
                      <a:endParaRPr lang="ar-EG" sz="2800" dirty="0" smtClean="0"/>
                    </a:p>
                    <a:p>
                      <a:pPr algn="r"/>
                      <a:endParaRPr lang="ar-EG" sz="1800" dirty="0" smtClean="0"/>
                    </a:p>
                    <a:p>
                      <a:pPr algn="ctr"/>
                      <a:r>
                        <a:rPr kumimoji="0" lang="en-US" sz="2800" kern="1200" baseline="0" dirty="0" smtClean="0">
                          <a:solidFill>
                            <a:schemeClr val="tx1"/>
                          </a:solidFill>
                          <a:latin typeface="+mn-lt"/>
                          <a:ea typeface="+mn-ea"/>
                          <a:cs typeface="+mn-cs"/>
                        </a:rPr>
                        <a:t>S</a:t>
                      </a:r>
                      <a:endParaRPr lang="en-US" sz="2800" dirty="0"/>
                    </a:p>
                  </a:txBody>
                  <a:tcPr marL="118865" marR="118865" marT="45723" marB="45723"/>
                </a:tc>
              </a:tr>
            </a:tbl>
          </a:graphicData>
        </a:graphic>
      </p:graphicFrame>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95338" y="260350"/>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قد يؤثر نقص</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في العديد</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من العمليات الفسيلوجي</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كالتنفس والبناء الضوئي</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وانتاج الكلورفيل والمحتوي</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المائي والأيض الكربو</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يداتي.</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اصفرار مع ظهور تبرقش.</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وجود مساحات نكروزية عند الأطراف وحواف الأوراق.</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دور في بناء البروتين من الأحماض الأمنية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يكون منشط للبروتينات</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التي تشارك في بناء بعض الروابط الببتيدية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دور مهم في عملية</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فتح الثغور وغلقها.</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endParaRPr lang="ar-EG" sz="1800" dirty="0" smtClean="0"/>
                    </a:p>
                    <a:p>
                      <a:pPr algn="r"/>
                      <a:endParaRPr lang="ar-EG" sz="1800" dirty="0" smtClean="0"/>
                    </a:p>
                    <a:p>
                      <a:pPr algn="ctr"/>
                      <a:r>
                        <a:rPr kumimoji="0" lang="ar-SA" sz="2800" b="1" kern="1200" baseline="0" dirty="0" smtClean="0">
                          <a:solidFill>
                            <a:schemeClr val="tx1"/>
                          </a:solidFill>
                          <a:latin typeface="+mn-lt"/>
                          <a:ea typeface="+mn-ea"/>
                          <a:cs typeface="+mn-cs"/>
                        </a:rPr>
                        <a:t>البوتاسيوم</a:t>
                      </a:r>
                      <a:endParaRPr lang="ar-EG" sz="2800" dirty="0" smtClean="0"/>
                    </a:p>
                    <a:p>
                      <a:pPr algn="ctr"/>
                      <a:r>
                        <a:rPr kumimoji="0" lang="en-US" sz="2800" b="1" kern="1200" baseline="0" dirty="0" smtClean="0">
                          <a:solidFill>
                            <a:schemeClr val="tx1"/>
                          </a:solidFill>
                          <a:latin typeface="Arial Unicode MS" pitchFamily="34" charset="-128"/>
                          <a:ea typeface="Arial Unicode MS" pitchFamily="34" charset="-128"/>
                          <a:cs typeface="Arial Unicode MS" pitchFamily="34" charset="-128"/>
                        </a:rPr>
                        <a:t>K</a:t>
                      </a:r>
                      <a:endParaRPr lang="en-US" sz="2800" dirty="0">
                        <a:latin typeface="Arial Unicode MS" pitchFamily="34" charset="-128"/>
                        <a:ea typeface="Arial Unicode MS" pitchFamily="34" charset="-128"/>
                        <a:cs typeface="Arial Unicode MS" pitchFamily="34" charset="-128"/>
                      </a:endParaRPr>
                    </a:p>
                  </a:txBody>
                  <a:tcPr marL="118865" marR="118865" marT="45723" marB="45723"/>
                </a:tc>
              </a:tr>
            </a:tbl>
          </a:graphicData>
        </a:graphic>
      </p:graphicFrame>
      <p:pic>
        <p:nvPicPr>
          <p:cNvPr id="17409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5263" y="2852738"/>
            <a:ext cx="3182937"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89000" y="333375"/>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التفاف الأوراق.</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5- ضعف السيقان مما</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يسهل عملية سقوط النبات</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عند تعرضة لتقلبات الجو.</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6- قصر السلاميات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7- يؤثر على عملية السيادة القمية.</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8 - يسهل عملية اصابة</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الجذور بأمراض التعفن.</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له دور كذلك في عملية</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حركة الأورق في عملية النقل عبر الأغشية.</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5 - له دور في معادلة</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الأنيونات وتكوين الجهد</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الأزموزي</a:t>
                      </a:r>
                    </a:p>
                  </a:txBody>
                  <a:tcPr marL="118865" marR="118865" marT="45723" marB="45723"/>
                </a:tc>
                <a:tc>
                  <a:txBody>
                    <a:bodyPr/>
                    <a:lstStyle/>
                    <a:p>
                      <a:pPr algn="ctr"/>
                      <a:endParaRPr lang="ar-EG" sz="18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البوتاسيوم</a:t>
                      </a:r>
                      <a:endParaRPr lang="ar-EG" sz="2000" dirty="0" smtClean="0">
                        <a:latin typeface="Arial Unicode MS" pitchFamily="34" charset="-128"/>
                        <a:ea typeface="Arial Unicode MS" pitchFamily="34" charset="-128"/>
                        <a:cs typeface="Arial Unicode MS" pitchFamily="34" charset="-128"/>
                      </a:endParaRPr>
                    </a:p>
                    <a:p>
                      <a:pPr algn="r"/>
                      <a:endParaRPr lang="en-US" sz="1800" dirty="0"/>
                    </a:p>
                  </a:txBody>
                  <a:tcPr marL="118865" marR="118865" marT="45723" marB="45723"/>
                </a:tc>
              </a:tr>
            </a:tbl>
          </a:graphicData>
        </a:graphic>
      </p:graphicFrame>
      <p:pic>
        <p:nvPicPr>
          <p:cNvPr id="1751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5263" y="2205038"/>
            <a:ext cx="3370262"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89000" y="260350"/>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توقف نمو النبات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 تبدو القمة النامية للجذر شفافة ومخاطية نوعاً ما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3 - في القمم النامية للمجموع الخضري تبدو الأنسجة ملتفة وذات اشكال غير طبيعية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وقد تبدو قمة الورقة على شكل خطاف ثم تموت .</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يكمن دوره في أهميتة في</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عملية الإنقسام الخلوي وبناء هيكل النبات (الصفيحة الوسطية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له دور في عملية الأيض كتأثيرة في انتقال المركبات السكرية وتشكيل النواة</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والميتوكندريا</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يعمل كمنشط لبعض</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الإنزيمات .</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endParaRPr lang="ar-EG" sz="1800" dirty="0" smtClean="0"/>
                    </a:p>
                    <a:p>
                      <a:pPr algn="ctr"/>
                      <a:r>
                        <a:rPr kumimoji="0" lang="ar-SA" sz="3200" b="1" kern="1200" baseline="0" dirty="0" smtClean="0">
                          <a:solidFill>
                            <a:schemeClr val="tx1"/>
                          </a:solidFill>
                          <a:latin typeface="+mn-lt"/>
                          <a:ea typeface="+mn-ea"/>
                          <a:cs typeface="+mn-cs"/>
                        </a:rPr>
                        <a:t>ا</a:t>
                      </a:r>
                      <a:r>
                        <a:rPr kumimoji="0" lang="ar-SA" sz="2800" b="1" kern="1200" baseline="0" dirty="0" smtClean="0">
                          <a:solidFill>
                            <a:schemeClr val="tx1"/>
                          </a:solidFill>
                          <a:latin typeface="Arial Unicode MS" pitchFamily="34" charset="-128"/>
                          <a:ea typeface="Arial Unicode MS" pitchFamily="34" charset="-128"/>
                          <a:cs typeface="Arial Unicode MS" pitchFamily="34" charset="-128"/>
                        </a:rPr>
                        <a:t>لكالسيوم</a:t>
                      </a:r>
                      <a:endParaRPr lang="ar-EG" sz="2800" dirty="0" smtClean="0">
                        <a:latin typeface="Arial Unicode MS" pitchFamily="34" charset="-128"/>
                        <a:ea typeface="Arial Unicode MS" pitchFamily="34" charset="-128"/>
                        <a:cs typeface="Arial Unicode MS" pitchFamily="34" charset="-128"/>
                      </a:endParaRPr>
                    </a:p>
                    <a:p>
                      <a:pPr algn="r"/>
                      <a:endParaRPr lang="ar-EG" sz="1800" dirty="0" smtClean="0"/>
                    </a:p>
                    <a:p>
                      <a:pPr algn="ctr"/>
                      <a:r>
                        <a:rPr kumimoji="0" lang="en-US" sz="3200" b="1" kern="1200" baseline="0" dirty="0" smtClean="0">
                          <a:solidFill>
                            <a:schemeClr val="tx1"/>
                          </a:solidFill>
                          <a:latin typeface="Arial Unicode MS" pitchFamily="34" charset="-128"/>
                          <a:ea typeface="Arial Unicode MS" pitchFamily="34" charset="-128"/>
                          <a:cs typeface="Arial Unicode MS" pitchFamily="34" charset="-128"/>
                        </a:rPr>
                        <a:t>Ca</a:t>
                      </a:r>
                      <a:endParaRPr lang="en-US" sz="3200" dirty="0">
                        <a:latin typeface="Arial Unicode MS" pitchFamily="34" charset="-128"/>
                        <a:ea typeface="Arial Unicode MS" pitchFamily="34" charset="-128"/>
                        <a:cs typeface="Arial Unicode MS" pitchFamily="34" charset="-128"/>
                      </a:endParaRPr>
                    </a:p>
                  </a:txBody>
                  <a:tcPr marL="118865" marR="118865" marT="45723" marB="45723"/>
                </a:tc>
              </a:tr>
            </a:tbl>
          </a:graphicData>
        </a:graphic>
      </p:graphicFrame>
      <p:pic>
        <p:nvPicPr>
          <p:cNvPr id="17614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0513" y="3213100"/>
            <a:ext cx="3275012" cy="280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20688" y="476250"/>
          <a:ext cx="11045825" cy="5715000"/>
        </p:xfrm>
        <a:graphic>
          <a:graphicData uri="http://schemas.openxmlformats.org/drawingml/2006/table">
            <a:tbl>
              <a:tblPr firstRow="1" bandRow="1">
                <a:tableStyleId>{5940675A-B579-460E-94D1-54222C63F5DA}</a:tableStyleId>
              </a:tblPr>
              <a:tblGrid>
                <a:gridCol w="4181379"/>
                <a:gridCol w="3432223"/>
                <a:gridCol w="3432223"/>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7" marR="118867"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7" marR="118867"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7" marR="118867" marT="45723" marB="45723"/>
                </a:tc>
              </a:tr>
              <a:tr h="4800539">
                <a:tc>
                  <a:txBody>
                    <a:bodyPr/>
                    <a:lstStyle/>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5- وجود خلايا متعددة الأنوية .</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6 - فقد الأغشية لخاصيتها</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الأساسية و</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ي الاختيارية في</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الامتصاص .</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7- حدوث انقسام ميتوزي شاذ .</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8-  تصبح الجذور قصيرة وغليظة</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داكنة اللون </a:t>
                      </a:r>
                      <a:r>
                        <a:rPr kumimoji="0" lang="ar-SA" sz="1800" b="1" kern="1200" baseline="0" dirty="0" smtClean="0">
                          <a:solidFill>
                            <a:schemeClr val="tx1"/>
                          </a:solidFill>
                          <a:latin typeface="+mn-lt"/>
                          <a:ea typeface="+mn-ea"/>
                          <a:cs typeface="+mn-cs"/>
                        </a:rPr>
                        <a:t>.</a:t>
                      </a:r>
                      <a:endParaRPr lang="en-US" sz="1800" dirty="0"/>
                    </a:p>
                  </a:txBody>
                  <a:tcPr marL="118867" marR="118867" marT="45723" marB="45723"/>
                </a:tc>
                <a:tc>
                  <a:txBody>
                    <a:bodyPr/>
                    <a:lstStyle/>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يحافظ على أداء الأغشية</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الخلوية لوظيفتها و</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ي النفاذية</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الاختيارية.</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5- له دور في معادلة الشحنة</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السالبة للبروتينات .</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6-  كذلك 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دور في استمرار نمو ال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م</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رستيمات القمية .</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7- ويعتقد بأن كميات قليلة</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من الكالسيو</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م</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لها دور في</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الإنقسام الميتوزي العادي</a:t>
                      </a:r>
                      <a:r>
                        <a:rPr kumimoji="0" lang="ar-SA" sz="1800" b="1" kern="1200" baseline="0" dirty="0" smtClean="0">
                          <a:solidFill>
                            <a:schemeClr val="tx1"/>
                          </a:solidFill>
                          <a:latin typeface="+mn-lt"/>
                          <a:ea typeface="+mn-ea"/>
                          <a:cs typeface="+mn-cs"/>
                        </a:rPr>
                        <a:t>.</a:t>
                      </a:r>
                      <a:endParaRPr lang="en-US" sz="1800" dirty="0"/>
                    </a:p>
                  </a:txBody>
                  <a:tcPr marL="118867" marR="118867" marT="45723" marB="45723"/>
                </a:tc>
                <a:tc>
                  <a:txBody>
                    <a:bodyPr/>
                    <a:lstStyle/>
                    <a:p>
                      <a:pPr algn="r"/>
                      <a:endParaRPr lang="ar-EG" sz="1800" dirty="0" smtClean="0"/>
                    </a:p>
                    <a:p>
                      <a:pPr algn="r"/>
                      <a:endParaRPr lang="ar-EG" sz="18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2800" b="1" kern="1200" baseline="0" dirty="0" smtClean="0">
                          <a:solidFill>
                            <a:schemeClr val="tx1"/>
                          </a:solidFill>
                          <a:latin typeface="+mn-lt"/>
                          <a:ea typeface="+mn-ea"/>
                          <a:cs typeface="+mn-cs"/>
                        </a:rPr>
                        <a:t>ا</a:t>
                      </a:r>
                      <a:r>
                        <a:rPr kumimoji="0" lang="ar-SA" sz="2800" b="1" kern="1200" baseline="0" dirty="0" smtClean="0">
                          <a:solidFill>
                            <a:schemeClr val="tx1"/>
                          </a:solidFill>
                          <a:latin typeface="Arial Unicode MS" pitchFamily="34" charset="-128"/>
                          <a:ea typeface="Arial Unicode MS" pitchFamily="34" charset="-128"/>
                          <a:cs typeface="Arial Unicode MS" pitchFamily="34" charset="-128"/>
                        </a:rPr>
                        <a:t>لكالسيوم</a:t>
                      </a:r>
                      <a:endParaRPr lang="ar-EG" sz="2800" dirty="0" smtClean="0">
                        <a:latin typeface="Arial Unicode MS" pitchFamily="34" charset="-128"/>
                        <a:ea typeface="Arial Unicode MS" pitchFamily="34" charset="-128"/>
                        <a:cs typeface="Arial Unicode MS" pitchFamily="34" charset="-128"/>
                      </a:endParaRPr>
                    </a:p>
                    <a:p>
                      <a:pPr algn="r"/>
                      <a:endParaRPr lang="ar-EG" sz="1800" dirty="0" smtClean="0"/>
                    </a:p>
                    <a:p>
                      <a:pPr algn="r"/>
                      <a:endParaRPr lang="en-US" sz="1800" dirty="0"/>
                    </a:p>
                  </a:txBody>
                  <a:tcPr marL="118867" marR="118867" marT="45723" marB="45723"/>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6" name="Rectangle 6"/>
          <p:cNvSpPr>
            <a:spLocks noGrp="1" noChangeArrowheads="1"/>
          </p:cNvSpPr>
          <p:nvPr>
            <p:ph idx="1"/>
          </p:nvPr>
        </p:nvSpPr>
        <p:spPr>
          <a:xfrm>
            <a:off x="420688" y="214313"/>
            <a:ext cx="10764837" cy="5302250"/>
          </a:xfrm>
        </p:spPr>
        <p:txBody>
          <a:bodyPr>
            <a:normAutofit fontScale="55000" lnSpcReduction="20000"/>
          </a:bodyPr>
          <a:lstStyle/>
          <a:p>
            <a:pPr marL="274320" indent="-274320" algn="r" eaLnBrk="1" fontAlgn="auto" hangingPunct="1">
              <a:lnSpc>
                <a:spcPct val="170000"/>
              </a:lnSpc>
              <a:spcAft>
                <a:spcPts val="0"/>
              </a:spcAft>
              <a:buClr>
                <a:schemeClr val="accent3"/>
              </a:buClr>
              <a:buFont typeface="Wingdings" pitchFamily="2" charset="2"/>
              <a:buNone/>
              <a:defRPr/>
            </a:pPr>
            <a:r>
              <a:rPr lang="ar-SA" sz="3100" b="1" dirty="0" smtClean="0">
                <a:latin typeface="Tahoma" pitchFamily="34" charset="0"/>
                <a:ea typeface="Tahoma" pitchFamily="34" charset="0"/>
                <a:cs typeface="Tahoma" pitchFamily="34" charset="0"/>
              </a:rPr>
              <a:t>   </a:t>
            </a:r>
            <a:r>
              <a:rPr lang="ar-SA" sz="4200" dirty="0" smtClean="0">
                <a:latin typeface="Arial Unicode MS" pitchFamily="34" charset="-128"/>
                <a:ea typeface="Arial Unicode MS" pitchFamily="34" charset="-128"/>
                <a:cs typeface="Arial Unicode MS" pitchFamily="34" charset="-128"/>
              </a:rPr>
              <a:t>تصنف الغرويات حسب صعوبة أو سهولة تشتت  المادة  والتي تسمي المادة المتشتتة في وسط التشتت. </a:t>
            </a:r>
            <a:br>
              <a:rPr lang="ar-SA" sz="4200" dirty="0" smtClean="0">
                <a:latin typeface="Arial Unicode MS" pitchFamily="34" charset="-128"/>
                <a:ea typeface="Arial Unicode MS" pitchFamily="34" charset="-128"/>
                <a:cs typeface="Arial Unicode MS" pitchFamily="34" charset="-128"/>
              </a:rPr>
            </a:br>
            <a:r>
              <a:rPr lang="ar-SA" sz="4200" dirty="0" smtClean="0">
                <a:latin typeface="Arial Unicode MS" pitchFamily="34" charset="-128"/>
                <a:ea typeface="Arial Unicode MS" pitchFamily="34" charset="-128"/>
                <a:cs typeface="Arial Unicode MS" pitchFamily="34" charset="-128"/>
              </a:rPr>
              <a:t>المادة التي تكوِّن الدقائق تسمى " صنف مشتت "، أما الوسط الذي تتوزع فيه أو تتشتت فيه الدقائق فيسمى  وسط التشتت.</a:t>
            </a:r>
          </a:p>
          <a:p>
            <a:pPr marL="274320" indent="-274320" algn="r" eaLnBrk="1" fontAlgn="auto" hangingPunct="1">
              <a:lnSpc>
                <a:spcPct val="170000"/>
              </a:lnSpc>
              <a:spcAft>
                <a:spcPts val="0"/>
              </a:spcAft>
              <a:buClr>
                <a:schemeClr val="accent3"/>
              </a:buClr>
              <a:buFontTx/>
              <a:buChar char="-"/>
              <a:defRPr/>
            </a:pPr>
            <a:r>
              <a:rPr lang="ar-SA" sz="4200" dirty="0" smtClean="0">
                <a:latin typeface="Arial Unicode MS" pitchFamily="34" charset="-128"/>
                <a:ea typeface="Arial Unicode MS" pitchFamily="34" charset="-128"/>
                <a:cs typeface="Arial Unicode MS" pitchFamily="34" charset="-128"/>
              </a:rPr>
              <a:t>مما سبق نلاحظ أن هناك صور عديدة من الغرويات علي الصورة السائلة أو الغازية أو الصلبة.</a:t>
            </a:r>
          </a:p>
          <a:p>
            <a:pPr marL="274320" indent="-274320" algn="r" eaLnBrk="1" fontAlgn="auto" hangingPunct="1">
              <a:lnSpc>
                <a:spcPct val="170000"/>
              </a:lnSpc>
              <a:spcAft>
                <a:spcPts val="0"/>
              </a:spcAft>
              <a:buClr>
                <a:schemeClr val="accent3"/>
              </a:buClr>
              <a:buFontTx/>
              <a:buChar char="-"/>
              <a:defRPr/>
            </a:pPr>
            <a:r>
              <a:rPr lang="ar-SA" sz="4200" dirty="0" smtClean="0">
                <a:latin typeface="Arial Unicode MS" pitchFamily="34" charset="-128"/>
                <a:ea typeface="Arial Unicode MS" pitchFamily="34" charset="-128"/>
                <a:cs typeface="Arial Unicode MS" pitchFamily="34" charset="-128"/>
              </a:rPr>
              <a:t>المتحكم في الصورة النهائية للغروي هو حالة وسط التشتت.</a:t>
            </a:r>
            <a:r>
              <a:rPr lang="ar-SA" sz="3600" dirty="0" smtClean="0">
                <a:ea typeface="+mn-ea"/>
              </a:rPr>
              <a:t/>
            </a:r>
            <a:br>
              <a:rPr lang="ar-SA" sz="3600" dirty="0" smtClean="0">
                <a:ea typeface="+mn-ea"/>
              </a:rPr>
            </a:br>
            <a:endParaRPr lang="en-US" sz="3600" dirty="0" smtClean="0">
              <a:ea typeface="+mn-ea"/>
              <a:cs typeface="Tahoma" pitchFamily="34" charset="0"/>
            </a:endParaRPr>
          </a:p>
          <a:p>
            <a:pPr marL="274320" indent="-274320" eaLnBrk="1" fontAlgn="auto" hangingPunct="1">
              <a:lnSpc>
                <a:spcPct val="90000"/>
              </a:lnSpc>
              <a:spcAft>
                <a:spcPts val="0"/>
              </a:spcAft>
              <a:buClr>
                <a:schemeClr val="accent3"/>
              </a:buClr>
              <a:buFont typeface="Wingdings" pitchFamily="2" charset="2"/>
              <a:buNone/>
              <a:defRPr/>
            </a:pPr>
            <a:r>
              <a:rPr lang="ar-SA" sz="3600" b="1" dirty="0" smtClean="0">
                <a:ea typeface="+mn-ea"/>
              </a:rPr>
              <a:t/>
            </a:r>
            <a:br>
              <a:rPr lang="ar-SA" sz="3600" b="1" dirty="0" smtClean="0">
                <a:ea typeface="+mn-ea"/>
              </a:rPr>
            </a:br>
            <a:r>
              <a:rPr lang="ar-SA" sz="3600" b="1" dirty="0" smtClean="0">
                <a:ea typeface="+mn-ea"/>
              </a:rPr>
              <a:t/>
            </a:r>
            <a:br>
              <a:rPr lang="ar-SA" sz="3600" b="1" dirty="0" smtClean="0">
                <a:ea typeface="+mn-ea"/>
              </a:rPr>
            </a:br>
            <a:endParaRPr lang="en-US" sz="3600" b="1" dirty="0" smtClean="0">
              <a:ea typeface="+mn-ea"/>
              <a:cs typeface="Tahoma" pitchFamily="34" charset="0"/>
            </a:endParaRP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01675" y="260350"/>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انتشار الشحوب بين</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تعريق الأوراق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اصفرار الأوراق السفلى ثم ينتشر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ظهور صبغة الأنثوثيانين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ظهور بقع نخرية في حالة الإصابة الشديدة .</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له دوران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امان في العمليات الأيضية أولها التمثيل الضوئي ثم</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أيض الكر</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ب</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يدرات.</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ويدخل كذلك في تنشيط</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العديد من الأنزيمات المصاحبة</a:t>
                      </a:r>
                    </a:p>
                    <a:p>
                      <a:pPr marL="0" marR="0" indent="0" algn="r" defTabSz="914400" rtl="0" eaLnBrk="1" fontAlgn="auto" latinLnBrk="0" hangingPunct="1">
                        <a:lnSpc>
                          <a:spcPct val="100000"/>
                        </a:lnSpc>
                        <a:spcBef>
                          <a:spcPts val="0"/>
                        </a:spcBef>
                        <a:spcAft>
                          <a:spcPts val="0"/>
                        </a:spcAft>
                        <a:buClrTx/>
                        <a:buSzTx/>
                        <a:buFontTx/>
                        <a:buNone/>
                        <a:tabLst/>
                        <a:defRPr/>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لأيض الكربو</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يدرات </a:t>
                      </a:r>
                      <a:r>
                        <a:rPr kumimoji="0" lang="en-US" sz="2000" b="1" kern="1200" baseline="0" dirty="0" smtClean="0">
                          <a:solidFill>
                            <a:schemeClr val="tx1"/>
                          </a:solidFill>
                          <a:latin typeface="Arial Unicode MS" pitchFamily="34" charset="-128"/>
                          <a:ea typeface="Arial Unicode MS" pitchFamily="34" charset="-128"/>
                          <a:cs typeface="Arial Unicode MS" pitchFamily="34" charset="-128"/>
                        </a:rPr>
                        <a:t>ATP</a:t>
                      </a:r>
                      <a:endParaRPr kumimoji="0" lang="ar-SA" sz="2000" b="1" kern="1200" baseline="0" dirty="0" smtClean="0">
                        <a:solidFill>
                          <a:schemeClr val="tx1"/>
                        </a:solidFill>
                        <a:latin typeface="Arial Unicode MS" pitchFamily="34" charset="-128"/>
                        <a:ea typeface="Arial Unicode MS" pitchFamily="34" charset="-128"/>
                        <a:cs typeface="Arial Unicode MS" pitchFamily="34" charset="-128"/>
                      </a:endParaRP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 كما يدخل في تنشيط</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ل</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لأنزيمات المصاحبة للحمضين</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النووين ) </a:t>
                      </a:r>
                      <a:r>
                        <a:rPr kumimoji="0" lang="en-US" sz="1800" b="1" kern="1200" baseline="0" dirty="0" smtClean="0">
                          <a:solidFill>
                            <a:schemeClr val="tx1"/>
                          </a:solidFill>
                          <a:latin typeface="+mn-lt"/>
                          <a:ea typeface="+mn-ea"/>
                          <a:cs typeface="+mn-cs"/>
                        </a:rPr>
                        <a:t>RNA,DNA</a:t>
                      </a:r>
                      <a:endParaRPr lang="en-US" sz="1800" dirty="0"/>
                    </a:p>
                  </a:txBody>
                  <a:tcPr marL="118865" marR="118865" marT="45723" marB="45723"/>
                </a:tc>
                <a:tc>
                  <a:txBody>
                    <a:bodyPr/>
                    <a:lstStyle/>
                    <a:p>
                      <a:pPr algn="r"/>
                      <a:endParaRPr lang="ar-EG" sz="1800" dirty="0" smtClean="0"/>
                    </a:p>
                    <a:p>
                      <a:pPr algn="ctr"/>
                      <a:r>
                        <a:rPr kumimoji="0" lang="ar-SA" sz="3200" b="1" kern="1200" baseline="0" dirty="0" smtClean="0">
                          <a:solidFill>
                            <a:schemeClr val="tx1"/>
                          </a:solidFill>
                          <a:latin typeface="Arial Unicode MS" pitchFamily="34" charset="-128"/>
                          <a:ea typeface="Arial Unicode MS" pitchFamily="34" charset="-128"/>
                          <a:cs typeface="Arial Unicode MS" pitchFamily="34" charset="-128"/>
                        </a:rPr>
                        <a:t>المغنسيوم</a:t>
                      </a:r>
                      <a:endParaRPr lang="ar-EG" sz="3200" dirty="0" smtClean="0">
                        <a:latin typeface="Arial Unicode MS" pitchFamily="34" charset="-128"/>
                        <a:ea typeface="Arial Unicode MS" pitchFamily="34" charset="-128"/>
                        <a:cs typeface="Arial Unicode MS" pitchFamily="34" charset="-128"/>
                      </a:endParaRPr>
                    </a:p>
                    <a:p>
                      <a:pPr algn="r"/>
                      <a:endParaRPr lang="ar-EG" sz="1800" dirty="0" smtClean="0"/>
                    </a:p>
                    <a:p>
                      <a:pPr algn="ctr"/>
                      <a:r>
                        <a:rPr kumimoji="0" lang="en-US" sz="3200" b="1" kern="1200" baseline="0" dirty="0" smtClean="0">
                          <a:solidFill>
                            <a:schemeClr val="tx1"/>
                          </a:solidFill>
                          <a:latin typeface="Arial Unicode MS" pitchFamily="34" charset="-128"/>
                          <a:ea typeface="Arial Unicode MS" pitchFamily="34" charset="-128"/>
                          <a:cs typeface="Arial Unicode MS" pitchFamily="34" charset="-128"/>
                        </a:rPr>
                        <a:t>Mg</a:t>
                      </a:r>
                      <a:endParaRPr lang="en-US" sz="3200" dirty="0">
                        <a:latin typeface="Arial Unicode MS" pitchFamily="34" charset="-128"/>
                        <a:ea typeface="Arial Unicode MS" pitchFamily="34" charset="-128"/>
                        <a:cs typeface="Arial Unicode MS" pitchFamily="34" charset="-128"/>
                      </a:endParaRPr>
                    </a:p>
                  </a:txBody>
                  <a:tcPr marL="118865" marR="118865" marT="45723" marB="45723"/>
                </a:tc>
              </a:tr>
            </a:tbl>
          </a:graphicData>
        </a:graphic>
      </p:graphicFrame>
      <p:pic>
        <p:nvPicPr>
          <p:cNvPr id="17819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7938" y="2781300"/>
            <a:ext cx="3276600"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14350" y="260350"/>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endParaRPr lang="en-US" sz="1800" dirty="0"/>
                    </a:p>
                  </a:txBody>
                  <a:tcPr marL="118865" marR="118865" marT="45723" marB="45723"/>
                </a:tc>
                <a:tc>
                  <a:txBody>
                    <a:bodyPr/>
                    <a:lstStyle/>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وهو لازم للنشاط الكامل للإنزيمين الأساسيين في تثبيت</a:t>
                      </a:r>
                    </a:p>
                    <a:p>
                      <a:pPr algn="r"/>
                      <a:r>
                        <a:rPr kumimoji="0" lang="en-US" sz="2000" b="1" kern="1200" baseline="0" dirty="0" smtClean="0">
                          <a:solidFill>
                            <a:schemeClr val="tx1"/>
                          </a:solidFill>
                          <a:latin typeface="Arial Unicode MS" pitchFamily="34" charset="-128"/>
                          <a:ea typeface="Arial Unicode MS" pitchFamily="34" charset="-128"/>
                          <a:cs typeface="Arial Unicode MS" pitchFamily="34" charset="-128"/>
                        </a:rPr>
                        <a:t>CO2</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5 - له دور في تمثيل البروتينات</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6- له دور في تكوين الكلورفيل</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7- له دور عامل رابط في دقائق الرايبوسومات .</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endParaRPr lang="ar-EG" sz="18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2800" b="1" kern="1200" baseline="0" dirty="0" smtClean="0">
                          <a:solidFill>
                            <a:schemeClr val="tx1"/>
                          </a:solidFill>
                          <a:latin typeface="Arial Unicode MS" pitchFamily="34" charset="-128"/>
                          <a:ea typeface="Arial Unicode MS" pitchFamily="34" charset="-128"/>
                          <a:cs typeface="Arial Unicode MS" pitchFamily="34" charset="-128"/>
                        </a:rPr>
                        <a:t>المغنسيوم</a:t>
                      </a:r>
                      <a:endParaRPr lang="ar-EG" sz="2800" dirty="0" smtClean="0">
                        <a:latin typeface="Arial Unicode MS" pitchFamily="34" charset="-128"/>
                        <a:ea typeface="Arial Unicode MS" pitchFamily="34" charset="-128"/>
                        <a:cs typeface="Arial Unicode MS" pitchFamily="34" charset="-128"/>
                      </a:endParaRPr>
                    </a:p>
                    <a:p>
                      <a:pPr algn="r"/>
                      <a:endParaRPr lang="ar-EG" sz="1800" dirty="0" smtClean="0"/>
                    </a:p>
                    <a:p>
                      <a:pPr algn="r"/>
                      <a:endParaRPr lang="ar-EG" sz="1800" dirty="0" smtClean="0"/>
                    </a:p>
                    <a:p>
                      <a:pPr algn="r"/>
                      <a:endParaRPr lang="en-US" sz="1800" dirty="0"/>
                    </a:p>
                  </a:txBody>
                  <a:tcPr marL="118865" marR="118865" marT="45723" marB="45723"/>
                </a:tc>
              </a:tr>
            </a:tbl>
          </a:graphicData>
        </a:graphic>
      </p:graphicFrame>
      <p:pic>
        <p:nvPicPr>
          <p:cNvPr id="17921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2200" y="3860800"/>
            <a:ext cx="3275013"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92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2200" y="2060575"/>
            <a:ext cx="3275013"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01675" y="404813"/>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1</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اصفرار في المناطق بين</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العروق في الورقة .</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2</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تكون المناطق المحيطة</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بالعروق ذات لون مخضر .</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3-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تغيير عام في شكل</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البلاستيدات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اصفرار الأوراق الحديثة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5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الشحوب الأخضر الشديد</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للأوراق .</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 له دور في عملية نمو النباتات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 يدخل في تركيب بعض المركبات الأخرى مثل الفيردكسين المهم في عملية البناء الضوئي و تثبيت النتروجين</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 يدخل في تركيب بعض الإنزيمات وبعض المؤكسدات الأحيا</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ئ</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ية.</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endParaRPr lang="ar-EG" sz="1800" dirty="0" smtClean="0"/>
                    </a:p>
                    <a:p>
                      <a:pPr algn="ctr"/>
                      <a:r>
                        <a:rPr kumimoji="0" lang="ar-SA" sz="3200" b="1" kern="1200" baseline="0" dirty="0" smtClean="0">
                          <a:solidFill>
                            <a:schemeClr val="tx1"/>
                          </a:solidFill>
                          <a:latin typeface="Arial Unicode MS" pitchFamily="34" charset="-128"/>
                          <a:ea typeface="Arial Unicode MS" pitchFamily="34" charset="-128"/>
                          <a:cs typeface="Arial Unicode MS" pitchFamily="34" charset="-128"/>
                        </a:rPr>
                        <a:t>الحديد</a:t>
                      </a:r>
                    </a:p>
                    <a:p>
                      <a:pPr algn="ctr"/>
                      <a:r>
                        <a:rPr kumimoji="0" lang="en-US" sz="3600" b="1" kern="1200" baseline="0" dirty="0" smtClean="0">
                          <a:solidFill>
                            <a:schemeClr val="tx1"/>
                          </a:solidFill>
                          <a:latin typeface="Arial Unicode MS" pitchFamily="34" charset="-128"/>
                          <a:ea typeface="Arial Unicode MS" pitchFamily="34" charset="-128"/>
                          <a:cs typeface="Arial Unicode MS" pitchFamily="34" charset="-128"/>
                        </a:rPr>
                        <a:t>Fe</a:t>
                      </a:r>
                      <a:endParaRPr lang="ar-EG" sz="3600" dirty="0" smtClean="0">
                        <a:latin typeface="Arial Unicode MS" pitchFamily="34" charset="-128"/>
                        <a:ea typeface="Arial Unicode MS" pitchFamily="34" charset="-128"/>
                        <a:cs typeface="Arial Unicode MS" pitchFamily="34" charset="-128"/>
                      </a:endParaRPr>
                    </a:p>
                    <a:p>
                      <a:pPr algn="r"/>
                      <a:endParaRPr lang="ar-EG" sz="1800" dirty="0" smtClean="0"/>
                    </a:p>
                    <a:p>
                      <a:pPr algn="r"/>
                      <a:endParaRPr lang="en-US" sz="1800" dirty="0"/>
                    </a:p>
                  </a:txBody>
                  <a:tcPr marL="118865" marR="118865" marT="45723" marB="45723"/>
                </a:tc>
              </a:tr>
            </a:tbl>
          </a:graphicData>
        </a:graphic>
      </p:graphicFrame>
      <p:pic>
        <p:nvPicPr>
          <p:cNvPr id="18024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3188" y="2708275"/>
            <a:ext cx="3181350"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01675" y="404813"/>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endParaRPr lang="en-US" sz="1800" dirty="0"/>
                    </a:p>
                  </a:txBody>
                  <a:tcPr marL="118865" marR="118865" marT="45723" marB="45723"/>
                </a:tc>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4 - بناء بعض البروتينات في البلاستيدات الخضراء وتكوين الكلوروفيل .</a:t>
                      </a:r>
                    </a:p>
                    <a:p>
                      <a:pPr marL="0" marR="0" indent="0" algn="r" defTabSz="914400" rtl="0" eaLnBrk="1" fontAlgn="auto" latinLnBrk="0" hangingPunct="1">
                        <a:lnSpc>
                          <a:spcPct val="150000"/>
                        </a:lnSpc>
                        <a:spcBef>
                          <a:spcPts val="0"/>
                        </a:spcBef>
                        <a:spcAft>
                          <a:spcPts val="0"/>
                        </a:spcAft>
                        <a:buClrTx/>
                        <a:buSzTx/>
                        <a:buFontTx/>
                        <a:buNone/>
                        <a:tabLst/>
                        <a:defRPr/>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5 - له عدة وظائف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امة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في عملية</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أيض النبات</a:t>
                      </a:r>
                      <a:endParaRPr lang="en-US" sz="2000" dirty="0" smtClean="0">
                        <a:latin typeface="Arial Unicode MS" pitchFamily="34" charset="-128"/>
                        <a:ea typeface="Arial Unicode MS" pitchFamily="34" charset="-128"/>
                        <a:cs typeface="Arial Unicode MS" pitchFamily="34" charset="-128"/>
                      </a:endParaRPr>
                    </a:p>
                    <a:p>
                      <a:pPr algn="r"/>
                      <a:endParaRPr kumimoji="0" lang="ar-SA" sz="2000" b="1" kern="1200" baseline="0" dirty="0" smtClean="0">
                        <a:solidFill>
                          <a:schemeClr val="tx1"/>
                        </a:solidFill>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endParaRPr lang="ar-EG" sz="1800" dirty="0" smtClean="0"/>
                    </a:p>
                    <a:p>
                      <a:pPr algn="ctr"/>
                      <a:r>
                        <a:rPr kumimoji="0" lang="ar-SA" sz="3600" b="1" kern="1200" baseline="0" dirty="0" smtClean="0">
                          <a:solidFill>
                            <a:schemeClr val="tx1"/>
                          </a:solidFill>
                          <a:latin typeface="Arial Unicode MS" pitchFamily="34" charset="-128"/>
                          <a:ea typeface="Arial Unicode MS" pitchFamily="34" charset="-128"/>
                          <a:cs typeface="Arial Unicode MS" pitchFamily="34" charset="-128"/>
                        </a:rPr>
                        <a:t>الحديد</a:t>
                      </a:r>
                    </a:p>
                    <a:p>
                      <a:pPr algn="ctr"/>
                      <a:r>
                        <a:rPr kumimoji="0" lang="en-US" sz="3600" b="1" kern="1200" baseline="0" dirty="0" smtClean="0">
                          <a:solidFill>
                            <a:schemeClr val="tx1"/>
                          </a:solidFill>
                          <a:latin typeface="Arial Unicode MS" pitchFamily="34" charset="-128"/>
                          <a:ea typeface="Arial Unicode MS" pitchFamily="34" charset="-128"/>
                          <a:cs typeface="Arial Unicode MS" pitchFamily="34" charset="-128"/>
                        </a:rPr>
                        <a:t>Fe</a:t>
                      </a:r>
                      <a:endParaRPr lang="en-US" sz="3600" dirty="0">
                        <a:latin typeface="Arial Unicode MS" pitchFamily="34" charset="-128"/>
                        <a:ea typeface="Arial Unicode MS" pitchFamily="34" charset="-128"/>
                        <a:cs typeface="Arial Unicode MS" pitchFamily="34" charset="-128"/>
                      </a:endParaRPr>
                    </a:p>
                  </a:txBody>
                  <a:tcPr marL="118865" marR="118865" marT="45723" marB="45723"/>
                </a:tc>
              </a:tr>
            </a:tbl>
          </a:graphicData>
        </a:graphic>
      </p:graphicFrame>
      <p:pic>
        <p:nvPicPr>
          <p:cNvPr id="18126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7938" y="2997200"/>
            <a:ext cx="3276600"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074738" y="404813"/>
          <a:ext cx="10296525" cy="5715000"/>
        </p:xfrm>
        <a:graphic>
          <a:graphicData uri="http://schemas.openxmlformats.org/drawingml/2006/table">
            <a:tbl>
              <a:tblPr firstRow="1" bandRow="1">
                <a:tableStyleId>{5940675A-B579-460E-94D1-54222C63F5DA}</a:tableStyleId>
              </a:tblPr>
              <a:tblGrid>
                <a:gridCol w="3369773"/>
                <a:gridCol w="3494578"/>
                <a:gridCol w="3432174"/>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قلة نمو الأوراق و ذبولها .</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2-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اصفرار عام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يكون لون الأوراق برونزياً .</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4-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ولا تتكون الثمرة على النباتات</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المثمرة و تتخذ شكل صولاجاني</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نحوا القمة </a:t>
                      </a:r>
                      <a:r>
                        <a:rPr kumimoji="0" lang="ar-SA" sz="1800" b="1" kern="1200" baseline="0" dirty="0" smtClean="0">
                          <a:solidFill>
                            <a:schemeClr val="tx1"/>
                          </a:solidFill>
                          <a:latin typeface="+mn-lt"/>
                          <a:ea typeface="+mn-ea"/>
                          <a:cs typeface="+mn-cs"/>
                        </a:rPr>
                        <a:t>.</a:t>
                      </a:r>
                      <a:endParaRPr lang="en-US" sz="1800" dirty="0"/>
                    </a:p>
                  </a:txBody>
                  <a:tcPr marL="118865" marR="118865" marT="45723" marB="45723"/>
                </a:tc>
                <a:tc>
                  <a:txBody>
                    <a:bodyPr/>
                    <a:lstStyle/>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1-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دور في عملية البناء</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الضوئي .</a:t>
                      </a:r>
                    </a:p>
                    <a:p>
                      <a:pPr marL="0" marR="0" indent="0" algn="r" defTabSz="914400" rtl="0" eaLnBrk="1" fontAlgn="auto" latinLnBrk="0" hangingPunct="1">
                        <a:lnSpc>
                          <a:spcPct val="150000"/>
                        </a:lnSpc>
                        <a:spcBef>
                          <a:spcPts val="0"/>
                        </a:spcBef>
                        <a:spcAft>
                          <a:spcPts val="0"/>
                        </a:spcAft>
                        <a:buClrTx/>
                        <a:buSzTx/>
                        <a:buFontTx/>
                        <a:buNone/>
                        <a:tabLst/>
                        <a:defRPr/>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دور في الجذور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وانقسام</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الخلايا في الورقة</a:t>
                      </a:r>
                      <a:endParaRPr lang="en-US" sz="2000" dirty="0" smtClean="0">
                        <a:latin typeface="Arial Unicode MS" pitchFamily="34" charset="-128"/>
                        <a:ea typeface="Arial Unicode MS" pitchFamily="34" charset="-128"/>
                        <a:cs typeface="Arial Unicode MS" pitchFamily="34" charset="-128"/>
                      </a:endParaRP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en-US"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endParaRPr kumimoji="0" lang="ar-SA" sz="2000" b="1" kern="1200" baseline="0" dirty="0" smtClean="0">
                        <a:solidFill>
                          <a:schemeClr val="tx1"/>
                        </a:solidFill>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endParaRPr lang="ar-EG" sz="1800" dirty="0" smtClean="0"/>
                    </a:p>
                    <a:p>
                      <a:pPr algn="ctr"/>
                      <a:r>
                        <a:rPr kumimoji="0" lang="ar-SA" sz="3600" b="1" kern="1200" baseline="0" dirty="0" smtClean="0">
                          <a:solidFill>
                            <a:schemeClr val="tx1"/>
                          </a:solidFill>
                          <a:latin typeface="Arial Unicode MS" pitchFamily="34" charset="-128"/>
                          <a:ea typeface="Arial Unicode MS" pitchFamily="34" charset="-128"/>
                          <a:cs typeface="Arial Unicode MS" pitchFamily="34" charset="-128"/>
                        </a:rPr>
                        <a:t>الكلور</a:t>
                      </a:r>
                    </a:p>
                    <a:p>
                      <a:pPr algn="ctr"/>
                      <a:r>
                        <a:rPr kumimoji="0" lang="en-US" sz="3600" b="1" kern="1200" baseline="0" dirty="0" err="1" smtClean="0">
                          <a:solidFill>
                            <a:schemeClr val="tx1"/>
                          </a:solidFill>
                          <a:latin typeface="Arial Unicode MS" pitchFamily="34" charset="-128"/>
                          <a:ea typeface="Arial Unicode MS" pitchFamily="34" charset="-128"/>
                          <a:cs typeface="Arial Unicode MS" pitchFamily="34" charset="-128"/>
                        </a:rPr>
                        <a:t>Cl</a:t>
                      </a:r>
                      <a:endParaRPr lang="ar-EG" sz="3600" dirty="0" smtClean="0">
                        <a:latin typeface="Arial Unicode MS" pitchFamily="34" charset="-128"/>
                        <a:ea typeface="Arial Unicode MS" pitchFamily="34" charset="-128"/>
                        <a:cs typeface="Arial Unicode MS" pitchFamily="34" charset="-128"/>
                      </a:endParaRPr>
                    </a:p>
                    <a:p>
                      <a:pPr algn="r"/>
                      <a:endParaRPr lang="ar-EG" sz="1800" dirty="0" smtClean="0"/>
                    </a:p>
                    <a:p>
                      <a:pPr algn="r"/>
                      <a:endParaRPr lang="en-US" sz="1800" dirty="0"/>
                    </a:p>
                  </a:txBody>
                  <a:tcPr marL="118865" marR="118865" marT="45723" marB="45723"/>
                </a:tc>
              </a:tr>
            </a:tbl>
          </a:graphicData>
        </a:graphic>
      </p:graphicFrame>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95338" y="549275"/>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1-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اصفرار الأوراق و شحوب للأنسجة الخضراء .</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2</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ظهور نكروز في اطراف الأوراق الحديثة.</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3-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تكون اشكال الأوراق غير طبيعية .</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4-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ذبول الأوراق وثم تساقطها .</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5-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وجود افرازات صمغية على الثمار .</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6-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ظهور تبقع بني على الأوراق والثمار.</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1-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احد مكونات انزيمات</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التأكسد والاختزال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قد يقوم بدور في عملية</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البناء الضوئي .</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ctr"/>
                      <a:r>
                        <a:rPr kumimoji="0" lang="ar-SA" sz="3600" b="1" kern="1200" baseline="0" dirty="0" smtClean="0">
                          <a:solidFill>
                            <a:schemeClr val="tx1"/>
                          </a:solidFill>
                          <a:latin typeface="Arial Unicode MS" pitchFamily="34" charset="-128"/>
                          <a:ea typeface="Arial Unicode MS" pitchFamily="34" charset="-128"/>
                          <a:cs typeface="Arial Unicode MS" pitchFamily="34" charset="-128"/>
                        </a:rPr>
                        <a:t>النحاس</a:t>
                      </a:r>
                    </a:p>
                    <a:p>
                      <a:pPr algn="ctr"/>
                      <a:r>
                        <a:rPr kumimoji="0" lang="en-US" sz="3600" b="1" kern="1200" baseline="0" dirty="0" smtClean="0">
                          <a:solidFill>
                            <a:schemeClr val="tx1"/>
                          </a:solidFill>
                          <a:latin typeface="Arial Unicode MS" pitchFamily="34" charset="-128"/>
                          <a:ea typeface="Arial Unicode MS" pitchFamily="34" charset="-128"/>
                          <a:cs typeface="Arial Unicode MS" pitchFamily="34" charset="-128"/>
                        </a:rPr>
                        <a:t>Cu</a:t>
                      </a:r>
                      <a:endParaRPr lang="ar-EG" sz="3600" dirty="0" smtClean="0">
                        <a:latin typeface="Arial Unicode MS" pitchFamily="34" charset="-128"/>
                        <a:ea typeface="Arial Unicode MS" pitchFamily="34" charset="-128"/>
                        <a:cs typeface="Arial Unicode MS" pitchFamily="34" charset="-128"/>
                      </a:endParaRPr>
                    </a:p>
                    <a:p>
                      <a:pPr algn="r"/>
                      <a:endParaRPr lang="ar-EG" sz="1800" dirty="0" smtClean="0"/>
                    </a:p>
                    <a:p>
                      <a:pPr algn="r"/>
                      <a:endParaRPr lang="ar-EG" sz="1800" dirty="0" smtClean="0"/>
                    </a:p>
                    <a:p>
                      <a:pPr algn="r"/>
                      <a:endParaRPr lang="en-US" sz="1800" dirty="0"/>
                    </a:p>
                  </a:txBody>
                  <a:tcPr marL="118865" marR="118865" marT="45723" marB="45723"/>
                </a:tc>
              </a:tr>
            </a:tbl>
          </a:graphicData>
        </a:graphic>
      </p:graphicFrame>
      <p:pic>
        <p:nvPicPr>
          <p:cNvPr id="1833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3188" y="2924175"/>
            <a:ext cx="3275012" cy="331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609600" y="333375"/>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4-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تكون اشكال الأوراق غير طبيعية .</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5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ذبول الأوراق وثم تساقطها .</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6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وجود افرازات صمغية على </a:t>
                      </a:r>
                      <a:r>
                        <a:rPr kumimoji="0" lang="ar-SA" sz="2000" b="1" kern="1200" baseline="0" smtClean="0">
                          <a:solidFill>
                            <a:schemeClr val="tx1"/>
                          </a:solidFill>
                          <a:latin typeface="Arial Unicode MS" pitchFamily="34" charset="-128"/>
                          <a:ea typeface="Arial Unicode MS" pitchFamily="34" charset="-128"/>
                          <a:cs typeface="Arial Unicode MS" pitchFamily="34" charset="-128"/>
                        </a:rPr>
                        <a:t>الثمار .</a:t>
                      </a:r>
                      <a:endParaRPr kumimoji="0" lang="ar-SA" sz="2000" b="1" kern="1200" baseline="0" dirty="0" smtClean="0">
                        <a:solidFill>
                          <a:schemeClr val="tx1"/>
                        </a:solidFill>
                        <a:latin typeface="Arial Unicode MS" pitchFamily="34" charset="-128"/>
                        <a:ea typeface="Arial Unicode MS" pitchFamily="34" charset="-128"/>
                        <a:cs typeface="Arial Unicode MS" pitchFamily="34" charset="-128"/>
                      </a:endParaRPr>
                    </a:p>
                  </a:txBody>
                  <a:tcPr marL="118865" marR="118865" marT="45723" marB="45723"/>
                </a:tc>
                <a:tc>
                  <a:txBody>
                    <a:bodyPr/>
                    <a:lstStyle/>
                    <a:p>
                      <a:endParaRPr lang="en-US" sz="1800" dirty="0"/>
                    </a:p>
                  </a:txBody>
                  <a:tcPr marL="118865" marR="118865" marT="45723" marB="45723"/>
                </a:tc>
                <a:tc>
                  <a:txBody>
                    <a:bodyPr/>
                    <a:lstStyle/>
                    <a:p>
                      <a:pPr algn="r"/>
                      <a:endParaRPr lang="ar-EG" sz="1800" dirty="0" smtClean="0"/>
                    </a:p>
                    <a:p>
                      <a:pPr algn="ctr"/>
                      <a:r>
                        <a:rPr kumimoji="0" lang="ar-SA" sz="3600" b="1" kern="1200" baseline="0" dirty="0" smtClean="0">
                          <a:solidFill>
                            <a:schemeClr val="tx1"/>
                          </a:solidFill>
                          <a:latin typeface="Arial Unicode MS" pitchFamily="34" charset="-128"/>
                          <a:ea typeface="Arial Unicode MS" pitchFamily="34" charset="-128"/>
                          <a:cs typeface="Arial Unicode MS" pitchFamily="34" charset="-128"/>
                        </a:rPr>
                        <a:t>النحاس</a:t>
                      </a:r>
                    </a:p>
                    <a:p>
                      <a:pPr algn="ctr"/>
                      <a:r>
                        <a:rPr kumimoji="0" lang="en-US" sz="3600" b="1" kern="1200" baseline="0" dirty="0" smtClean="0">
                          <a:solidFill>
                            <a:schemeClr val="tx1"/>
                          </a:solidFill>
                          <a:latin typeface="Arial Unicode MS" pitchFamily="34" charset="-128"/>
                          <a:ea typeface="Arial Unicode MS" pitchFamily="34" charset="-128"/>
                          <a:cs typeface="Arial Unicode MS" pitchFamily="34" charset="-128"/>
                        </a:rPr>
                        <a:t>Cu</a:t>
                      </a:r>
                      <a:endParaRPr lang="ar-EG" sz="3600" dirty="0" smtClean="0">
                        <a:latin typeface="Arial Unicode MS" pitchFamily="34" charset="-128"/>
                        <a:ea typeface="Arial Unicode MS" pitchFamily="34" charset="-128"/>
                        <a:cs typeface="Arial Unicode MS" pitchFamily="34" charset="-128"/>
                      </a:endParaRPr>
                    </a:p>
                    <a:p>
                      <a:pPr algn="r"/>
                      <a:endParaRPr lang="ar-EG" sz="1800" dirty="0" smtClean="0"/>
                    </a:p>
                    <a:p>
                      <a:pPr algn="r"/>
                      <a:endParaRPr lang="en-US" sz="1800" dirty="0"/>
                    </a:p>
                  </a:txBody>
                  <a:tcPr marL="118865" marR="118865" marT="45723" marB="45723"/>
                </a:tc>
              </a:tr>
            </a:tbl>
          </a:graphicData>
        </a:graphic>
      </p:graphicFrame>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14350" y="333375"/>
          <a:ext cx="11195050" cy="5715000"/>
        </p:xfrm>
        <a:graphic>
          <a:graphicData uri="http://schemas.openxmlformats.org/drawingml/2006/table">
            <a:tbl>
              <a:tblPr firstRow="1" bandRow="1">
                <a:tableStyleId>{5940675A-B579-460E-94D1-54222C63F5DA}</a:tableStyleId>
              </a:tblPr>
              <a:tblGrid>
                <a:gridCol w="3432420"/>
                <a:gridCol w="4330210"/>
                <a:gridCol w="3432420"/>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73" marR="118873"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73" marR="118873"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73" marR="118873" marT="45723" marB="45723"/>
                </a:tc>
              </a:tr>
              <a:tr h="4800539">
                <a:tc>
                  <a:txBody>
                    <a:bodyPr/>
                    <a:lstStyle/>
                    <a:p>
                      <a:pPr algn="r"/>
                      <a:r>
                        <a:rPr kumimoji="0" lang="ar-EG" sz="1800" b="1" kern="1200" baseline="0" dirty="0" smtClean="0">
                          <a:solidFill>
                            <a:schemeClr val="tx1"/>
                          </a:solidFill>
                          <a:latin typeface="+mn-lt"/>
                          <a:ea typeface="+mn-ea"/>
                          <a:cs typeface="+mn-cs"/>
                        </a:rPr>
                        <a:t>1</a:t>
                      </a:r>
                      <a:r>
                        <a:rPr kumimoji="0" lang="ar-SA" sz="1800" b="1" kern="1200" baseline="0" dirty="0" smtClean="0">
                          <a:solidFill>
                            <a:schemeClr val="tx1"/>
                          </a:solidFill>
                          <a:latin typeface="+mn-lt"/>
                          <a:ea typeface="+mn-ea"/>
                          <a:cs typeface="+mn-cs"/>
                        </a:rPr>
                        <a:t>-</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اختلال القمم النامية</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وموتها.</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2</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قد تبدو الأوراق سميكة</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تميل إلى السواد .</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3</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تراكم الكر</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ب</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ىدرات</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والمركبات النتروجينية القابلة</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للذوبان مما يوحي بتوقف بناء</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البروتين</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endParaRPr kumimoji="0" lang="ar-SA" sz="2000" b="1" kern="1200" baseline="0" dirty="0" smtClean="0">
                        <a:solidFill>
                          <a:schemeClr val="tx1"/>
                        </a:solidFill>
                        <a:latin typeface="Arial Unicode MS" pitchFamily="34" charset="-128"/>
                        <a:ea typeface="Arial Unicode MS" pitchFamily="34" charset="-128"/>
                        <a:cs typeface="Arial Unicode MS" pitchFamily="34" charset="-128"/>
                      </a:endParaRP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4</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توقف نمو الأوراق </a:t>
                      </a:r>
                      <a:r>
                        <a:rPr kumimoji="0" lang="ar-SA" sz="1800" b="1" kern="1200" baseline="0" dirty="0" smtClean="0">
                          <a:solidFill>
                            <a:schemeClr val="tx1"/>
                          </a:solidFill>
                          <a:latin typeface="+mn-lt"/>
                          <a:ea typeface="+mn-ea"/>
                          <a:cs typeface="+mn-cs"/>
                        </a:rPr>
                        <a:t>.</a:t>
                      </a:r>
                      <a:endParaRPr lang="en-US" sz="1800" dirty="0"/>
                    </a:p>
                  </a:txBody>
                  <a:tcPr marL="118873" marR="118873" marT="45723" marB="45723"/>
                </a:tc>
                <a:tc>
                  <a:txBody>
                    <a:bodyPr/>
                    <a:lstStyle/>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دور في عملية نقل المواد</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السكرية.</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2</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ولو دور أيضاً في بناء</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الحموض النووية .</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3</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دور في الأغشية الخلوية</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4</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دور في العلاقة المائية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-5 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دور في عملية تكشف</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الخلايا والأيض</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النتروجيني</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وغيره</a:t>
                      </a:r>
                      <a:endParaRPr lang="en-US" sz="2000" dirty="0">
                        <a:latin typeface="Arial Unicode MS" pitchFamily="34" charset="-128"/>
                        <a:ea typeface="Arial Unicode MS" pitchFamily="34" charset="-128"/>
                        <a:cs typeface="Arial Unicode MS" pitchFamily="34" charset="-128"/>
                      </a:endParaRPr>
                    </a:p>
                  </a:txBody>
                  <a:tcPr marL="118873" marR="118873" marT="45723" marB="45723"/>
                </a:tc>
                <a:tc>
                  <a:txBody>
                    <a:bodyPr/>
                    <a:lstStyle/>
                    <a:p>
                      <a:pPr algn="r"/>
                      <a:endParaRPr lang="ar-EG" sz="1800" dirty="0" smtClean="0"/>
                    </a:p>
                    <a:p>
                      <a:pPr algn="ctr"/>
                      <a:r>
                        <a:rPr kumimoji="0" lang="ar-SA" sz="3600" b="1" kern="1200" baseline="0" dirty="0" smtClean="0">
                          <a:solidFill>
                            <a:schemeClr val="tx1"/>
                          </a:solidFill>
                          <a:latin typeface="Arial Unicode MS" pitchFamily="34" charset="-128"/>
                          <a:ea typeface="Arial Unicode MS" pitchFamily="34" charset="-128"/>
                          <a:cs typeface="Arial Unicode MS" pitchFamily="34" charset="-128"/>
                        </a:rPr>
                        <a:t>البورون</a:t>
                      </a:r>
                    </a:p>
                    <a:p>
                      <a:pPr algn="ctr"/>
                      <a:r>
                        <a:rPr kumimoji="0" lang="en-US" sz="3600" b="1" kern="1200" baseline="0" dirty="0" smtClean="0">
                          <a:solidFill>
                            <a:schemeClr val="tx1"/>
                          </a:solidFill>
                          <a:latin typeface="Arial Unicode MS" pitchFamily="34" charset="-128"/>
                          <a:ea typeface="Arial Unicode MS" pitchFamily="34" charset="-128"/>
                          <a:cs typeface="Arial Unicode MS" pitchFamily="34" charset="-128"/>
                        </a:rPr>
                        <a:t>B</a:t>
                      </a:r>
                      <a:endParaRPr lang="ar-EG" sz="3600" dirty="0" smtClean="0">
                        <a:latin typeface="Arial Unicode MS" pitchFamily="34" charset="-128"/>
                        <a:ea typeface="Arial Unicode MS" pitchFamily="34" charset="-128"/>
                        <a:cs typeface="Arial Unicode MS" pitchFamily="34" charset="-128"/>
                      </a:endParaRPr>
                    </a:p>
                    <a:p>
                      <a:pPr algn="r"/>
                      <a:endParaRPr lang="en-US" sz="1800" dirty="0"/>
                    </a:p>
                  </a:txBody>
                  <a:tcPr marL="118873" marR="118873" marT="45723" marB="45723"/>
                </a:tc>
              </a:tr>
            </a:tbl>
          </a:graphicData>
        </a:graphic>
      </p:graphicFrame>
      <p:pic>
        <p:nvPicPr>
          <p:cNvPr id="185360"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77238" y="2636838"/>
            <a:ext cx="3146425"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36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4437063"/>
            <a:ext cx="2951163"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14350" y="404813"/>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r>
                        <a:rPr kumimoji="0" lang="ar-EG" sz="1800" b="1" kern="1200" baseline="0" dirty="0" smtClean="0">
                          <a:solidFill>
                            <a:schemeClr val="tx1"/>
                          </a:solidFill>
                          <a:latin typeface="+mn-lt"/>
                          <a:ea typeface="+mn-ea"/>
                          <a:cs typeface="+mn-cs"/>
                        </a:rPr>
                        <a:t>1</a:t>
                      </a:r>
                      <a:r>
                        <a:rPr kumimoji="0" lang="ar-SA" sz="1800" b="1" kern="1200" baseline="0" dirty="0" smtClean="0">
                          <a:solidFill>
                            <a:schemeClr val="tx1"/>
                          </a:solidFill>
                          <a:latin typeface="+mn-lt"/>
                          <a:ea typeface="+mn-ea"/>
                          <a:cs typeface="+mn-cs"/>
                        </a:rPr>
                        <a:t>-</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ظهور تبقع اصفراري أو</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نخري في المساحات بين</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التعريق .</a:t>
                      </a:r>
                    </a:p>
                    <a:p>
                      <a:pPr marL="0" marR="0" indent="0" algn="r" defTabSz="914400" rtl="0" eaLnBrk="1" fontAlgn="auto" latinLnBrk="0" hangingPunct="1">
                        <a:lnSpc>
                          <a:spcPct val="100000"/>
                        </a:lnSpc>
                        <a:spcBef>
                          <a:spcPts val="0"/>
                        </a:spcBef>
                        <a:spcAft>
                          <a:spcPts val="0"/>
                        </a:spcAft>
                        <a:buClrTx/>
                        <a:buSzTx/>
                        <a:buFontTx/>
                        <a:buNone/>
                        <a:tabLst/>
                        <a:defRPr/>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2</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اصفرار الأوراق السفلى ثم</a:t>
                      </a:r>
                    </a:p>
                    <a:p>
                      <a:pPr marL="0" marR="0" indent="0" algn="r" defTabSz="914400" rtl="0" eaLnBrk="1" fontAlgn="auto" latinLnBrk="0" hangingPunct="1">
                        <a:lnSpc>
                          <a:spcPct val="100000"/>
                        </a:lnSpc>
                        <a:spcBef>
                          <a:spcPts val="0"/>
                        </a:spcBef>
                        <a:spcAft>
                          <a:spcPts val="0"/>
                        </a:spcAft>
                        <a:buClrTx/>
                        <a:buSzTx/>
                        <a:buFontTx/>
                        <a:buNone/>
                        <a:tabLst/>
                        <a:defRPr/>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ينتشر  </a:t>
                      </a:r>
                      <a:endParaRPr kumimoji="0" lang="ar-SA" sz="2000" b="1" kern="1200" baseline="0" dirty="0" smtClean="0">
                        <a:solidFill>
                          <a:schemeClr val="tx1"/>
                        </a:solidFill>
                        <a:latin typeface="Arial Unicode MS" pitchFamily="34" charset="-128"/>
                        <a:ea typeface="Arial Unicode MS" pitchFamily="34" charset="-128"/>
                        <a:cs typeface="Arial Unicode MS" pitchFamily="34" charset="-128"/>
                      </a:endParaRP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3</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فقدان الأوراق.</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4</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حدوث نقص في أعدد</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البلاستيدات والكلورفيل.</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endParaRPr lang="en-US" sz="1800" dirty="0"/>
                    </a:p>
                  </a:txBody>
                  <a:tcPr marL="118865" marR="118865" marT="45723" marB="45723"/>
                </a:tc>
                <a:tc>
                  <a:txBody>
                    <a:bodyPr/>
                    <a:lstStyle/>
                    <a:p>
                      <a:pPr algn="ctr"/>
                      <a:r>
                        <a:rPr kumimoji="0" lang="ar-SA" sz="3600" b="1" kern="1200" baseline="0" dirty="0" smtClean="0">
                          <a:solidFill>
                            <a:schemeClr val="tx1"/>
                          </a:solidFill>
                          <a:latin typeface="Arial Unicode MS" pitchFamily="34" charset="-128"/>
                          <a:ea typeface="Arial Unicode MS" pitchFamily="34" charset="-128"/>
                          <a:cs typeface="Arial Unicode MS" pitchFamily="34" charset="-128"/>
                        </a:rPr>
                        <a:t>المنجنيز</a:t>
                      </a:r>
                    </a:p>
                    <a:p>
                      <a:pPr algn="ctr"/>
                      <a:r>
                        <a:rPr kumimoji="0" lang="en-US" sz="3600" b="1" kern="1200" baseline="0" dirty="0" err="1" smtClean="0">
                          <a:solidFill>
                            <a:schemeClr val="tx1"/>
                          </a:solidFill>
                          <a:latin typeface="Arial Unicode MS" pitchFamily="34" charset="-128"/>
                          <a:ea typeface="Arial Unicode MS" pitchFamily="34" charset="-128"/>
                          <a:cs typeface="Arial Unicode MS" pitchFamily="34" charset="-128"/>
                        </a:rPr>
                        <a:t>Mn</a:t>
                      </a:r>
                      <a:endParaRPr lang="ar-EG" sz="3600" dirty="0" smtClean="0">
                        <a:latin typeface="Arial Unicode MS" pitchFamily="34" charset="-128"/>
                        <a:ea typeface="Arial Unicode MS" pitchFamily="34" charset="-128"/>
                        <a:cs typeface="Arial Unicode MS" pitchFamily="34" charset="-128"/>
                      </a:endParaRPr>
                    </a:p>
                    <a:p>
                      <a:pPr algn="r"/>
                      <a:endParaRPr lang="ar-EG" sz="1800" dirty="0" smtClean="0"/>
                    </a:p>
                    <a:p>
                      <a:pPr algn="r"/>
                      <a:endParaRPr lang="ar-EG" sz="1800" dirty="0" smtClean="0"/>
                    </a:p>
                    <a:p>
                      <a:pPr algn="r"/>
                      <a:endParaRPr lang="en-US" sz="1800" dirty="0"/>
                    </a:p>
                  </a:txBody>
                  <a:tcPr marL="118865" marR="118865" marT="45723" marB="45723"/>
                </a:tc>
              </a:tr>
            </a:tbl>
          </a:graphicData>
        </a:graphic>
      </p:graphicFrame>
      <p:pic>
        <p:nvPicPr>
          <p:cNvPr id="186384"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2200" y="2492375"/>
            <a:ext cx="3370263"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6385"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2200" y="4292600"/>
            <a:ext cx="3370263"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6386" name="Rectangle 4"/>
          <p:cNvSpPr>
            <a:spLocks noChangeArrowheads="1"/>
          </p:cNvSpPr>
          <p:nvPr/>
        </p:nvSpPr>
        <p:spPr bwMode="auto">
          <a:xfrm>
            <a:off x="4071938" y="1341438"/>
            <a:ext cx="3182937"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EG" sz="2000" b="1">
                <a:latin typeface="Arial Unicode MS" pitchFamily="34" charset="-128"/>
                <a:ea typeface="Arial Unicode MS" pitchFamily="34" charset="-128"/>
                <a:cs typeface="Arial Unicode MS" pitchFamily="34" charset="-128"/>
              </a:rPr>
              <a:t>1</a:t>
            </a:r>
            <a:r>
              <a:rPr lang="ar-SA" sz="2000" b="1">
                <a:latin typeface="Arial Unicode MS" pitchFamily="34" charset="-128"/>
                <a:ea typeface="Arial Unicode MS" pitchFamily="34" charset="-128"/>
                <a:cs typeface="Arial Unicode MS" pitchFamily="34" charset="-128"/>
              </a:rPr>
              <a:t>- ل</a:t>
            </a:r>
            <a:r>
              <a:rPr lang="ar-EG" sz="2000" b="1">
                <a:latin typeface="Arial Unicode MS" pitchFamily="34" charset="-128"/>
                <a:ea typeface="Arial Unicode MS" pitchFamily="34" charset="-128"/>
                <a:cs typeface="Arial Unicode MS" pitchFamily="34" charset="-128"/>
              </a:rPr>
              <a:t>ه</a:t>
            </a:r>
            <a:r>
              <a:rPr lang="ar-SA" sz="2000" b="1">
                <a:latin typeface="Arial Unicode MS" pitchFamily="34" charset="-128"/>
                <a:ea typeface="Arial Unicode MS" pitchFamily="34" charset="-128"/>
                <a:cs typeface="Arial Unicode MS" pitchFamily="34" charset="-128"/>
              </a:rPr>
              <a:t> دور</a:t>
            </a:r>
            <a:r>
              <a:rPr lang="ar-EG" sz="2000" b="1">
                <a:latin typeface="Arial Unicode MS" pitchFamily="34" charset="-128"/>
                <a:ea typeface="Arial Unicode MS" pitchFamily="34" charset="-128"/>
                <a:cs typeface="Arial Unicode MS" pitchFamily="34" charset="-128"/>
              </a:rPr>
              <a:t>ه</a:t>
            </a:r>
            <a:r>
              <a:rPr lang="ar-SA" sz="2000" b="1">
                <a:latin typeface="Arial Unicode MS" pitchFamily="34" charset="-128"/>
                <a:ea typeface="Arial Unicode MS" pitchFamily="34" charset="-128"/>
                <a:cs typeface="Arial Unicode MS" pitchFamily="34" charset="-128"/>
              </a:rPr>
              <a:t>ام في عملية التنفس</a:t>
            </a:r>
            <a:r>
              <a:rPr lang="ar-EG" sz="2000" b="1">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وأيض</a:t>
            </a:r>
            <a:r>
              <a:rPr lang="ar-EG" sz="2000" b="1">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النتروجين .</a:t>
            </a:r>
          </a:p>
          <a:p>
            <a:r>
              <a:rPr lang="ar-EG" sz="2000" b="1">
                <a:latin typeface="Arial Unicode MS" pitchFamily="34" charset="-128"/>
                <a:ea typeface="Arial Unicode MS" pitchFamily="34" charset="-128"/>
                <a:cs typeface="Arial Unicode MS" pitchFamily="34" charset="-128"/>
              </a:rPr>
              <a:t>2</a:t>
            </a:r>
            <a:r>
              <a:rPr lang="ar-SA" sz="2000" b="1">
                <a:latin typeface="Arial Unicode MS" pitchFamily="34" charset="-128"/>
                <a:ea typeface="Arial Unicode MS" pitchFamily="34" charset="-128"/>
                <a:cs typeface="Arial Unicode MS" pitchFamily="34" charset="-128"/>
              </a:rPr>
              <a:t>- ويعمل كمنشط </a:t>
            </a:r>
            <a:r>
              <a:rPr lang="ar-EG" sz="2000" b="1">
                <a:latin typeface="Arial Unicode MS" pitchFamily="34" charset="-128"/>
                <a:ea typeface="Arial Unicode MS" pitchFamily="34" charset="-128"/>
                <a:cs typeface="Arial Unicode MS" pitchFamily="34" charset="-128"/>
              </a:rPr>
              <a:t>ل</a:t>
            </a:r>
            <a:r>
              <a:rPr lang="ar-SA" sz="2000" b="1">
                <a:latin typeface="Arial Unicode MS" pitchFamily="34" charset="-128"/>
                <a:ea typeface="Arial Unicode MS" pitchFamily="34" charset="-128"/>
                <a:cs typeface="Arial Unicode MS" pitchFamily="34" charset="-128"/>
              </a:rPr>
              <a:t>لعديد من</a:t>
            </a:r>
            <a:r>
              <a:rPr lang="ar-EG" sz="2000" b="1">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الأنزيمات .</a:t>
            </a:r>
          </a:p>
          <a:p>
            <a:r>
              <a:rPr lang="ar-EG" sz="2000" b="1">
                <a:latin typeface="Arial Unicode MS" pitchFamily="34" charset="-128"/>
                <a:ea typeface="Arial Unicode MS" pitchFamily="34" charset="-128"/>
                <a:cs typeface="Arial Unicode MS" pitchFamily="34" charset="-128"/>
              </a:rPr>
              <a:t>3</a:t>
            </a:r>
            <a:r>
              <a:rPr lang="ar-SA" sz="2000" b="1">
                <a:latin typeface="Arial Unicode MS" pitchFamily="34" charset="-128"/>
                <a:ea typeface="Arial Unicode MS" pitchFamily="34" charset="-128"/>
                <a:cs typeface="Arial Unicode MS" pitchFamily="34" charset="-128"/>
              </a:rPr>
              <a:t>- كما يدخل في تنشيط</a:t>
            </a:r>
          </a:p>
          <a:p>
            <a:r>
              <a:rPr lang="ar-SA" sz="2000" b="1">
                <a:latin typeface="Arial Unicode MS" pitchFamily="34" charset="-128"/>
                <a:ea typeface="Arial Unicode MS" pitchFamily="34" charset="-128"/>
                <a:cs typeface="Arial Unicode MS" pitchFamily="34" charset="-128"/>
              </a:rPr>
              <a:t>لأنزيمات المصاحبة لدورة كربس .</a:t>
            </a:r>
            <a:endParaRPr lang="ar-EG" sz="2000" b="1">
              <a:latin typeface="Arial Unicode MS" pitchFamily="34" charset="-128"/>
              <a:ea typeface="Arial Unicode MS" pitchFamily="34" charset="-128"/>
              <a:cs typeface="Arial Unicode MS" pitchFamily="34" charset="-128"/>
            </a:endParaRPr>
          </a:p>
          <a:p>
            <a:r>
              <a:rPr lang="ar-EG" sz="2000" b="1">
                <a:latin typeface="Arial Unicode MS" pitchFamily="34" charset="-128"/>
                <a:ea typeface="Arial Unicode MS" pitchFamily="34" charset="-128"/>
                <a:cs typeface="Arial Unicode MS" pitchFamily="34" charset="-128"/>
              </a:rPr>
              <a:t>4</a:t>
            </a:r>
            <a:r>
              <a:rPr lang="ar-SA" sz="2000" b="1">
                <a:latin typeface="Arial Unicode MS" pitchFamily="34" charset="-128"/>
                <a:ea typeface="Arial Unicode MS" pitchFamily="34" charset="-128"/>
                <a:cs typeface="Arial Unicode MS" pitchFamily="34" charset="-128"/>
              </a:rPr>
              <a:t>- ل</a:t>
            </a:r>
            <a:r>
              <a:rPr lang="ar-EG" sz="2000" b="1">
                <a:latin typeface="Arial Unicode MS" pitchFamily="34" charset="-128"/>
                <a:ea typeface="Arial Unicode MS" pitchFamily="34" charset="-128"/>
                <a:cs typeface="Arial Unicode MS" pitchFamily="34" charset="-128"/>
              </a:rPr>
              <a:t>ه</a:t>
            </a:r>
            <a:r>
              <a:rPr lang="ar-SA" sz="2000" b="1">
                <a:latin typeface="Arial Unicode MS" pitchFamily="34" charset="-128"/>
                <a:ea typeface="Arial Unicode MS" pitchFamily="34" charset="-128"/>
                <a:cs typeface="Arial Unicode MS" pitchFamily="34" charset="-128"/>
              </a:rPr>
              <a:t> دور </a:t>
            </a:r>
            <a:r>
              <a:rPr lang="ar-EG" sz="2000" b="1">
                <a:latin typeface="Arial Unicode MS" pitchFamily="34" charset="-128"/>
                <a:ea typeface="Arial Unicode MS" pitchFamily="34" charset="-128"/>
                <a:cs typeface="Arial Unicode MS" pitchFamily="34" charset="-128"/>
              </a:rPr>
              <a:t>ه</a:t>
            </a:r>
            <a:r>
              <a:rPr lang="ar-SA" sz="2000" b="1">
                <a:latin typeface="Arial Unicode MS" pitchFamily="34" charset="-128"/>
                <a:ea typeface="Arial Unicode MS" pitchFamily="34" charset="-128"/>
                <a:cs typeface="Arial Unicode MS" pitchFamily="34" charset="-128"/>
              </a:rPr>
              <a:t>ام في</a:t>
            </a:r>
            <a:r>
              <a:rPr lang="ar-EG" sz="2000" b="1">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اختزال النترات</a:t>
            </a:r>
          </a:p>
          <a:p>
            <a:r>
              <a:rPr lang="ar-EG" sz="2000" b="1">
                <a:latin typeface="Arial Unicode MS" pitchFamily="34" charset="-128"/>
                <a:ea typeface="Arial Unicode MS" pitchFamily="34" charset="-128"/>
                <a:cs typeface="Arial Unicode MS" pitchFamily="34" charset="-128"/>
              </a:rPr>
              <a:t>5</a:t>
            </a:r>
            <a:r>
              <a:rPr lang="ar-SA" sz="2000" b="1">
                <a:latin typeface="Arial Unicode MS" pitchFamily="34" charset="-128"/>
                <a:ea typeface="Arial Unicode MS" pitchFamily="34" charset="-128"/>
                <a:cs typeface="Arial Unicode MS" pitchFamily="34" charset="-128"/>
              </a:rPr>
              <a:t>- ل</a:t>
            </a:r>
            <a:r>
              <a:rPr lang="ar-EG" sz="2000" b="1">
                <a:latin typeface="Arial Unicode MS" pitchFamily="34" charset="-128"/>
                <a:ea typeface="Arial Unicode MS" pitchFamily="34" charset="-128"/>
                <a:cs typeface="Arial Unicode MS" pitchFamily="34" charset="-128"/>
              </a:rPr>
              <a:t>ه</a:t>
            </a:r>
            <a:r>
              <a:rPr lang="ar-SA" sz="2000" b="1">
                <a:latin typeface="Arial Unicode MS" pitchFamily="34" charset="-128"/>
                <a:ea typeface="Arial Unicode MS" pitchFamily="34" charset="-128"/>
                <a:cs typeface="Arial Unicode MS" pitchFamily="34" charset="-128"/>
              </a:rPr>
              <a:t> دور في عملية البناء الضوئي</a:t>
            </a:r>
          </a:p>
          <a:p>
            <a:r>
              <a:rPr lang="ar-EG" sz="2000" b="1">
                <a:latin typeface="Arial Unicode MS" pitchFamily="34" charset="-128"/>
                <a:ea typeface="Arial Unicode MS" pitchFamily="34" charset="-128"/>
                <a:cs typeface="Arial Unicode MS" pitchFamily="34" charset="-128"/>
              </a:rPr>
              <a:t>6</a:t>
            </a:r>
            <a:r>
              <a:rPr lang="ar-SA" sz="2000" b="1">
                <a:latin typeface="Arial Unicode MS" pitchFamily="34" charset="-128"/>
                <a:ea typeface="Arial Unicode MS" pitchFamily="34" charset="-128"/>
                <a:cs typeface="Arial Unicode MS" pitchFamily="34" charset="-128"/>
              </a:rPr>
              <a:t>- ل</a:t>
            </a:r>
            <a:r>
              <a:rPr lang="ar-EG" sz="2000" b="1">
                <a:latin typeface="Arial Unicode MS" pitchFamily="34" charset="-128"/>
                <a:ea typeface="Arial Unicode MS" pitchFamily="34" charset="-128"/>
                <a:cs typeface="Arial Unicode MS" pitchFamily="34" charset="-128"/>
              </a:rPr>
              <a:t>ه</a:t>
            </a:r>
            <a:r>
              <a:rPr lang="ar-SA" sz="2000" b="1">
                <a:latin typeface="Arial Unicode MS" pitchFamily="34" charset="-128"/>
                <a:ea typeface="Arial Unicode MS" pitchFamily="34" charset="-128"/>
                <a:cs typeface="Arial Unicode MS" pitchFamily="34" charset="-128"/>
              </a:rPr>
              <a:t> علاقة في عملية تخليق</a:t>
            </a:r>
            <a:r>
              <a:rPr lang="ar-EG" sz="2000" b="1">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الكلورفيل</a:t>
            </a:r>
            <a:endParaRPr lang="en-US" sz="2000">
              <a:latin typeface="Arial Unicode MS" pitchFamily="34" charset="-128"/>
              <a:ea typeface="Arial Unicode MS" pitchFamily="34" charset="-128"/>
              <a:cs typeface="Arial Unicode MS" pitchFamily="34" charset="-128"/>
            </a:endParaRPr>
          </a:p>
          <a:p>
            <a:endParaRPr lang="ar-SA" sz="2000" b="1">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889000" y="260350"/>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1-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اصفرار عام على الأوراق</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المسنة</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2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ظهور بقع ميتة بيضاء اللون .</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3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في الإصابة الشديدة تبدو</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السلاميات قصيرة وكذا الأوراق .</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4</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يعوق نمو الجذور و النبات.</a:t>
                      </a:r>
                      <a:endParaRPr lang="en-US" sz="2000" dirty="0" smtClean="0">
                        <a:latin typeface="Arial Unicode MS" pitchFamily="34" charset="-128"/>
                        <a:ea typeface="Arial Unicode MS" pitchFamily="34" charset="-128"/>
                        <a:cs typeface="Arial Unicode MS" pitchFamily="34" charset="-128"/>
                      </a:endParaRPr>
                    </a:p>
                    <a:p>
                      <a:pPr algn="r"/>
                      <a:endParaRPr lang="en-US" sz="1800" dirty="0"/>
                    </a:p>
                  </a:txBody>
                  <a:tcPr marL="118865" marR="118865" marT="45723" marB="45723"/>
                </a:tc>
                <a:tc>
                  <a:txBody>
                    <a:bodyPr/>
                    <a:lstStyle/>
                    <a:p>
                      <a:pPr algn="r">
                        <a:lnSpc>
                          <a:spcPct val="150000"/>
                        </a:lnSpc>
                      </a:pPr>
                      <a:r>
                        <a:rPr kumimoji="0" lang="ar-EG" sz="1800" b="1" kern="1200" baseline="0" dirty="0" smtClean="0">
                          <a:solidFill>
                            <a:schemeClr val="tx1"/>
                          </a:solidFill>
                          <a:latin typeface="+mn-lt"/>
                          <a:ea typeface="+mn-ea"/>
                          <a:cs typeface="+mn-cs"/>
                        </a:rPr>
                        <a:t>1</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متطلب لبناء الهرمون النباتي</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أندول حمض الخل</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2</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علاقة بعدد من الأنزيمات</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المهمة في الأيض النباتي</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3-</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دور في بناء الكلورفيل أو</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منع تكسيرة</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endParaRPr lang="ar-EG" sz="1800" dirty="0" smtClean="0"/>
                    </a:p>
                    <a:p>
                      <a:pPr algn="r"/>
                      <a:endParaRPr lang="ar-EG" sz="1800" dirty="0" smtClean="0"/>
                    </a:p>
                    <a:p>
                      <a:pPr algn="r"/>
                      <a:endParaRPr lang="ar-EG" sz="1800" dirty="0" smtClean="0"/>
                    </a:p>
                    <a:p>
                      <a:pPr algn="r"/>
                      <a:endParaRPr lang="en-US" sz="1800" dirty="0"/>
                    </a:p>
                  </a:txBody>
                  <a:tcPr marL="118865" marR="118865" marT="45723" marB="45723"/>
                </a:tc>
              </a:tr>
            </a:tbl>
          </a:graphicData>
        </a:graphic>
      </p:graphicFrame>
      <p:sp>
        <p:nvSpPr>
          <p:cNvPr id="187408" name="Rectangle 2"/>
          <p:cNvSpPr>
            <a:spLocks noChangeArrowheads="1"/>
          </p:cNvSpPr>
          <p:nvPr/>
        </p:nvSpPr>
        <p:spPr bwMode="auto">
          <a:xfrm>
            <a:off x="8377238" y="1341438"/>
            <a:ext cx="19415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3600" b="1">
                <a:latin typeface="Arial Unicode MS" pitchFamily="34" charset="-128"/>
                <a:ea typeface="Arial Unicode MS" pitchFamily="34" charset="-128"/>
                <a:cs typeface="Arial Unicode MS" pitchFamily="34" charset="-128"/>
              </a:rPr>
              <a:t>الزنك</a:t>
            </a:r>
          </a:p>
          <a:p>
            <a:r>
              <a:rPr lang="en-US" sz="3600" b="1">
                <a:latin typeface="Arial Unicode MS" pitchFamily="34" charset="-128"/>
                <a:ea typeface="Arial Unicode MS" pitchFamily="34" charset="-128"/>
                <a:cs typeface="Arial Unicode MS" pitchFamily="34" charset="-128"/>
              </a:rPr>
              <a:t>Zn</a:t>
            </a:r>
            <a:endParaRPr lang="en-US" sz="36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p:cNvSpPr>
            <a:spLocks noGrp="1" noChangeArrowheads="1"/>
          </p:cNvSpPr>
          <p:nvPr>
            <p:ph idx="1"/>
          </p:nvPr>
        </p:nvSpPr>
        <p:spPr>
          <a:xfrm>
            <a:off x="514350" y="285750"/>
            <a:ext cx="10952163" cy="5786438"/>
          </a:xfrm>
        </p:spPr>
        <p:txBody>
          <a:bodyPr/>
          <a:lstStyle/>
          <a:p>
            <a:pPr algn="r" eaLnBrk="1" hangingPunct="1">
              <a:lnSpc>
                <a:spcPct val="150000"/>
              </a:lnSpc>
              <a:buFont typeface="Wingdings" pitchFamily="2" charset="2"/>
              <a:buNone/>
            </a:pPr>
            <a:r>
              <a:rPr lang="ar-SA" sz="2400" b="1" smtClean="0">
                <a:latin typeface="Tahoma" pitchFamily="34" charset="0"/>
                <a:cs typeface="Tahoma" pitchFamily="34" charset="0"/>
              </a:rPr>
              <a:t>على هذا الأساس تنقسم الغرويات إلى قسمين :</a:t>
            </a:r>
          </a:p>
          <a:p>
            <a:pPr algn="r" eaLnBrk="1" hangingPunct="1">
              <a:lnSpc>
                <a:spcPct val="150000"/>
              </a:lnSpc>
              <a:buFont typeface="Wingdings" pitchFamily="2" charset="2"/>
              <a:buNone/>
            </a:pPr>
            <a:r>
              <a:rPr lang="ar-SA" sz="2400" b="1" smtClean="0">
                <a:latin typeface="Tahoma" pitchFamily="34" charset="0"/>
                <a:cs typeface="Tahoma" pitchFamily="34" charset="0"/>
              </a:rPr>
              <a:t>أ. غرويات كارهة لوسط التشتت (الليوفوبية)</a:t>
            </a:r>
          </a:p>
          <a:p>
            <a:pPr algn="r" eaLnBrk="1" hangingPunct="1">
              <a:lnSpc>
                <a:spcPct val="150000"/>
              </a:lnSpc>
              <a:buFont typeface="Wingdings" pitchFamily="2" charset="2"/>
              <a:buNone/>
            </a:pPr>
            <a:endParaRPr lang="ar-SA" sz="2400" b="1" smtClean="0">
              <a:latin typeface="Tahoma" pitchFamily="34" charset="0"/>
              <a:cs typeface="Tahoma" pitchFamily="34" charset="0"/>
            </a:endParaRPr>
          </a:p>
          <a:p>
            <a:pPr algn="r" eaLnBrk="1" hangingPunct="1">
              <a:lnSpc>
                <a:spcPct val="150000"/>
              </a:lnSpc>
              <a:buFont typeface="Wingdings 2" pitchFamily="18" charset="2"/>
              <a:buNone/>
            </a:pPr>
            <a:r>
              <a:rPr lang="ar-SA" sz="2400" b="1" smtClean="0">
                <a:latin typeface="Tahoma" pitchFamily="34" charset="0"/>
                <a:cs typeface="Tahoma" pitchFamily="34" charset="0"/>
              </a:rPr>
              <a:t>ب. غرويات محبة لوسط التشتت (الليوفيلية)</a:t>
            </a:r>
          </a:p>
          <a:p>
            <a:pPr algn="just" eaLnBrk="1" hangingPunct="1">
              <a:lnSpc>
                <a:spcPct val="150000"/>
              </a:lnSpc>
              <a:buFont typeface="Wingdings" pitchFamily="2" charset="2"/>
              <a:buNone/>
            </a:pPr>
            <a:r>
              <a:rPr lang="ar-SA" sz="2400" b="1" smtClean="0">
                <a:cs typeface="PT Bold Heading" pitchFamily="2" charset="-78"/>
              </a:rPr>
              <a:t/>
            </a:r>
            <a:br>
              <a:rPr lang="ar-SA" sz="2400" b="1" smtClean="0">
                <a:cs typeface="PT Bold Heading" pitchFamily="2" charset="-78"/>
              </a:rPr>
            </a:br>
            <a:endParaRPr lang="en-US" sz="2400" b="1" smtClean="0">
              <a:cs typeface="PT Bold Heading" pitchFamily="2" charset="-78"/>
            </a:endParaRP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14350" y="476250"/>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5-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انخفاض نسبة الأوراق والثمار .</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6-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التفاف وصغر حجم الأوراق.</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7-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تراكم الفوسفات والمركبات النتروجينية </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4</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كذلك 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علاقة في بناء البروتين</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5</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علاقة في عملية تخليق</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الأوكسين النباتي </a:t>
                      </a:r>
                      <a:r>
                        <a:rPr kumimoji="0" lang="ar-SA" sz="1800" b="1" kern="1200" baseline="0" dirty="0" smtClean="0">
                          <a:solidFill>
                            <a:schemeClr val="tx1"/>
                          </a:solidFill>
                          <a:latin typeface="+mn-lt"/>
                          <a:ea typeface="+mn-ea"/>
                          <a:cs typeface="+mn-cs"/>
                        </a:rPr>
                        <a:t>.</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endParaRPr lang="ar-EG" sz="1800" dirty="0" smtClean="0"/>
                    </a:p>
                    <a:p>
                      <a:pPr algn="ctr"/>
                      <a:r>
                        <a:rPr lang="ar-SA" sz="3600" b="1" dirty="0" smtClean="0">
                          <a:latin typeface="Arial Unicode MS" pitchFamily="34" charset="-128"/>
                          <a:ea typeface="Arial Unicode MS" pitchFamily="34" charset="-128"/>
                          <a:cs typeface="Arial Unicode MS" pitchFamily="34" charset="-128"/>
                        </a:rPr>
                        <a:t>الزنك</a:t>
                      </a:r>
                    </a:p>
                    <a:p>
                      <a:pPr algn="ctr"/>
                      <a:r>
                        <a:rPr lang="en-US" sz="3600" b="1" dirty="0" smtClean="0">
                          <a:latin typeface="Arial Unicode MS" pitchFamily="34" charset="-128"/>
                          <a:ea typeface="Arial Unicode MS" pitchFamily="34" charset="-128"/>
                          <a:cs typeface="Arial Unicode MS" pitchFamily="34" charset="-128"/>
                        </a:rPr>
                        <a:t>Zn</a:t>
                      </a:r>
                      <a:endParaRPr lang="ar-EG" sz="3600" dirty="0" smtClean="0">
                        <a:latin typeface="Arial Unicode MS" pitchFamily="34" charset="-128"/>
                        <a:ea typeface="Arial Unicode MS" pitchFamily="34" charset="-128"/>
                        <a:cs typeface="Arial Unicode MS" pitchFamily="34" charset="-128"/>
                      </a:endParaRPr>
                    </a:p>
                    <a:p>
                      <a:pPr algn="r"/>
                      <a:endParaRPr lang="en-US" sz="1800" dirty="0"/>
                    </a:p>
                  </a:txBody>
                  <a:tcPr marL="118865" marR="118865" marT="45723" marB="45723"/>
                </a:tc>
              </a:tr>
            </a:tbl>
          </a:graphicData>
        </a:graphic>
      </p:graphicFrame>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795338" y="404813"/>
          <a:ext cx="10296525" cy="5715000"/>
        </p:xfrm>
        <a:graphic>
          <a:graphicData uri="http://schemas.openxmlformats.org/drawingml/2006/table">
            <a:tbl>
              <a:tblPr firstRow="1" bandRow="1">
                <a:tableStyleId>{5940675A-B579-460E-94D1-54222C63F5DA}</a:tableStyleId>
              </a:tblPr>
              <a:tblGrid>
                <a:gridCol w="3432175"/>
                <a:gridCol w="3432175"/>
                <a:gridCol w="3432175"/>
              </a:tblGrid>
              <a:tr h="91446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أعراض نقصه</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c>
                  <a:txBody>
                    <a:bodyPr/>
                    <a:lstStyle/>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أهميته أو دوره الفسيولوجي</a:t>
                      </a:r>
                    </a:p>
                    <a:p>
                      <a:pPr algn="ct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في النبات</a:t>
                      </a:r>
                    </a:p>
                    <a:p>
                      <a:pPr algn="ctr"/>
                      <a:endParaRPr lang="en-US" sz="1800" dirty="0"/>
                    </a:p>
                  </a:txBody>
                  <a:tcPr marL="118865" marR="118865"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ar-SA" sz="1800" b="1" kern="1200" baseline="0" dirty="0" smtClean="0">
                          <a:solidFill>
                            <a:schemeClr val="tx1"/>
                          </a:solidFill>
                          <a:latin typeface="Arial Unicode MS" pitchFamily="34" charset="-128"/>
                          <a:ea typeface="Arial Unicode MS" pitchFamily="34" charset="-128"/>
                          <a:cs typeface="Arial Unicode MS" pitchFamily="34" charset="-128"/>
                        </a:rPr>
                        <a:t>العنصر النباتي</a:t>
                      </a:r>
                      <a:endParaRPr lang="en-US" sz="1800" dirty="0" smtClean="0">
                        <a:latin typeface="Arial Unicode MS" pitchFamily="34" charset="-128"/>
                        <a:ea typeface="Arial Unicode MS" pitchFamily="34" charset="-128"/>
                        <a:cs typeface="Arial Unicode MS" pitchFamily="34" charset="-128"/>
                      </a:endParaRPr>
                    </a:p>
                    <a:p>
                      <a:pPr algn="ctr"/>
                      <a:endParaRPr lang="en-US" sz="1800" dirty="0"/>
                    </a:p>
                  </a:txBody>
                  <a:tcPr marL="118865" marR="118865" marT="45723" marB="45723"/>
                </a:tc>
              </a:tr>
              <a:tr h="4800539">
                <a:tc>
                  <a:txBody>
                    <a:bodyPr/>
                    <a:lstStyle/>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1 </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اصفرار بين وعائي مبرقش على</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الأوراق السفلى .</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2</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نخر حافي والتفاف للأوراق .</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3-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يؤدي إلى نقص حمض</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الأسكوربيك في النبات .</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4</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انخفاض تركيز الأحماض الأمنية</a:t>
                      </a:r>
                    </a:p>
                    <a:p>
                      <a:pPr algn="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5-</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تشوه في أشكال خلايا النسيج</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الإسفنجي </a:t>
                      </a:r>
                    </a:p>
                    <a:p>
                      <a:pPr algn="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-6 حدوث تشوه في أشكال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البلاستيدات</a:t>
                      </a:r>
                      <a:r>
                        <a:rPr kumimoji="0" lang="ar-SA" sz="1800" b="1" kern="1200" baseline="0" dirty="0" smtClean="0">
                          <a:solidFill>
                            <a:schemeClr val="tx1"/>
                          </a:solidFill>
                          <a:latin typeface="+mn-lt"/>
                          <a:ea typeface="+mn-ea"/>
                          <a:cs typeface="+mn-cs"/>
                        </a:rPr>
                        <a:t>.</a:t>
                      </a:r>
                      <a:endParaRPr lang="en-US" sz="1800" dirty="0"/>
                    </a:p>
                  </a:txBody>
                  <a:tcPr marL="118865" marR="118865" marT="45723" marB="45723"/>
                </a:tc>
                <a:tc>
                  <a:txBody>
                    <a:bodyPr/>
                    <a:lstStyle/>
                    <a:p>
                      <a:pPr algn="r">
                        <a:lnSpc>
                          <a:spcPct val="150000"/>
                        </a:lnSpc>
                      </a:pPr>
                      <a:r>
                        <a:rPr kumimoji="0" lang="ar-EG" sz="1800" b="1" kern="1200" baseline="0" dirty="0" smtClean="0">
                          <a:solidFill>
                            <a:schemeClr val="tx1"/>
                          </a:solidFill>
                          <a:latin typeface="+mn-lt"/>
                          <a:ea typeface="+mn-ea"/>
                          <a:cs typeface="+mn-cs"/>
                        </a:rPr>
                        <a:t>1-</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أ</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مية في تثبيت غاز</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النتروجين وفي تمثيل النترات .</a:t>
                      </a:r>
                    </a:p>
                    <a:p>
                      <a:pPr algn="r">
                        <a:lnSpc>
                          <a:spcPct val="150000"/>
                        </a:lnSpc>
                      </a:pP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2-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 ل</a:t>
                      </a:r>
                      <a:r>
                        <a:rPr kumimoji="0" lang="ar-EG" sz="2000" b="1" kern="1200" baseline="0" dirty="0" smtClean="0">
                          <a:solidFill>
                            <a:schemeClr val="tx1"/>
                          </a:solidFill>
                          <a:latin typeface="Arial Unicode MS" pitchFamily="34" charset="-128"/>
                          <a:ea typeface="Arial Unicode MS" pitchFamily="34" charset="-128"/>
                          <a:cs typeface="Arial Unicode MS" pitchFamily="34" charset="-128"/>
                        </a:rPr>
                        <a:t>ه </a:t>
                      </a: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دور مهم في تمثيل</a:t>
                      </a:r>
                    </a:p>
                    <a:p>
                      <a:pPr algn="r">
                        <a:lnSpc>
                          <a:spcPct val="150000"/>
                        </a:lnSpc>
                      </a:pPr>
                      <a:r>
                        <a:rPr kumimoji="0" lang="ar-SA" sz="2000" b="1" kern="1200" baseline="0" dirty="0" smtClean="0">
                          <a:solidFill>
                            <a:schemeClr val="tx1"/>
                          </a:solidFill>
                          <a:latin typeface="Arial Unicode MS" pitchFamily="34" charset="-128"/>
                          <a:ea typeface="Arial Unicode MS" pitchFamily="34" charset="-128"/>
                          <a:cs typeface="Arial Unicode MS" pitchFamily="34" charset="-128"/>
                        </a:rPr>
                        <a:t>الفسفور</a:t>
                      </a:r>
                      <a:endParaRPr lang="en-US" sz="2000" dirty="0">
                        <a:latin typeface="Arial Unicode MS" pitchFamily="34" charset="-128"/>
                        <a:ea typeface="Arial Unicode MS" pitchFamily="34" charset="-128"/>
                        <a:cs typeface="Arial Unicode MS" pitchFamily="34" charset="-128"/>
                      </a:endParaRPr>
                    </a:p>
                  </a:txBody>
                  <a:tcPr marL="118865" marR="118865" marT="45723" marB="45723"/>
                </a:tc>
                <a:tc>
                  <a:txBody>
                    <a:bodyPr/>
                    <a:lstStyle/>
                    <a:p>
                      <a:pPr algn="r"/>
                      <a:endParaRPr lang="ar-EG" sz="1800" dirty="0" smtClean="0"/>
                    </a:p>
                    <a:p>
                      <a:pPr algn="ctr"/>
                      <a:r>
                        <a:rPr kumimoji="0" lang="ar-SA" sz="3600" b="1" kern="1200" baseline="0" dirty="0" smtClean="0">
                          <a:solidFill>
                            <a:schemeClr val="tx1"/>
                          </a:solidFill>
                          <a:latin typeface="Arial Unicode MS" pitchFamily="34" charset="-128"/>
                          <a:ea typeface="Arial Unicode MS" pitchFamily="34" charset="-128"/>
                          <a:cs typeface="Arial Unicode MS" pitchFamily="34" charset="-128"/>
                        </a:rPr>
                        <a:t>المولبدنيوم</a:t>
                      </a:r>
                    </a:p>
                    <a:p>
                      <a:pPr algn="ctr"/>
                      <a:r>
                        <a:rPr kumimoji="0" lang="en-US" sz="3600" b="1" kern="1200" baseline="0" dirty="0" smtClean="0">
                          <a:solidFill>
                            <a:schemeClr val="tx1"/>
                          </a:solidFill>
                          <a:latin typeface="Arial Unicode MS" pitchFamily="34" charset="-128"/>
                          <a:ea typeface="Arial Unicode MS" pitchFamily="34" charset="-128"/>
                          <a:cs typeface="Arial Unicode MS" pitchFamily="34" charset="-128"/>
                        </a:rPr>
                        <a:t>Mo</a:t>
                      </a:r>
                      <a:endParaRPr lang="ar-EG" sz="3600" dirty="0" smtClean="0">
                        <a:latin typeface="Arial Unicode MS" pitchFamily="34" charset="-128"/>
                        <a:ea typeface="Arial Unicode MS" pitchFamily="34" charset="-128"/>
                        <a:cs typeface="Arial Unicode MS" pitchFamily="34" charset="-128"/>
                      </a:endParaRPr>
                    </a:p>
                    <a:p>
                      <a:pPr algn="r"/>
                      <a:endParaRPr lang="ar-EG" sz="1800" dirty="0" smtClean="0"/>
                    </a:p>
                    <a:p>
                      <a:pPr algn="r"/>
                      <a:endParaRPr lang="en-US" sz="1800" dirty="0"/>
                    </a:p>
                  </a:txBody>
                  <a:tcPr marL="118865" marR="118865" marT="45723" marB="45723"/>
                </a:tc>
              </a:tr>
            </a:tbl>
          </a:graphicData>
        </a:graphic>
      </p:graphicFrame>
      <p:pic>
        <p:nvPicPr>
          <p:cNvPr id="18945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3188" y="2708275"/>
            <a:ext cx="3349625"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1263" y="333375"/>
            <a:ext cx="767397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04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1268413"/>
            <a:ext cx="11009313"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04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5338" y="5013325"/>
            <a:ext cx="10660062"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4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260350"/>
            <a:ext cx="11328400"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5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188913"/>
            <a:ext cx="1100137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188913"/>
            <a:ext cx="10858500"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3">
            <p14:nvContentPartPr>
              <p14:cNvPr id="6146" name="Ink 3"/>
              <p14:cNvContentPartPr>
                <a14:cpLocks xmlns:a14="http://schemas.microsoft.com/office/drawing/2010/main" noRot="1" noChangeAspect="1" noEditPoints="1" noChangeArrowheads="1" noChangeShapeType="1"/>
              </p14:cNvContentPartPr>
              <p14:nvPr/>
            </p14:nvContentPartPr>
            <p14:xfrm>
              <a:off x="8961438" y="3421063"/>
              <a:ext cx="3386137" cy="1662112"/>
            </p14:xfrm>
          </p:contentPart>
        </mc:Choice>
        <mc:Fallback>
          <p:pic>
            <p:nvPicPr>
              <p:cNvPr id="6146" name="Ink 3"/>
              <p:cNvPicPr>
                <a:picLocks noRot="1" noChangeAspect="1" noEditPoints="1" noChangeArrowheads="1" noChangeShapeType="1"/>
              </p:cNvPicPr>
              <p:nvPr/>
            </p:nvPicPr>
            <p:blipFill>
              <a:blip r:embed="rId4"/>
              <a:stretch>
                <a:fillRect/>
              </a:stretch>
            </p:blipFill>
            <p:spPr>
              <a:xfrm>
                <a:off x="8949290" y="3411673"/>
                <a:ext cx="3410434" cy="1680893"/>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6147" name="Ink 4"/>
              <p14:cNvContentPartPr>
                <a14:cpLocks xmlns:a14="http://schemas.microsoft.com/office/drawing/2010/main" noRot="1" noChangeAspect="1" noEditPoints="1" noChangeArrowheads="1" noChangeShapeType="1"/>
              </p14:cNvContentPartPr>
              <p14:nvPr/>
            </p14:nvContentPartPr>
            <p14:xfrm>
              <a:off x="12347575" y="3736975"/>
              <a:ext cx="1588" cy="1588"/>
            </p14:xfrm>
          </p:contentPart>
        </mc:Choice>
        <mc:Fallback>
          <p:pic>
            <p:nvPicPr>
              <p:cNvPr id="6147" name="Ink 4"/>
              <p:cNvPicPr>
                <a:picLocks noRot="1" noChangeAspect="1" noEditPoints="1" noChangeArrowheads="1" noChangeShapeType="1"/>
              </p:cNvPicPr>
              <p:nvPr/>
            </p:nvPicPr>
            <p:blipFill>
              <a:blip r:embed="rId6"/>
              <a:stretch>
                <a:fillRect/>
              </a:stretch>
            </p:blipFill>
            <p:spPr>
              <a:xfrm>
                <a:off x="12306287" y="3695687"/>
                <a:ext cx="84164" cy="84164"/>
              </a:xfrm>
              <a:prstGeom prst="rect">
                <a:avLst/>
              </a:prstGeom>
            </p:spPr>
          </p:pic>
        </mc:Fallback>
      </mc:AlternateContent>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5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1328400" cy="539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188913"/>
            <a:ext cx="1123632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3">
            <p14:nvContentPartPr>
              <p14:cNvPr id="7170" name="Ink 3"/>
              <p14:cNvContentPartPr>
                <a14:cpLocks xmlns:a14="http://schemas.microsoft.com/office/drawing/2010/main" noRot="1" noChangeAspect="1" noEditPoints="1" noChangeArrowheads="1" noChangeShapeType="1"/>
              </p14:cNvContentPartPr>
              <p14:nvPr/>
            </p14:nvContentPartPr>
            <p14:xfrm>
              <a:off x="769938" y="720725"/>
              <a:ext cx="903287" cy="993775"/>
            </p14:xfrm>
          </p:contentPart>
        </mc:Choice>
        <mc:Fallback>
          <p:pic>
            <p:nvPicPr>
              <p:cNvPr id="7170" name="Ink 3"/>
              <p:cNvPicPr>
                <a:picLocks noRot="1" noChangeAspect="1" noEditPoints="1" noChangeArrowheads="1" noChangeShapeType="1"/>
              </p:cNvPicPr>
              <p:nvPr/>
            </p:nvPicPr>
            <p:blipFill>
              <a:blip r:embed="rId4"/>
              <a:stretch>
                <a:fillRect/>
              </a:stretch>
            </p:blipFill>
            <p:spPr>
              <a:xfrm>
                <a:off x="757998" y="711169"/>
                <a:ext cx="927166" cy="1012886"/>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7171" name="Ink 4"/>
              <p14:cNvContentPartPr>
                <a14:cpLocks xmlns:a14="http://schemas.microsoft.com/office/drawing/2010/main" noRot="1" noChangeAspect="1" noEditPoints="1" noChangeArrowheads="1" noChangeShapeType="1"/>
              </p14:cNvContentPartPr>
              <p14:nvPr/>
            </p14:nvContentPartPr>
            <p14:xfrm>
              <a:off x="3798888" y="2400300"/>
              <a:ext cx="1628775" cy="1577975"/>
            </p14:xfrm>
          </p:contentPart>
        </mc:Choice>
        <mc:Fallback>
          <p:pic>
            <p:nvPicPr>
              <p:cNvPr id="7171" name="Ink 4"/>
              <p:cNvPicPr>
                <a:picLocks noRot="1" noChangeAspect="1" noEditPoints="1" noChangeArrowheads="1" noChangeShapeType="1"/>
              </p:cNvPicPr>
              <p:nvPr/>
            </p:nvPicPr>
            <p:blipFill>
              <a:blip r:embed="rId6"/>
              <a:stretch>
                <a:fillRect/>
              </a:stretch>
            </p:blipFill>
            <p:spPr>
              <a:xfrm>
                <a:off x="3786771" y="2390875"/>
                <a:ext cx="1653009" cy="1596825"/>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7172" name="Ink 5"/>
              <p14:cNvContentPartPr>
                <a14:cpLocks xmlns:a14="http://schemas.microsoft.com/office/drawing/2010/main" noRot="1" noChangeAspect="1" noEditPoints="1" noChangeArrowheads="1" noChangeShapeType="1"/>
              </p14:cNvContentPartPr>
              <p14:nvPr/>
            </p14:nvContentPartPr>
            <p14:xfrm>
              <a:off x="5005388" y="2511425"/>
              <a:ext cx="1587" cy="1588"/>
            </p14:xfrm>
          </p:contentPart>
        </mc:Choice>
        <mc:Fallback>
          <p:pic>
            <p:nvPicPr>
              <p:cNvPr id="7172" name="Ink 5"/>
              <p:cNvPicPr>
                <a:picLocks noRot="1" noChangeAspect="1" noEditPoints="1" noChangeArrowheads="1" noChangeShapeType="1"/>
              </p:cNvPicPr>
              <p:nvPr/>
            </p:nvPicPr>
            <p:blipFill>
              <a:blip r:embed="rId8"/>
              <a:stretch>
                <a:fillRect/>
              </a:stretch>
            </p:blipFill>
            <p:spPr>
              <a:xfrm>
                <a:off x="4964126" y="2470137"/>
                <a:ext cx="84111" cy="84164"/>
              </a:xfrm>
              <a:prstGeom prst="rect">
                <a:avLst/>
              </a:prstGeom>
            </p:spPr>
          </p:pic>
        </mc:Fallback>
      </mc:AlternateContent>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260350"/>
            <a:ext cx="11233150"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5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188913"/>
            <a:ext cx="11141075"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وان 1"/>
          <p:cNvSpPr>
            <a:spLocks noGrp="1"/>
          </p:cNvSpPr>
          <p:nvPr>
            <p:ph type="title"/>
          </p:nvPr>
        </p:nvSpPr>
        <p:spPr>
          <a:xfrm>
            <a:off x="0" y="0"/>
            <a:ext cx="11609388" cy="6858000"/>
          </a:xfrm>
        </p:spPr>
        <p:txBody>
          <a:bodyPr/>
          <a:lstStyle/>
          <a:p>
            <a:pPr marL="419100" indent="-382588" algn="r" eaLnBrk="1" hangingPunct="1">
              <a:lnSpc>
                <a:spcPct val="200000"/>
              </a:lnSpc>
            </a:pPr>
            <a:r>
              <a:rPr lang="ar-SA" sz="2400" smtClean="0">
                <a:solidFill>
                  <a:schemeClr val="tx1"/>
                </a:solidFill>
                <a:latin typeface="Tahoma" pitchFamily="34" charset="0"/>
                <a:cs typeface="Tahoma" pitchFamily="34" charset="0"/>
              </a:rPr>
              <a:t>أ. </a:t>
            </a:r>
            <a:r>
              <a:rPr lang="ar-SA" sz="2400" b="1" u="sng" smtClean="0">
                <a:solidFill>
                  <a:srgbClr val="FF0000"/>
                </a:solidFill>
                <a:latin typeface="Tahoma" pitchFamily="34" charset="0"/>
                <a:cs typeface="Tahoma" pitchFamily="34" charset="0"/>
              </a:rPr>
              <a:t>غرويات كارهة لوسط التشتت (الليوفوبية)</a:t>
            </a:r>
            <a:r>
              <a:rPr lang="ar-SA" sz="2400" smtClean="0">
                <a:solidFill>
                  <a:schemeClr val="tx1"/>
                </a:solidFill>
                <a:latin typeface="Tahoma" pitchFamily="34" charset="0"/>
                <a:cs typeface="Tahoma" pitchFamily="34" charset="0"/>
              </a:rPr>
              <a:t/>
            </a:r>
            <a:br>
              <a:rPr lang="ar-SA" sz="2400" smtClean="0">
                <a:solidFill>
                  <a:schemeClr val="tx1"/>
                </a:solidFill>
                <a:latin typeface="Tahoma" pitchFamily="34" charset="0"/>
                <a:cs typeface="Tahoma" pitchFamily="34" charset="0"/>
              </a:rPr>
            </a:br>
            <a:r>
              <a:rPr lang="ar-SA" sz="2400" smtClean="0">
                <a:solidFill>
                  <a:schemeClr val="tx1"/>
                </a:solidFill>
                <a:latin typeface="Tahoma" pitchFamily="34" charset="0"/>
                <a:cs typeface="Tahoma" pitchFamily="34" charset="0"/>
              </a:rPr>
              <a:t> غرويات فيها الصنف المشتت ليس لدية تجانس (لا يميل) إلى وسط التشتت  وتسمى غرويات كارهة للوسط المشتت </a:t>
            </a:r>
            <a:r>
              <a:rPr lang="en-US" sz="2400" smtClean="0">
                <a:solidFill>
                  <a:schemeClr val="tx1"/>
                </a:solidFill>
                <a:latin typeface="Tahoma" pitchFamily="34" charset="0"/>
                <a:cs typeface="Tahoma" pitchFamily="34" charset="0"/>
              </a:rPr>
              <a:t>Lyophopic</a:t>
            </a:r>
            <a:r>
              <a:rPr lang="ar-SA" sz="2400" smtClean="0">
                <a:solidFill>
                  <a:schemeClr val="tx1"/>
                </a:solidFill>
                <a:latin typeface="Tahoma" pitchFamily="34" charset="0"/>
                <a:cs typeface="Tahoma" pitchFamily="34" charset="0"/>
              </a:rPr>
              <a:t>. </a:t>
            </a:r>
            <a:br>
              <a:rPr lang="ar-SA" sz="2400" smtClean="0">
                <a:solidFill>
                  <a:schemeClr val="tx1"/>
                </a:solidFill>
                <a:latin typeface="Tahoma" pitchFamily="34" charset="0"/>
                <a:cs typeface="Tahoma" pitchFamily="34" charset="0"/>
              </a:rPr>
            </a:br>
            <a:r>
              <a:rPr lang="ar-SA" sz="2400" smtClean="0">
                <a:solidFill>
                  <a:schemeClr val="tx1"/>
                </a:solidFill>
                <a:latin typeface="Tahoma" pitchFamily="34" charset="0"/>
                <a:cs typeface="Tahoma" pitchFamily="34" charset="0"/>
              </a:rPr>
              <a:t>إذا كان الماء هو وسط التشتت سميت المحاليل الهيدروفوبية.</a:t>
            </a:r>
            <a:br>
              <a:rPr lang="ar-SA" sz="2400" smtClean="0">
                <a:solidFill>
                  <a:schemeClr val="tx1"/>
                </a:solidFill>
                <a:latin typeface="Tahoma" pitchFamily="34" charset="0"/>
                <a:cs typeface="Tahoma" pitchFamily="34" charset="0"/>
              </a:rPr>
            </a:br>
            <a:r>
              <a:rPr lang="ar-SA" sz="2400" smtClean="0">
                <a:solidFill>
                  <a:schemeClr val="tx1"/>
                </a:solidFill>
                <a:latin typeface="Tahoma" pitchFamily="34" charset="0"/>
                <a:cs typeface="Tahoma" pitchFamily="34" charset="0"/>
              </a:rPr>
              <a:t>أي أنها الغرويات الكارهة للوسط المشتت ، بمعنى أن الصنف المشتت لا يكون له ميل كبير للوسط المشتت ( كالماء مثلاً ) فلا يلعب ذلك الدور الأساسي في عملية التشتيت </a:t>
            </a:r>
            <a:r>
              <a:rPr lang="ar-SA" sz="2400" b="1" smtClean="0">
                <a:cs typeface="PT Bold Heading" pitchFamily="2" charset="-78"/>
              </a:rPr>
              <a:t>.</a:t>
            </a:r>
            <a:r>
              <a:rPr lang="ar-SA" sz="4800" b="1" smtClean="0">
                <a:cs typeface="PT Bold Heading" pitchFamily="2" charset="-78"/>
              </a:rPr>
              <a:t/>
            </a:r>
            <a:br>
              <a:rPr lang="ar-SA" sz="4800" b="1" smtClean="0">
                <a:cs typeface="PT Bold Heading" pitchFamily="2" charset="-78"/>
              </a:rPr>
            </a:br>
            <a:endParaRPr lang="ar-SA" smtClean="0"/>
          </a:p>
        </p:txBody>
      </p:sp>
    </p:spTree>
    <p:custDataLst>
      <p:tags r:id="rId1"/>
    </p:custData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404813"/>
            <a:ext cx="11139488"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188913"/>
            <a:ext cx="11328400" cy="611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675" y="260350"/>
            <a:ext cx="10110788" cy="576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3">
            <p14:nvContentPartPr>
              <p14:cNvPr id="8194" name="Ink 3"/>
              <p14:cNvContentPartPr>
                <a14:cpLocks xmlns:a14="http://schemas.microsoft.com/office/drawing/2010/main" noRot="1" noChangeAspect="1" noEditPoints="1" noChangeArrowheads="1" noChangeShapeType="1"/>
              </p14:cNvContentPartPr>
              <p14:nvPr/>
            </p14:nvContentPartPr>
            <p14:xfrm>
              <a:off x="6040438" y="5967413"/>
              <a:ext cx="2260600" cy="950912"/>
            </p14:xfrm>
          </p:contentPart>
        </mc:Choice>
        <mc:Fallback>
          <p:pic>
            <p:nvPicPr>
              <p:cNvPr id="8194" name="Ink 3"/>
              <p:cNvPicPr>
                <a:picLocks noRot="1" noChangeAspect="1" noEditPoints="1" noChangeArrowheads="1" noChangeShapeType="1"/>
              </p:cNvPicPr>
              <p:nvPr/>
            </p:nvPicPr>
            <p:blipFill>
              <a:blip r:embed="rId4"/>
              <a:stretch>
                <a:fillRect/>
              </a:stretch>
            </p:blipFill>
            <p:spPr>
              <a:xfrm>
                <a:off x="6028297" y="5958087"/>
                <a:ext cx="2284882" cy="969564"/>
              </a:xfrm>
              <a:prstGeom prst="rect">
                <a:avLst/>
              </a:prstGeom>
            </p:spPr>
          </p:pic>
        </mc:Fallback>
      </mc:AlternateContent>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6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2950" y="333375"/>
            <a:ext cx="8951913"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86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363" y="1268413"/>
            <a:ext cx="11328400" cy="439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6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765175"/>
            <a:ext cx="10952162" cy="475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07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1141075"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17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260350"/>
            <a:ext cx="11328400"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7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1141075" cy="549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27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0250" y="5732463"/>
            <a:ext cx="3087688"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7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188913"/>
            <a:ext cx="11141075"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549275"/>
            <a:ext cx="11233150"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6"/>
          <p:cNvSpPr>
            <a:spLocks noGrp="1" noChangeArrowheads="1"/>
          </p:cNvSpPr>
          <p:nvPr>
            <p:ph idx="1"/>
          </p:nvPr>
        </p:nvSpPr>
        <p:spPr>
          <a:xfrm>
            <a:off x="487363" y="571500"/>
            <a:ext cx="10698162" cy="5594350"/>
          </a:xfrm>
        </p:spPr>
        <p:txBody>
          <a:bodyPr/>
          <a:lstStyle/>
          <a:p>
            <a:pPr algn="r" eaLnBrk="1" hangingPunct="1">
              <a:lnSpc>
                <a:spcPct val="150000"/>
              </a:lnSpc>
              <a:buFont typeface="Wingdings" pitchFamily="2" charset="2"/>
              <a:buNone/>
            </a:pPr>
            <a:r>
              <a:rPr lang="ar-SA" sz="2400" b="1" u="sng" smtClean="0">
                <a:solidFill>
                  <a:srgbClr val="FF0000"/>
                </a:solidFill>
                <a:latin typeface="Tahoma" pitchFamily="34" charset="0"/>
                <a:cs typeface="Tahoma" pitchFamily="34" charset="0"/>
              </a:rPr>
              <a:t>ب. غرويات محبة لوسط التشتت (الليوفيلية):</a:t>
            </a:r>
          </a:p>
          <a:p>
            <a:pPr algn="r" eaLnBrk="1" hangingPunct="1">
              <a:lnSpc>
                <a:spcPct val="200000"/>
              </a:lnSpc>
              <a:buFont typeface="Wingdings 2" pitchFamily="18" charset="2"/>
              <a:buNone/>
            </a:pPr>
            <a:r>
              <a:rPr lang="ar-SA" sz="2400" smtClean="0">
                <a:latin typeface="Tahoma" pitchFamily="34" charset="0"/>
                <a:cs typeface="Tahoma" pitchFamily="34" charset="0"/>
              </a:rPr>
              <a:t>غرويات لديها تجانس (له قابلية وميول) بين المادة المشتتة ووسط </a:t>
            </a:r>
            <a:r>
              <a:rPr lang="en-US" sz="2400" smtClean="0">
                <a:latin typeface="Tahoma" pitchFamily="34" charset="0"/>
                <a:cs typeface="Tahoma" pitchFamily="34" charset="0"/>
              </a:rPr>
              <a:t>Lyophilic</a:t>
            </a:r>
            <a:r>
              <a:rPr lang="ar-SA" sz="2400" smtClean="0">
                <a:latin typeface="Tahoma" pitchFamily="34" charset="0"/>
                <a:cs typeface="Tahoma" pitchFamily="34" charset="0"/>
              </a:rPr>
              <a:t> التشتت فتسمى غرويات محبة للوسط المشتت</a:t>
            </a:r>
            <a:r>
              <a:rPr lang="ar-EG" sz="2400" smtClean="0">
                <a:latin typeface="Tahoma" pitchFamily="34" charset="0"/>
                <a:cs typeface="Tahoma" pitchFamily="34" charset="0"/>
              </a:rPr>
              <a:t> </a:t>
            </a:r>
            <a:endParaRPr lang="ar-SA" sz="2400" smtClean="0">
              <a:latin typeface="Tahoma" pitchFamily="34" charset="0"/>
              <a:cs typeface="Tahoma" pitchFamily="34" charset="0"/>
            </a:endParaRPr>
          </a:p>
          <a:p>
            <a:pPr algn="r" eaLnBrk="1" hangingPunct="1">
              <a:lnSpc>
                <a:spcPct val="200000"/>
              </a:lnSpc>
              <a:buFont typeface="Wingdings" pitchFamily="2" charset="2"/>
              <a:buNone/>
            </a:pPr>
            <a:r>
              <a:rPr lang="ar-SA" sz="2400" smtClean="0">
                <a:latin typeface="Tahoma" pitchFamily="34" charset="0"/>
                <a:cs typeface="Tahoma" pitchFamily="34" charset="0"/>
                <a:sym typeface="Symbol" pitchFamily="18" charset="2"/>
              </a:rPr>
              <a:t>  </a:t>
            </a:r>
            <a:r>
              <a:rPr lang="ar-SA" sz="2400" smtClean="0">
                <a:latin typeface="Tahoma" pitchFamily="34" charset="0"/>
                <a:cs typeface="Tahoma" pitchFamily="34" charset="0"/>
              </a:rPr>
              <a:t>إذا كان الماء هو وسط التشتت سميت المحاليل الهيدروفيلية</a:t>
            </a:r>
            <a:r>
              <a:rPr lang="ar-SA" sz="2400" b="1" smtClean="0">
                <a:cs typeface="PT Bold Heading" pitchFamily="2" charset="-78"/>
              </a:rPr>
              <a:t>.</a:t>
            </a:r>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1047412"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333375"/>
            <a:ext cx="11045825"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5538" y="549275"/>
            <a:ext cx="9872662" cy="475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5313" y="5445125"/>
            <a:ext cx="5614987"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4">
            <p14:nvContentPartPr>
              <p14:cNvPr id="9218" name="Ink 5"/>
              <p14:cNvContentPartPr>
                <a14:cpLocks xmlns:a14="http://schemas.microsoft.com/office/drawing/2010/main" noRot="1" noChangeAspect="1" noEditPoints="1" noChangeArrowheads="1" noChangeShapeType="1"/>
              </p14:cNvContentPartPr>
              <p14:nvPr/>
            </p14:nvContentPartPr>
            <p14:xfrm>
              <a:off x="795338" y="3789363"/>
              <a:ext cx="1638300" cy="385762"/>
            </p14:xfrm>
          </p:contentPart>
        </mc:Choice>
        <mc:Fallback>
          <p:pic>
            <p:nvPicPr>
              <p:cNvPr id="9218" name="Ink 5"/>
              <p:cNvPicPr>
                <a:picLocks noRot="1" noChangeAspect="1" noEditPoints="1" noChangeArrowheads="1" noChangeShapeType="1"/>
              </p:cNvPicPr>
              <p:nvPr/>
            </p:nvPicPr>
            <p:blipFill>
              <a:blip r:embed="rId5"/>
              <a:stretch>
                <a:fillRect/>
              </a:stretch>
            </p:blipFill>
            <p:spPr>
              <a:xfrm>
                <a:off x="773617" y="3779981"/>
                <a:ext cx="1681743" cy="404527"/>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9219" name="Ink 6"/>
              <p14:cNvContentPartPr>
                <a14:cpLocks xmlns:a14="http://schemas.microsoft.com/office/drawing/2010/main" noRot="1" noChangeAspect="1" noEditPoints="1" noChangeArrowheads="1" noChangeShapeType="1"/>
              </p14:cNvContentPartPr>
              <p14:nvPr/>
            </p14:nvContentPartPr>
            <p14:xfrm>
              <a:off x="1704975" y="3678238"/>
              <a:ext cx="758825" cy="471487"/>
            </p14:xfrm>
          </p:contentPart>
        </mc:Choice>
        <mc:Fallback>
          <p:pic>
            <p:nvPicPr>
              <p:cNvPr id="9219" name="Ink 6"/>
              <p:cNvPicPr>
                <a:picLocks noRot="1" noChangeAspect="1" noEditPoints="1" noChangeArrowheads="1" noChangeShapeType="1"/>
              </p:cNvPicPr>
              <p:nvPr/>
            </p:nvPicPr>
            <p:blipFill>
              <a:blip r:embed="rId7"/>
              <a:stretch>
                <a:fillRect/>
              </a:stretch>
            </p:blipFill>
            <p:spPr>
              <a:xfrm>
                <a:off x="1692819" y="3668706"/>
                <a:ext cx="783137" cy="490552"/>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9220" name="Ink 7"/>
              <p14:cNvContentPartPr>
                <a14:cpLocks xmlns:a14="http://schemas.microsoft.com/office/drawing/2010/main" noRot="1" noChangeAspect="1" noEditPoints="1" noChangeArrowheads="1" noChangeShapeType="1"/>
              </p14:cNvContentPartPr>
              <p14:nvPr/>
            </p14:nvContentPartPr>
            <p14:xfrm>
              <a:off x="3065463" y="3943350"/>
              <a:ext cx="188912" cy="274638"/>
            </p14:xfrm>
          </p:contentPart>
        </mc:Choice>
        <mc:Fallback>
          <p:pic>
            <p:nvPicPr>
              <p:cNvPr id="9220" name="Ink 7"/>
              <p:cNvPicPr>
                <a:picLocks noRot="1" noChangeAspect="1" noEditPoints="1" noChangeArrowheads="1" noChangeShapeType="1"/>
              </p:cNvPicPr>
              <p:nvPr/>
            </p:nvPicPr>
            <p:blipFill>
              <a:blip r:embed="rId9"/>
              <a:stretch>
                <a:fillRect/>
              </a:stretch>
            </p:blipFill>
            <p:spPr>
              <a:xfrm>
                <a:off x="3053570" y="3933954"/>
                <a:ext cx="212698" cy="293429"/>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9221" name="Ink 8"/>
              <p14:cNvContentPartPr>
                <a14:cpLocks xmlns:a14="http://schemas.microsoft.com/office/drawing/2010/main" noRot="1" noChangeAspect="1" noEditPoints="1" noChangeArrowheads="1" noChangeShapeType="1"/>
              </p14:cNvContentPartPr>
              <p14:nvPr/>
            </p14:nvContentPartPr>
            <p14:xfrm>
              <a:off x="3097213" y="3917950"/>
              <a:ext cx="146050" cy="222250"/>
            </p14:xfrm>
          </p:contentPart>
        </mc:Choice>
        <mc:Fallback>
          <p:pic>
            <p:nvPicPr>
              <p:cNvPr id="9221" name="Ink 8"/>
              <p:cNvPicPr>
                <a:picLocks noRot="1" noChangeAspect="1" noEditPoints="1" noChangeArrowheads="1" noChangeShapeType="1"/>
              </p:cNvPicPr>
              <p:nvPr/>
            </p:nvPicPr>
            <p:blipFill>
              <a:blip r:embed="rId11"/>
              <a:stretch>
                <a:fillRect/>
              </a:stretch>
            </p:blipFill>
            <p:spPr>
              <a:xfrm>
                <a:off x="3085081" y="3908630"/>
                <a:ext cx="170314" cy="240890"/>
              </a:xfrm>
              <a:prstGeom prst="rect">
                <a:avLst/>
              </a:prstGeom>
            </p:spPr>
          </p:pic>
        </mc:Fallback>
      </mc:AlternateContent>
      <mc:AlternateContent xmlns:mc="http://schemas.openxmlformats.org/markup-compatibility/2006">
        <mc:Choice xmlns:p14="http://schemas.microsoft.com/office/powerpoint/2010/main" Requires="p14">
          <p:contentPart p14:bwMode="auto" r:id="rId12">
            <p14:nvContentPartPr>
              <p14:cNvPr id="9222" name="Ink 9"/>
              <p14:cNvContentPartPr>
                <a14:cpLocks xmlns:a14="http://schemas.microsoft.com/office/drawing/2010/main" noRot="1" noChangeAspect="1" noEditPoints="1" noChangeArrowheads="1" noChangeShapeType="1"/>
              </p14:cNvContentPartPr>
              <p14:nvPr/>
            </p14:nvContentPartPr>
            <p14:xfrm>
              <a:off x="2943225" y="4500563"/>
              <a:ext cx="1588" cy="1587"/>
            </p14:xfrm>
          </p:contentPart>
        </mc:Choice>
        <mc:Fallback>
          <p:pic>
            <p:nvPicPr>
              <p:cNvPr id="9222" name="Ink 9"/>
              <p:cNvPicPr>
                <a:picLocks noRot="1" noChangeAspect="1" noEditPoints="1" noChangeArrowheads="1" noChangeShapeType="1"/>
              </p:cNvPicPr>
              <p:nvPr/>
            </p:nvPicPr>
            <p:blipFill>
              <a:blip r:embed="rId13"/>
              <a:stretch>
                <a:fillRect/>
              </a:stretch>
            </p:blipFill>
            <p:spPr>
              <a:xfrm>
                <a:off x="2901937" y="4459301"/>
                <a:ext cx="84164" cy="84111"/>
              </a:xfrm>
              <a:prstGeom prst="rect">
                <a:avLst/>
              </a:prstGeom>
            </p:spPr>
          </p:pic>
        </mc:Fallback>
      </mc:AlternateContent>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1075"/>
            <a:ext cx="11093450"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8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404813"/>
            <a:ext cx="11047412" cy="576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92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260350"/>
            <a:ext cx="114204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94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404813"/>
            <a:ext cx="10952163"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094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438" y="3429000"/>
            <a:ext cx="11328400"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97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333375"/>
            <a:ext cx="10948987"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99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476250"/>
            <a:ext cx="11153775"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0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333375"/>
            <a:ext cx="11207750" cy="597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WordArt 6"/>
          <p:cNvSpPr>
            <a:spLocks noChangeArrowheads="1" noChangeShapeType="1" noTextEdit="1"/>
          </p:cNvSpPr>
          <p:nvPr/>
        </p:nvSpPr>
        <p:spPr bwMode="auto">
          <a:xfrm>
            <a:off x="2480017" y="980731"/>
            <a:ext cx="7642067" cy="1871663"/>
          </a:xfrm>
          <a:prstGeom prst="rect">
            <a:avLst/>
          </a:prstGeom>
        </p:spPr>
        <p:txBody>
          <a:bodyPr wrap="none" fromWordArt="1">
            <a:prstTxWarp prst="textPlain">
              <a:avLst>
                <a:gd name="adj" fmla="val 50000"/>
              </a:avLst>
            </a:prstTxWarp>
          </a:bodyPr>
          <a:lstStyle/>
          <a:p>
            <a:pPr algn="ctr">
              <a:defRPr/>
            </a:pPr>
            <a:r>
              <a:rPr lang="ar-SA" sz="4400" b="1" kern="10" dirty="0">
                <a:ln w="19050">
                  <a:solidFill>
                    <a:srgbClr val="FF0000"/>
                  </a:solidFill>
                  <a:round/>
                  <a:headEnd/>
                  <a:tailEnd/>
                </a:ln>
                <a:effectLst>
                  <a:outerShdw dist="35921" dir="2700000" algn="ctr" rotWithShape="0">
                    <a:srgbClr val="990000"/>
                  </a:outerShdw>
                </a:effectLst>
                <a:latin typeface="Arial"/>
                <a:cs typeface="Arial"/>
              </a:rPr>
              <a:t>علم  وظائف  أعضاء النبات</a:t>
            </a:r>
            <a:endParaRPr lang="en-US" sz="4400" b="1" kern="10" dirty="0">
              <a:ln w="19050">
                <a:solidFill>
                  <a:srgbClr val="FF0000"/>
                </a:solidFill>
                <a:round/>
                <a:headEnd/>
                <a:tailEnd/>
              </a:ln>
              <a:effectLst>
                <a:outerShdw dist="35921" dir="2700000" algn="ctr" rotWithShape="0">
                  <a:srgbClr val="990000"/>
                </a:outerShdw>
              </a:effectLst>
              <a:latin typeface="Arial"/>
              <a:cs typeface="Arial"/>
            </a:endParaRPr>
          </a:p>
          <a:p>
            <a:pPr algn="ctr">
              <a:defRPr/>
            </a:pPr>
            <a:r>
              <a:rPr lang="en-US" sz="4400" b="1" kern="10" dirty="0">
                <a:ln w="19050">
                  <a:solidFill>
                    <a:srgbClr val="FF0000"/>
                  </a:solidFill>
                  <a:round/>
                  <a:headEnd/>
                  <a:tailEnd/>
                </a:ln>
                <a:effectLst>
                  <a:outerShdw dist="35921" dir="2700000" algn="ctr" rotWithShape="0">
                    <a:srgbClr val="990000"/>
                  </a:outerShdw>
                </a:effectLst>
                <a:latin typeface="Arial"/>
                <a:cs typeface="Arial"/>
              </a:rPr>
              <a:t>Plant </a:t>
            </a:r>
            <a:r>
              <a:rPr lang="en-US" sz="4400" b="1" kern="10" dirty="0" err="1">
                <a:ln w="19050">
                  <a:solidFill>
                    <a:srgbClr val="FF0000"/>
                  </a:solidFill>
                  <a:round/>
                  <a:headEnd/>
                  <a:tailEnd/>
                </a:ln>
                <a:effectLst>
                  <a:outerShdw dist="35921" dir="2700000" algn="ctr" rotWithShape="0">
                    <a:srgbClr val="990000"/>
                  </a:outerShdw>
                </a:effectLst>
                <a:latin typeface="Arial"/>
                <a:cs typeface="Arial"/>
              </a:rPr>
              <a:t>Phsiology</a:t>
            </a:r>
            <a:r>
              <a:rPr lang="ar-SA" sz="4400" b="1" kern="10" dirty="0">
                <a:ln w="19050">
                  <a:solidFill>
                    <a:srgbClr val="FF0000"/>
                  </a:solidFill>
                  <a:round/>
                  <a:headEnd/>
                  <a:tailEnd/>
                </a:ln>
                <a:effectLst>
                  <a:outerShdw dist="35921" dir="2700000" algn="ctr" rotWithShape="0">
                    <a:srgbClr val="990000"/>
                  </a:outerShdw>
                </a:effectLst>
                <a:latin typeface="Arial"/>
                <a:cs typeface="Arial"/>
              </a:rPr>
              <a:t> </a:t>
            </a:r>
            <a:endParaRPr lang="en-US" sz="4400" b="1" kern="10" dirty="0">
              <a:ln w="19050">
                <a:solidFill>
                  <a:srgbClr val="FF0000"/>
                </a:solidFill>
                <a:round/>
                <a:headEnd/>
                <a:tailEnd/>
              </a:ln>
              <a:effectLst>
                <a:outerShdw dist="35921" dir="2700000" algn="ctr" rotWithShape="0">
                  <a:srgbClr val="990000"/>
                </a:outerShdw>
              </a:effectLst>
              <a:latin typeface="Arial"/>
              <a:cs typeface="Aria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Rectangle 3"/>
          <p:cNvSpPr>
            <a:spLocks noGrp="1" noChangeArrowheads="1"/>
          </p:cNvSpPr>
          <p:nvPr>
            <p:ph idx="1"/>
          </p:nvPr>
        </p:nvSpPr>
        <p:spPr>
          <a:xfrm>
            <a:off x="701675" y="188913"/>
            <a:ext cx="10483850" cy="6408737"/>
          </a:xfrm>
        </p:spPr>
        <p:txBody>
          <a:bodyPr>
            <a:normAutofit/>
          </a:bodyPr>
          <a:lstStyle/>
          <a:p>
            <a:pPr marL="274320" indent="-274320" algn="r" eaLnBrk="1" fontAlgn="auto" hangingPunct="1">
              <a:lnSpc>
                <a:spcPct val="150000"/>
              </a:lnSpc>
              <a:spcAft>
                <a:spcPts val="0"/>
              </a:spcAft>
              <a:buClr>
                <a:schemeClr val="accent3"/>
              </a:buClr>
              <a:buFont typeface="Wingdings" pitchFamily="2" charset="2"/>
              <a:buNone/>
              <a:defRPr/>
            </a:pPr>
            <a:r>
              <a:rPr lang="ar-SA" sz="2400" dirty="0" smtClean="0">
                <a:latin typeface="Tahoma" pitchFamily="34" charset="0"/>
                <a:ea typeface="Tahoma" pitchFamily="34" charset="0"/>
                <a:cs typeface="Tahoma" pitchFamily="34" charset="0"/>
              </a:rPr>
              <a:t>مميزات الغرويات الكارهة لوسط التشتت (الليوفوبية  أو الهيدروفوبية) :</a:t>
            </a:r>
            <a:r>
              <a:rPr lang="ar-SA" sz="2400" b="1" dirty="0" smtClean="0">
                <a:ea typeface="+mn-ea"/>
                <a:cs typeface="PT Bold Heading" pitchFamily="2" charset="-78"/>
              </a:rPr>
              <a:t/>
            </a:r>
            <a:br>
              <a:rPr lang="ar-SA" sz="2400" b="1" dirty="0" smtClean="0">
                <a:ea typeface="+mn-ea"/>
                <a:cs typeface="PT Bold Heading" pitchFamily="2" charset="-78"/>
              </a:rPr>
            </a:br>
            <a:r>
              <a:rPr lang="ar-SA" sz="2400" dirty="0" smtClean="0">
                <a:latin typeface="Tahoma" pitchFamily="34" charset="0"/>
                <a:ea typeface="Tahoma" pitchFamily="34" charset="0"/>
                <a:cs typeface="Tahoma" pitchFamily="34" charset="0"/>
              </a:rPr>
              <a:t>1- مصدر الدقائق الغروية مواد لا تذوب بطبيعتها في وسط التشتت مثل المحاليل الغروية للفلزات والكبريت .</a:t>
            </a:r>
          </a:p>
          <a:p>
            <a:pPr marL="274320" indent="-274320" algn="r" eaLnBrk="1" fontAlgn="auto" hangingPunct="1">
              <a:lnSpc>
                <a:spcPct val="150000"/>
              </a:lnSpc>
              <a:spcAft>
                <a:spcPts val="0"/>
              </a:spcAft>
              <a:buClr>
                <a:schemeClr val="accent3"/>
              </a:buClr>
              <a:buFont typeface="Wingdings" pitchFamily="2" charset="2"/>
              <a:buNone/>
              <a:defRPr/>
            </a:pPr>
            <a:r>
              <a:rPr lang="ar-SA" sz="2400" dirty="0" smtClean="0">
                <a:latin typeface="Tahoma" pitchFamily="34" charset="0"/>
                <a:ea typeface="Tahoma" pitchFamily="34" charset="0"/>
                <a:cs typeface="Tahoma" pitchFamily="34" charset="0"/>
              </a:rPr>
              <a:t>    2- دقائقها مشحونة كهربائياً، وتكون الشحنة على جميع الدقائق من نوع واحد.</a:t>
            </a:r>
          </a:p>
          <a:p>
            <a:pPr marL="274320" indent="-274320" algn="r" eaLnBrk="1" fontAlgn="auto" hangingPunct="1">
              <a:lnSpc>
                <a:spcPct val="150000"/>
              </a:lnSpc>
              <a:spcAft>
                <a:spcPts val="0"/>
              </a:spcAft>
              <a:buClr>
                <a:schemeClr val="accent3"/>
              </a:buClr>
              <a:buFont typeface="Wingdings" pitchFamily="2" charset="2"/>
              <a:buNone/>
              <a:defRPr/>
            </a:pPr>
            <a:r>
              <a:rPr lang="ar-SA" sz="2400" dirty="0" smtClean="0">
                <a:latin typeface="Tahoma" pitchFamily="34" charset="0"/>
                <a:ea typeface="Tahoma" pitchFamily="34" charset="0"/>
                <a:cs typeface="Tahoma" pitchFamily="34" charset="0"/>
              </a:rPr>
              <a:t> 3 - لا يمكن وجود مجموعة غروية كارهة بدون وجود الشحنات الكهربية؛ لأن جميع الدقائق تحمل نفس الشحنة سواء كانت سالبة أو موجبة مما يسبب تنافرها مع بعضها البعض </a:t>
            </a:r>
            <a:r>
              <a:rPr lang="ar-SA" sz="2400" b="1" dirty="0" smtClean="0">
                <a:ea typeface="+mn-ea"/>
                <a:cs typeface="PT Bold Heading" pitchFamily="2" charset="-78"/>
              </a:rPr>
              <a:t>.</a:t>
            </a:r>
          </a:p>
          <a:p>
            <a:pPr marL="274320" indent="-274320" eaLnBrk="1" fontAlgn="auto" hangingPunct="1">
              <a:lnSpc>
                <a:spcPct val="80000"/>
              </a:lnSpc>
              <a:spcAft>
                <a:spcPts val="0"/>
              </a:spcAft>
              <a:buClr>
                <a:schemeClr val="accent3"/>
              </a:buClr>
              <a:buFont typeface="Wingdings" pitchFamily="2" charset="2"/>
              <a:buNone/>
              <a:defRPr/>
            </a:pPr>
            <a:r>
              <a:rPr lang="ar-SA" sz="2800" b="1" dirty="0" smtClean="0">
                <a:ea typeface="+mn-ea"/>
              </a:rPr>
              <a:t/>
            </a:r>
            <a:br>
              <a:rPr lang="ar-SA" sz="2800" b="1" dirty="0" smtClean="0">
                <a:ea typeface="+mn-ea"/>
              </a:rPr>
            </a:br>
            <a:endParaRPr lang="en-US" sz="2800" b="1" dirty="0" smtClean="0">
              <a:ea typeface="+mn-ea"/>
              <a:cs typeface="Tahoma" pitchFamily="34" charset="0"/>
            </a:endParaRPr>
          </a:p>
        </p:txBody>
      </p:sp>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675" y="549275"/>
            <a:ext cx="10764838"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260350"/>
            <a:ext cx="10983912"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188913"/>
            <a:ext cx="11110912" cy="619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1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788" y="665163"/>
            <a:ext cx="10507662" cy="557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1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476250"/>
            <a:ext cx="11139488"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1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188913"/>
            <a:ext cx="11260137"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1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188913"/>
            <a:ext cx="11026775" cy="633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2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338" y="333375"/>
            <a:ext cx="10390187" cy="539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2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88900"/>
            <a:ext cx="11328400" cy="636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2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1236325"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1" name="Rectangle 3"/>
          <p:cNvSpPr>
            <a:spLocks noGrp="1" noChangeArrowheads="1"/>
          </p:cNvSpPr>
          <p:nvPr>
            <p:ph idx="1"/>
          </p:nvPr>
        </p:nvSpPr>
        <p:spPr>
          <a:xfrm>
            <a:off x="233363" y="188913"/>
            <a:ext cx="10952162" cy="5327650"/>
          </a:xfrm>
        </p:spPr>
        <p:txBody>
          <a:bodyPr>
            <a:normAutofit/>
          </a:bodyPr>
          <a:lstStyle/>
          <a:p>
            <a:pPr marL="274320" indent="-274320" algn="r" eaLnBrk="1" fontAlgn="auto" hangingPunct="1">
              <a:lnSpc>
                <a:spcPct val="150000"/>
              </a:lnSpc>
              <a:spcAft>
                <a:spcPts val="0"/>
              </a:spcAft>
              <a:buClr>
                <a:schemeClr val="accent3"/>
              </a:buClr>
              <a:buFont typeface="Wingdings" pitchFamily="2" charset="2"/>
              <a:buNone/>
              <a:defRPr/>
            </a:pPr>
            <a:r>
              <a:rPr lang="ar-SA" sz="2400" b="1" dirty="0" smtClean="0">
                <a:ea typeface="+mn-ea"/>
              </a:rPr>
              <a:t>    </a:t>
            </a:r>
            <a:r>
              <a:rPr lang="ar-SA" sz="2400" dirty="0" smtClean="0">
                <a:latin typeface="Tahoma" pitchFamily="34" charset="0"/>
                <a:ea typeface="Tahoma" pitchFamily="34" charset="0"/>
                <a:cs typeface="Tahoma" pitchFamily="34" charset="0"/>
              </a:rPr>
              <a:t>4-</a:t>
            </a:r>
            <a:r>
              <a:rPr lang="ar-SA" dirty="0" smtClean="0">
                <a:latin typeface="Tahoma" pitchFamily="34" charset="0"/>
                <a:ea typeface="Tahoma" pitchFamily="34" charset="0"/>
                <a:cs typeface="Tahoma" pitchFamily="34" charset="0"/>
              </a:rPr>
              <a:t> </a:t>
            </a:r>
            <a:r>
              <a:rPr lang="ar-SA" sz="2400" dirty="0" smtClean="0">
                <a:latin typeface="Tahoma" pitchFamily="34" charset="0"/>
                <a:ea typeface="Tahoma" pitchFamily="34" charset="0"/>
                <a:cs typeface="Tahoma" pitchFamily="34" charset="0"/>
              </a:rPr>
              <a:t>لزوجة هذه المحاليل لا تختلف كثيراً عن لزوجة وسط التشتت.</a:t>
            </a:r>
          </a:p>
          <a:p>
            <a:pPr marL="274320" indent="-274320" algn="r" eaLnBrk="1" fontAlgn="auto" hangingPunct="1">
              <a:lnSpc>
                <a:spcPct val="150000"/>
              </a:lnSpc>
              <a:spcAft>
                <a:spcPts val="0"/>
              </a:spcAft>
              <a:buClr>
                <a:schemeClr val="accent3"/>
              </a:buClr>
              <a:buFont typeface="Wingdings" pitchFamily="2" charset="2"/>
              <a:buNone/>
              <a:defRPr/>
            </a:pPr>
            <a:r>
              <a:rPr lang="ar-SA" sz="2400" dirty="0" smtClean="0">
                <a:latin typeface="Tahoma" pitchFamily="34" charset="0"/>
                <a:ea typeface="Tahoma" pitchFamily="34" charset="0"/>
                <a:cs typeface="Tahoma" pitchFamily="34" charset="0"/>
              </a:rPr>
              <a:t>     5- تظهر فيها ظاهرة تيندال بوضوح ؛ لأن معامل انكسار الوسط  المشتت يختلف كثيراً عن معامل انكسار الدقائق المشتتة . (سنفسرها فيما بعد)</a:t>
            </a:r>
          </a:p>
          <a:p>
            <a:pPr marL="274320" indent="-274320" algn="r" eaLnBrk="1" fontAlgn="auto" hangingPunct="1">
              <a:lnSpc>
                <a:spcPct val="150000"/>
              </a:lnSpc>
              <a:spcAft>
                <a:spcPts val="0"/>
              </a:spcAft>
              <a:buClr>
                <a:schemeClr val="accent3"/>
              </a:buClr>
              <a:buFont typeface="Wingdings" pitchFamily="2" charset="2"/>
              <a:buNone/>
              <a:defRPr/>
            </a:pPr>
            <a:endParaRPr lang="ar-SA" sz="2400" dirty="0" smtClean="0">
              <a:latin typeface="Tahoma" pitchFamily="34" charset="0"/>
              <a:ea typeface="Tahoma" pitchFamily="34" charset="0"/>
              <a:cs typeface="Tahoma" pitchFamily="34" charset="0"/>
            </a:endParaRPr>
          </a:p>
          <a:p>
            <a:pPr marL="274320" indent="-274320" algn="r" eaLnBrk="1" fontAlgn="auto" hangingPunct="1">
              <a:lnSpc>
                <a:spcPct val="150000"/>
              </a:lnSpc>
              <a:spcAft>
                <a:spcPts val="0"/>
              </a:spcAft>
              <a:buClr>
                <a:schemeClr val="accent3"/>
              </a:buClr>
              <a:buFont typeface="Wingdings" pitchFamily="2" charset="2"/>
              <a:buNone/>
              <a:defRPr/>
            </a:pPr>
            <a:r>
              <a:rPr lang="ar-SA" sz="2400" dirty="0" smtClean="0">
                <a:latin typeface="Tahoma" pitchFamily="34" charset="0"/>
                <a:ea typeface="Tahoma" pitchFamily="34" charset="0"/>
                <a:cs typeface="Tahoma" pitchFamily="34" charset="0"/>
              </a:rPr>
              <a:t>     6- الغرويات الليوفوبية غير انعكاسية، بمعنى أن جامد الغروي أو الجسم الصلب الناتج من تبخير الوسط المشتت لا يمكن إعادته للحالة الغروية بالطرق البسيطة </a:t>
            </a:r>
            <a:r>
              <a:rPr lang="ar-SA" sz="2400" b="1" dirty="0" smtClean="0">
                <a:ea typeface="+mn-ea"/>
                <a:cs typeface="PT Bold Heading" pitchFamily="2" charset="-78"/>
              </a:rPr>
              <a:t>.</a:t>
            </a:r>
            <a:r>
              <a:rPr lang="ar-SA" b="1" dirty="0" smtClean="0">
                <a:ea typeface="+mn-ea"/>
              </a:rPr>
              <a:t/>
            </a:r>
            <a:br>
              <a:rPr lang="ar-SA" b="1" dirty="0" smtClean="0">
                <a:ea typeface="+mn-ea"/>
              </a:rPr>
            </a:br>
            <a:endParaRPr lang="en-US" b="1" dirty="0" smtClean="0">
              <a:ea typeface="+mn-ea"/>
              <a:cs typeface="Tahoma" pitchFamily="34" charset="0"/>
            </a:endParaRPr>
          </a:p>
        </p:txBody>
      </p:sp>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404813"/>
            <a:ext cx="11337925" cy="554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3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333375"/>
            <a:ext cx="11239500"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3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188913"/>
            <a:ext cx="1132840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73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88" y="2636838"/>
            <a:ext cx="11117262"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3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188913"/>
            <a:ext cx="11204575" cy="453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3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260350"/>
            <a:ext cx="11301412"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4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404813"/>
            <a:ext cx="11339512"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4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404813"/>
            <a:ext cx="11256962" cy="576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24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333375"/>
            <a:ext cx="11387137"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404813"/>
            <a:ext cx="1134903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8002588" y="3644900"/>
            <a:ext cx="1779587" cy="5048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325438" y="3284538"/>
            <a:ext cx="1779587"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5570538" y="2924175"/>
            <a:ext cx="1682750" cy="360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mc:AlternateContent xmlns:mc="http://schemas.openxmlformats.org/markup-compatibility/2006">
        <mc:Choice xmlns:p14="http://schemas.microsoft.com/office/powerpoint/2010/main" Requires="p14">
          <p:contentPart p14:bwMode="auto" r:id="rId3">
            <p14:nvContentPartPr>
              <p14:cNvPr id="10242" name="Ink 3"/>
              <p14:cNvContentPartPr>
                <a14:cpLocks xmlns:a14="http://schemas.microsoft.com/office/drawing/2010/main" noRot="1" noChangeAspect="1" noEditPoints="1" noChangeArrowheads="1" noChangeShapeType="1"/>
              </p14:cNvContentPartPr>
              <p14:nvPr/>
            </p14:nvContentPartPr>
            <p14:xfrm>
              <a:off x="8564563" y="2349500"/>
              <a:ext cx="1592262" cy="660400"/>
            </p14:xfrm>
          </p:contentPart>
        </mc:Choice>
        <mc:Fallback>
          <p:pic>
            <p:nvPicPr>
              <p:cNvPr id="10242" name="Ink 3"/>
              <p:cNvPicPr>
                <a:picLocks noRot="1" noChangeAspect="1" noEditPoints="1" noChangeArrowheads="1" noChangeShapeType="1"/>
              </p:cNvPicPr>
              <p:nvPr/>
            </p:nvPicPr>
            <p:blipFill>
              <a:blip r:embed="rId4"/>
              <a:stretch>
                <a:fillRect/>
              </a:stretch>
            </p:blipFill>
            <p:spPr>
              <a:xfrm>
                <a:off x="8552462" y="2339891"/>
                <a:ext cx="1616465" cy="679617"/>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0243" name="Ink 5"/>
              <p14:cNvContentPartPr>
                <a14:cpLocks xmlns:a14="http://schemas.microsoft.com/office/drawing/2010/main" noRot="1" noChangeAspect="1" noEditPoints="1" noChangeArrowheads="1" noChangeShapeType="1"/>
              </p14:cNvContentPartPr>
              <p14:nvPr/>
            </p14:nvContentPartPr>
            <p14:xfrm>
              <a:off x="1271588" y="1817688"/>
              <a:ext cx="1416050" cy="617537"/>
            </p14:xfrm>
          </p:contentPart>
        </mc:Choice>
        <mc:Fallback>
          <p:pic>
            <p:nvPicPr>
              <p:cNvPr id="10243" name="Ink 5"/>
              <p:cNvPicPr>
                <a:picLocks noRot="1" noChangeAspect="1" noEditPoints="1" noChangeArrowheads="1" noChangeShapeType="1"/>
              </p:cNvPicPr>
              <p:nvPr/>
            </p:nvPicPr>
            <p:blipFill>
              <a:blip r:embed="rId6"/>
              <a:stretch>
                <a:fillRect/>
              </a:stretch>
            </p:blipFill>
            <p:spPr>
              <a:xfrm>
                <a:off x="1259417" y="1808331"/>
                <a:ext cx="1440392" cy="636250"/>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10244" name="Ink 6"/>
              <p14:cNvContentPartPr>
                <a14:cpLocks xmlns:a14="http://schemas.microsoft.com/office/drawing/2010/main" noRot="1" noChangeAspect="1" noEditPoints="1" noChangeArrowheads="1" noChangeShapeType="1"/>
              </p14:cNvContentPartPr>
              <p14:nvPr/>
            </p14:nvContentPartPr>
            <p14:xfrm>
              <a:off x="6208713" y="608013"/>
              <a:ext cx="277812" cy="327025"/>
            </p14:xfrm>
          </p:contentPart>
        </mc:Choice>
        <mc:Fallback>
          <p:pic>
            <p:nvPicPr>
              <p:cNvPr id="10244" name="Ink 6"/>
              <p:cNvPicPr>
                <a:picLocks noRot="1" noChangeAspect="1" noEditPoints="1" noChangeArrowheads="1" noChangeShapeType="1"/>
              </p:cNvPicPr>
              <p:nvPr/>
            </p:nvPicPr>
            <p:blipFill>
              <a:blip r:embed="rId8"/>
              <a:stretch>
                <a:fillRect/>
              </a:stretch>
            </p:blipFill>
            <p:spPr>
              <a:xfrm>
                <a:off x="6196594" y="598649"/>
                <a:ext cx="302051" cy="345753"/>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10245" name="Ink 9"/>
              <p14:cNvContentPartPr>
                <a14:cpLocks xmlns:a14="http://schemas.microsoft.com/office/drawing/2010/main" noRot="1" noChangeAspect="1" noEditPoints="1" noChangeArrowheads="1" noChangeShapeType="1"/>
              </p14:cNvContentPartPr>
              <p14:nvPr/>
            </p14:nvContentPartPr>
            <p14:xfrm>
              <a:off x="7300913" y="4654550"/>
              <a:ext cx="9525" cy="1588"/>
            </p14:xfrm>
          </p:contentPart>
        </mc:Choice>
        <mc:Fallback>
          <p:pic>
            <p:nvPicPr>
              <p:cNvPr id="10245" name="Ink 9"/>
              <p:cNvPicPr>
                <a:picLocks noRot="1" noChangeAspect="1" noEditPoints="1" noChangeArrowheads="1" noChangeShapeType="1"/>
              </p:cNvPicPr>
              <p:nvPr/>
            </p:nvPicPr>
            <p:blipFill>
              <a:blip r:embed="rId10"/>
              <a:stretch>
                <a:fillRect/>
              </a:stretch>
            </p:blipFill>
            <p:spPr>
              <a:xfrm>
                <a:off x="7291007" y="4613262"/>
                <a:ext cx="29337" cy="84164"/>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10246" name="Ink 13"/>
              <p14:cNvContentPartPr>
                <a14:cpLocks xmlns:a14="http://schemas.microsoft.com/office/drawing/2010/main" noRot="1" noChangeAspect="1" noEditPoints="1" noChangeArrowheads="1" noChangeShapeType="1"/>
              </p14:cNvContentPartPr>
              <p14:nvPr/>
            </p14:nvContentPartPr>
            <p14:xfrm>
              <a:off x="3867150" y="6669088"/>
              <a:ext cx="3175" cy="1587"/>
            </p14:xfrm>
          </p:contentPart>
        </mc:Choice>
        <mc:Fallback>
          <p:pic>
            <p:nvPicPr>
              <p:cNvPr id="10246" name="Ink 13"/>
              <p:cNvPicPr>
                <a:picLocks noRot="1" noChangeAspect="1" noEditPoints="1" noChangeArrowheads="1" noChangeShapeType="1"/>
              </p:cNvPicPr>
              <p:nvPr/>
            </p:nvPicPr>
            <p:blipFill>
              <a:blip r:embed="rId12"/>
              <a:stretch>
                <a:fillRect/>
              </a:stretch>
            </p:blipFill>
            <p:spPr>
              <a:xfrm>
                <a:off x="3784600" y="6627826"/>
                <a:ext cx="168275" cy="84111"/>
              </a:xfrm>
              <a:prstGeom prst="rect">
                <a:avLst/>
              </a:prstGeom>
            </p:spPr>
          </p:pic>
        </mc:Fallback>
      </mc:AlternateContent>
      <mc:AlternateContent xmlns:mc="http://schemas.openxmlformats.org/markup-compatibility/2006">
        <mc:Choice xmlns:p14="http://schemas.microsoft.com/office/powerpoint/2010/main" Requires="p14">
          <p:contentPart p14:bwMode="auto" r:id="rId13">
            <p14:nvContentPartPr>
              <p14:cNvPr id="10247" name="Ink 15"/>
              <p14:cNvContentPartPr>
                <a14:cpLocks xmlns:a14="http://schemas.microsoft.com/office/drawing/2010/main" noRot="1" noChangeAspect="1" noEditPoints="1" noChangeArrowheads="1" noChangeShapeType="1"/>
              </p14:cNvContentPartPr>
              <p14:nvPr/>
            </p14:nvContentPartPr>
            <p14:xfrm>
              <a:off x="646113" y="4208463"/>
              <a:ext cx="236537" cy="344487"/>
            </p14:xfrm>
          </p:contentPart>
        </mc:Choice>
        <mc:Fallback>
          <p:pic>
            <p:nvPicPr>
              <p:cNvPr id="10247" name="Ink 15"/>
              <p:cNvPicPr>
                <a:picLocks noRot="1" noChangeAspect="1" noEditPoints="1" noChangeArrowheads="1" noChangeShapeType="1"/>
              </p:cNvPicPr>
              <p:nvPr/>
            </p:nvPicPr>
            <p:blipFill>
              <a:blip r:embed="rId14"/>
              <a:stretch>
                <a:fillRect/>
              </a:stretch>
            </p:blipFill>
            <p:spPr>
              <a:xfrm>
                <a:off x="633838" y="4198945"/>
                <a:ext cx="261088" cy="363523"/>
              </a:xfrm>
              <a:prstGeom prst="rect">
                <a:avLst/>
              </a:prstGeom>
            </p:spPr>
          </p:pic>
        </mc:Fallback>
      </mc:AlternateContent>
    </p:spTree>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4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765175"/>
            <a:ext cx="10858500" cy="395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34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5313" y="5229225"/>
            <a:ext cx="49609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Grp="1" noChangeArrowheads="1"/>
          </p:cNvSpPr>
          <p:nvPr>
            <p:ph idx="1"/>
          </p:nvPr>
        </p:nvSpPr>
        <p:spPr>
          <a:xfrm>
            <a:off x="2200275" y="476250"/>
            <a:ext cx="9453563" cy="4349750"/>
          </a:xfrm>
        </p:spPr>
        <p:txBody>
          <a:bodyPr>
            <a:normAutofit fontScale="32500" lnSpcReduction="20000"/>
          </a:bodyPr>
          <a:lstStyle/>
          <a:p>
            <a:pPr marL="274320" indent="-274320" algn="r" eaLnBrk="1" fontAlgn="auto" hangingPunct="1">
              <a:lnSpc>
                <a:spcPct val="150000"/>
              </a:lnSpc>
              <a:spcAft>
                <a:spcPts val="0"/>
              </a:spcAft>
              <a:buClr>
                <a:schemeClr val="accent3"/>
              </a:buClr>
              <a:buFont typeface="Wingdings" pitchFamily="2" charset="2"/>
              <a:buNone/>
              <a:defRPr/>
            </a:pPr>
            <a:r>
              <a:rPr lang="ar-SA" sz="7400" dirty="0" smtClean="0">
                <a:latin typeface="Tahoma" pitchFamily="34" charset="0"/>
                <a:ea typeface="Tahoma" pitchFamily="34" charset="0"/>
                <a:cs typeface="Tahoma" pitchFamily="34" charset="0"/>
              </a:rPr>
              <a:t>الغرويات المحبة لوسط التشتت ( الليوفيلية أو الهيدروفيلية ) ( </a:t>
            </a:r>
            <a:r>
              <a:rPr lang="ar-EG" sz="7400" dirty="0" smtClean="0">
                <a:latin typeface="Tahoma" pitchFamily="34" charset="0"/>
                <a:ea typeface="Tahoma" pitchFamily="34" charset="0"/>
                <a:cs typeface="Tahoma" pitchFamily="34" charset="0"/>
              </a:rPr>
              <a:t>)</a:t>
            </a:r>
            <a:r>
              <a:rPr lang="en-US" sz="7400" dirty="0" err="1" smtClean="0">
                <a:latin typeface="Tahoma" pitchFamily="34" charset="0"/>
                <a:ea typeface="Tahoma" pitchFamily="34" charset="0"/>
                <a:cs typeface="Tahoma" pitchFamily="34" charset="0"/>
              </a:rPr>
              <a:t>Lyophilic</a:t>
            </a:r>
            <a:r>
              <a:rPr lang="en-US" sz="7400" dirty="0" smtClean="0">
                <a:latin typeface="Tahoma" pitchFamily="34" charset="0"/>
                <a:ea typeface="Tahoma" pitchFamily="34" charset="0"/>
                <a:cs typeface="Tahoma" pitchFamily="34" charset="0"/>
              </a:rPr>
              <a:t> Colloids</a:t>
            </a:r>
            <a:endParaRPr lang="ar-SA" sz="7400" dirty="0" smtClean="0">
              <a:latin typeface="Tahoma" pitchFamily="34" charset="0"/>
              <a:ea typeface="Tahoma" pitchFamily="34" charset="0"/>
              <a:cs typeface="Tahoma" pitchFamily="34" charset="0"/>
            </a:endParaRPr>
          </a:p>
          <a:p>
            <a:pPr marL="274320" indent="-274320" algn="r" eaLnBrk="1" fontAlgn="auto" hangingPunct="1">
              <a:lnSpc>
                <a:spcPct val="150000"/>
              </a:lnSpc>
              <a:spcAft>
                <a:spcPts val="0"/>
              </a:spcAft>
              <a:buClr>
                <a:schemeClr val="accent3"/>
              </a:buClr>
              <a:buFont typeface="Wingdings" pitchFamily="2" charset="2"/>
              <a:buNone/>
              <a:defRPr/>
            </a:pPr>
            <a:r>
              <a:rPr lang="ar-SA" sz="7400" dirty="0" smtClean="0">
                <a:latin typeface="Tahoma" pitchFamily="34" charset="0"/>
                <a:ea typeface="Tahoma" pitchFamily="34" charset="0"/>
                <a:cs typeface="Tahoma" pitchFamily="34" charset="0"/>
              </a:rPr>
              <a:t>و هي الغرويات التي تكون فيها تجانس عالي بين المادة المتشتتة ووسط التشتت. </a:t>
            </a:r>
          </a:p>
          <a:p>
            <a:pPr marL="274320" indent="-274320" algn="r" eaLnBrk="1" fontAlgn="auto" hangingPunct="1">
              <a:lnSpc>
                <a:spcPct val="150000"/>
              </a:lnSpc>
              <a:spcAft>
                <a:spcPts val="0"/>
              </a:spcAft>
              <a:buClr>
                <a:schemeClr val="accent3"/>
              </a:buClr>
              <a:buFont typeface="Wingdings" pitchFamily="2" charset="2"/>
              <a:buNone/>
              <a:defRPr/>
            </a:pPr>
            <a:r>
              <a:rPr lang="ar-SA" sz="7400" dirty="0" smtClean="0">
                <a:latin typeface="Tahoma" pitchFamily="34" charset="0"/>
                <a:ea typeface="Tahoma" pitchFamily="34" charset="0"/>
                <a:cs typeface="Tahoma" pitchFamily="34" charset="0"/>
              </a:rPr>
              <a:t>يمكن أن نرى ذلك بوضوح عند تحضير محلول غروي يكون الماء فيه هو وسط التشتت، فيتسلل الماء كوسط تشتت تدريجياً داخل المادة المتشتتة</a:t>
            </a:r>
          </a:p>
          <a:p>
            <a:pPr marL="274320" indent="-274320" algn="r" eaLnBrk="1" fontAlgn="auto" hangingPunct="1">
              <a:lnSpc>
                <a:spcPct val="150000"/>
              </a:lnSpc>
              <a:spcAft>
                <a:spcPts val="0"/>
              </a:spcAft>
              <a:buClr>
                <a:schemeClr val="accent3"/>
              </a:buClr>
              <a:buFont typeface="Wingdings" pitchFamily="2" charset="2"/>
              <a:buNone/>
              <a:defRPr/>
            </a:pPr>
            <a:r>
              <a:rPr lang="ar-SA" sz="7400" dirty="0" smtClean="0">
                <a:latin typeface="Tahoma" pitchFamily="34" charset="0"/>
                <a:ea typeface="Tahoma" pitchFamily="34" charset="0"/>
                <a:cs typeface="Tahoma" pitchFamily="34" charset="0"/>
              </a:rPr>
              <a:t>كالذي نلاحظه عند عمل غروي الجيلاتين.</a:t>
            </a:r>
            <a:r>
              <a:rPr lang="en-US" sz="7400" dirty="0" smtClean="0">
                <a:latin typeface="Tahoma" pitchFamily="34" charset="0"/>
                <a:ea typeface="Tahoma" pitchFamily="34" charset="0"/>
                <a:cs typeface="Tahoma" pitchFamily="34" charset="0"/>
              </a:rPr>
              <a:t>                                   </a:t>
            </a:r>
            <a:r>
              <a:rPr lang="ar-SA" sz="2800" b="1" dirty="0" smtClean="0">
                <a:ea typeface="+mn-ea"/>
              </a:rPr>
              <a:t/>
            </a:r>
            <a:br>
              <a:rPr lang="ar-SA" sz="2800" b="1" dirty="0" smtClean="0">
                <a:ea typeface="+mn-ea"/>
              </a:rPr>
            </a:br>
            <a:endParaRPr lang="en-US" sz="2800" b="1" dirty="0" smtClean="0">
              <a:ea typeface="+mn-ea"/>
              <a:cs typeface="Tahoma" pitchFamily="34" charset="0"/>
            </a:endParaRPr>
          </a:p>
        </p:txBody>
      </p:sp>
      <p:pic>
        <p:nvPicPr>
          <p:cNvPr id="4198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188913"/>
            <a:ext cx="2716213" cy="136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4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260350"/>
            <a:ext cx="11025187" cy="568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260350"/>
            <a:ext cx="11236325"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363" y="3500438"/>
            <a:ext cx="11328400"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4">
            <p14:nvContentPartPr>
              <p14:cNvPr id="11266" name="Ink 4"/>
              <p14:cNvContentPartPr>
                <a14:cpLocks xmlns:a14="http://schemas.microsoft.com/office/drawing/2010/main" noRot="1" noChangeAspect="1" noEditPoints="1" noChangeArrowheads="1" noChangeShapeType="1"/>
              </p14:cNvContentPartPr>
              <p14:nvPr/>
            </p14:nvContentPartPr>
            <p14:xfrm>
              <a:off x="446088" y="4192588"/>
              <a:ext cx="2084387" cy="788987"/>
            </p14:xfrm>
          </p:contentPart>
        </mc:Choice>
        <mc:Fallback>
          <p:pic>
            <p:nvPicPr>
              <p:cNvPr id="11266" name="Ink 4"/>
              <p:cNvPicPr>
                <a:picLocks noRot="1" noChangeAspect="1" noEditPoints="1" noChangeArrowheads="1" noChangeShapeType="1"/>
              </p:cNvPicPr>
              <p:nvPr/>
            </p:nvPicPr>
            <p:blipFill>
              <a:blip r:embed="rId5"/>
              <a:stretch>
                <a:fillRect/>
              </a:stretch>
            </p:blipFill>
            <p:spPr>
              <a:xfrm>
                <a:off x="433942" y="4183234"/>
                <a:ext cx="2108678" cy="807695"/>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11267" name="Ink 5"/>
              <p14:cNvContentPartPr>
                <a14:cpLocks xmlns:a14="http://schemas.microsoft.com/office/drawing/2010/main" noRot="1" noChangeAspect="1" noEditPoints="1" noChangeArrowheads="1" noChangeShapeType="1"/>
              </p14:cNvContentPartPr>
              <p14:nvPr/>
            </p14:nvContentPartPr>
            <p14:xfrm>
              <a:off x="3089275" y="6207125"/>
              <a:ext cx="1023938" cy="590550"/>
            </p14:xfrm>
          </p:contentPart>
        </mc:Choice>
        <mc:Fallback>
          <p:pic>
            <p:nvPicPr>
              <p:cNvPr id="11267" name="Ink 5"/>
              <p:cNvPicPr>
                <a:picLocks noRot="1" noChangeAspect="1" noEditPoints="1" noChangeArrowheads="1" noChangeShapeType="1"/>
              </p:cNvPicPr>
              <p:nvPr/>
            </p:nvPicPr>
            <p:blipFill>
              <a:blip r:embed="rId7"/>
              <a:stretch>
                <a:fillRect/>
              </a:stretch>
            </p:blipFill>
            <p:spPr>
              <a:xfrm>
                <a:off x="3077130" y="6197785"/>
                <a:ext cx="1048229" cy="609229"/>
              </a:xfrm>
              <a:prstGeom prst="rect">
                <a:avLst/>
              </a:prstGeom>
            </p:spPr>
          </p:pic>
        </mc:Fallback>
      </mc:AlternateContent>
    </p:spTree>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476250"/>
            <a:ext cx="10858500"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5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188913"/>
            <a:ext cx="1131252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260350"/>
            <a:ext cx="11212512" cy="532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0275" y="5805488"/>
            <a:ext cx="6272213"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4">
            <p14:nvContentPartPr>
              <p14:cNvPr id="12290" name="Ink 4"/>
              <p14:cNvContentPartPr>
                <a14:cpLocks xmlns:a14="http://schemas.microsoft.com/office/drawing/2010/main" noRot="1" noChangeAspect="1" noEditPoints="1" noChangeArrowheads="1" noChangeShapeType="1"/>
              </p14:cNvContentPartPr>
              <p14:nvPr/>
            </p14:nvContentPartPr>
            <p14:xfrm>
              <a:off x="-76200" y="1860550"/>
              <a:ext cx="1204913" cy="488950"/>
            </p14:xfrm>
          </p:contentPart>
        </mc:Choice>
        <mc:Fallback>
          <p:pic>
            <p:nvPicPr>
              <p:cNvPr id="12290" name="Ink 4"/>
              <p:cNvPicPr>
                <a:picLocks noRot="1" noChangeAspect="1" noEditPoints="1" noChangeArrowheads="1" noChangeShapeType="1"/>
              </p:cNvPicPr>
              <p:nvPr/>
            </p:nvPicPr>
            <p:blipFill>
              <a:blip r:embed="rId5"/>
              <a:stretch>
                <a:fillRect/>
              </a:stretch>
            </p:blipFill>
            <p:spPr>
              <a:xfrm>
                <a:off x="-88376" y="1851027"/>
                <a:ext cx="1229264" cy="507995"/>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12291" name="Ink 5"/>
              <p14:cNvContentPartPr>
                <a14:cpLocks xmlns:a14="http://schemas.microsoft.com/office/drawing/2010/main" noRot="1" noChangeAspect="1" noEditPoints="1" noChangeArrowheads="1" noChangeShapeType="1"/>
              </p14:cNvContentPartPr>
              <p14:nvPr/>
            </p14:nvContentPartPr>
            <p14:xfrm>
              <a:off x="646113" y="1852613"/>
              <a:ext cx="434975" cy="822325"/>
            </p14:xfrm>
          </p:contentPart>
        </mc:Choice>
        <mc:Fallback>
          <p:pic>
            <p:nvPicPr>
              <p:cNvPr id="12291" name="Ink 5"/>
              <p:cNvPicPr>
                <a:picLocks noRot="1" noChangeAspect="1" noEditPoints="1" noChangeArrowheads="1" noChangeShapeType="1"/>
              </p:cNvPicPr>
              <p:nvPr/>
            </p:nvPicPr>
            <p:blipFill>
              <a:blip r:embed="rId7"/>
              <a:stretch>
                <a:fillRect/>
              </a:stretch>
            </p:blipFill>
            <p:spPr>
              <a:xfrm>
                <a:off x="633952" y="1843231"/>
                <a:ext cx="459296" cy="841088"/>
              </a:xfrm>
              <a:prstGeom prst="rect">
                <a:avLst/>
              </a:prstGeom>
            </p:spPr>
          </p:pic>
        </mc:Fallback>
      </mc:AlternateContent>
    </p:spTree>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57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260350"/>
            <a:ext cx="1118552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85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260350"/>
            <a:ext cx="10768012"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04813"/>
            <a:ext cx="10842625"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3">
            <p14:nvContentPartPr>
              <p14:cNvPr id="13314" name="Ink 3"/>
              <p14:cNvContentPartPr>
                <a14:cpLocks xmlns:a14="http://schemas.microsoft.com/office/drawing/2010/main" noRot="1" noChangeAspect="1" noEditPoints="1" noChangeArrowheads="1" noChangeShapeType="1"/>
              </p14:cNvContentPartPr>
              <p14:nvPr/>
            </p14:nvContentPartPr>
            <p14:xfrm>
              <a:off x="4035425" y="2768600"/>
              <a:ext cx="579438" cy="488950"/>
            </p14:xfrm>
          </p:contentPart>
        </mc:Choice>
        <mc:Fallback>
          <p:pic>
            <p:nvPicPr>
              <p:cNvPr id="13314" name="Ink 3"/>
              <p:cNvPicPr>
                <a:picLocks noRot="1" noChangeAspect="1" noEditPoints="1" noChangeArrowheads="1" noChangeShapeType="1"/>
              </p:cNvPicPr>
              <p:nvPr/>
            </p:nvPicPr>
            <p:blipFill>
              <a:blip r:embed="rId4"/>
              <a:stretch>
                <a:fillRect/>
              </a:stretch>
            </p:blipFill>
            <p:spPr>
              <a:xfrm>
                <a:off x="4023344" y="2758991"/>
                <a:ext cx="603601" cy="508168"/>
              </a:xfrm>
              <a:prstGeom prst="rect">
                <a:avLst/>
              </a:prstGeom>
            </p:spPr>
          </p:pic>
        </mc:Fallback>
      </mc:AlternateContent>
    </p:spTree>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6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260350"/>
            <a:ext cx="11004550"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96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338" y="2492375"/>
            <a:ext cx="10483850"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6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33375"/>
            <a:ext cx="10483850"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idx="1"/>
          </p:nvPr>
        </p:nvSpPr>
        <p:spPr>
          <a:xfrm>
            <a:off x="325438" y="0"/>
            <a:ext cx="11329987" cy="5543550"/>
          </a:xfrm>
        </p:spPr>
        <p:txBody>
          <a:bodyPr/>
          <a:lstStyle/>
          <a:p>
            <a:pPr algn="r" eaLnBrk="1" hangingPunct="1">
              <a:lnSpc>
                <a:spcPct val="200000"/>
              </a:lnSpc>
              <a:buFont typeface="Wingdings" pitchFamily="2" charset="2"/>
              <a:buNone/>
            </a:pPr>
            <a:r>
              <a:rPr lang="ar-SA" sz="2400" b="1" u="sng" smtClean="0">
                <a:solidFill>
                  <a:srgbClr val="C00000"/>
                </a:solidFill>
                <a:latin typeface="Tahoma" pitchFamily="34" charset="0"/>
                <a:cs typeface="Tahoma" pitchFamily="34" charset="0"/>
              </a:rPr>
              <a:t>مميزات الغرويات الليوفيلية:</a:t>
            </a:r>
          </a:p>
          <a:p>
            <a:pPr algn="r" eaLnBrk="1" hangingPunct="1">
              <a:lnSpc>
                <a:spcPct val="200000"/>
              </a:lnSpc>
              <a:buFont typeface="Wingdings" pitchFamily="2" charset="2"/>
              <a:buNone/>
            </a:pPr>
            <a:r>
              <a:rPr lang="ar-SA" sz="2400" smtClean="0">
                <a:latin typeface="Tahoma" pitchFamily="34" charset="0"/>
                <a:cs typeface="Tahoma" pitchFamily="34" charset="0"/>
              </a:rPr>
              <a:t>1- قد تحمل دقائقها شحنات كهربية و لكنها غالباً غير مشحونة .</a:t>
            </a:r>
          </a:p>
          <a:p>
            <a:pPr algn="r" eaLnBrk="1" hangingPunct="1">
              <a:lnSpc>
                <a:spcPct val="200000"/>
              </a:lnSpc>
              <a:buFont typeface="Wingdings" pitchFamily="2" charset="2"/>
              <a:buNone/>
            </a:pPr>
            <a:r>
              <a:rPr lang="ar-SA" sz="2400" smtClean="0">
                <a:latin typeface="Tahoma" pitchFamily="34" charset="0"/>
                <a:cs typeface="Tahoma" pitchFamily="34" charset="0"/>
              </a:rPr>
              <a:t>2- في حالة ما إذا كانت مشحونة لا تترسب بسهولة لوجود هذه الشحنات ، لأن من طبيعة الوسط المشتت أن يحيط بالدقائق فتنفصل الدقائق عن بعضها .</a:t>
            </a:r>
          </a:p>
          <a:p>
            <a:pPr algn="r" eaLnBrk="1" hangingPunct="1">
              <a:lnSpc>
                <a:spcPct val="200000"/>
              </a:lnSpc>
              <a:buFont typeface="Wingdings" pitchFamily="2" charset="2"/>
              <a:buNone/>
            </a:pPr>
            <a:r>
              <a:rPr lang="ar-SA" sz="2400" smtClean="0">
                <a:latin typeface="Tahoma" pitchFamily="34" charset="0"/>
                <a:cs typeface="Tahoma" pitchFamily="34" charset="0"/>
              </a:rPr>
              <a:t>   3- تتوقف نوع الشحنة الكهربية الموجودة على دقائق هذا النوع على الوسط المحيط بها لا على طبيعة الدقائق نفسها ، و تكون الشحنات من نوع واحد على جميع دقائق الغروي </a:t>
            </a:r>
            <a:r>
              <a:rPr lang="ar-SA" sz="2400" b="1" smtClean="0">
                <a:cs typeface="PT Bold Heading" pitchFamily="2" charset="-78"/>
              </a:rPr>
              <a:t>.</a:t>
            </a:r>
          </a:p>
          <a:p>
            <a:pPr eaLnBrk="1" hangingPunct="1">
              <a:buFont typeface="Wingdings" pitchFamily="2" charset="2"/>
              <a:buNone/>
            </a:pPr>
            <a:r>
              <a:rPr lang="ar-SA" sz="2400" b="1" smtClean="0"/>
              <a:t/>
            </a:r>
            <a:br>
              <a:rPr lang="ar-SA" sz="2400" b="1" smtClean="0"/>
            </a:br>
            <a:endParaRPr lang="en-US" sz="2400" b="1" smtClean="0">
              <a:cs typeface="Tahoma" pitchFamily="34" charset="0"/>
            </a:endParaRPr>
          </a:p>
        </p:txBody>
      </p:sp>
    </p:spTree>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16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333375"/>
            <a:ext cx="10952162" cy="568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26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0974387" cy="539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7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663" y="765175"/>
            <a:ext cx="973455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37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88" y="3284538"/>
            <a:ext cx="10858500"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47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260350"/>
            <a:ext cx="11236325"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338" y="333375"/>
            <a:ext cx="10390187"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63" name="Rectangle 3"/>
          <p:cNvSpPr>
            <a:spLocks noChangeArrowheads="1"/>
          </p:cNvSpPr>
          <p:nvPr/>
        </p:nvSpPr>
        <p:spPr bwMode="auto">
          <a:xfrm>
            <a:off x="982663" y="2420938"/>
            <a:ext cx="90805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800"/>
              <a:t>مادة</a:t>
            </a:r>
            <a:r>
              <a:rPr lang="en-US" sz="2800"/>
              <a:t> Dormin </a:t>
            </a:r>
            <a:r>
              <a:rPr lang="ar-SA" sz="2800"/>
              <a:t>المشتركة فى سكون البراعم وعلية فمادة</a:t>
            </a:r>
            <a:r>
              <a:rPr lang="en-US" sz="2800"/>
              <a:t> Dormin </a:t>
            </a:r>
            <a:r>
              <a:rPr lang="ar-SA" sz="2800"/>
              <a:t>هي مادة</a:t>
            </a:r>
            <a:r>
              <a:rPr lang="en-US" sz="2800"/>
              <a:t> Abscisin </a:t>
            </a:r>
            <a:r>
              <a:rPr lang="ar-SA" sz="2800"/>
              <a:t>يبنى حمض الأبسسيك فى الأنسجة والأوراق البالغة التامة النمو</a:t>
            </a:r>
            <a:r>
              <a:rPr lang="en-US" sz="2800"/>
              <a:t> .</a:t>
            </a:r>
          </a:p>
        </p:txBody>
      </p:sp>
      <p:pic>
        <p:nvPicPr>
          <p:cNvPr id="245764" name="Picture 7" descr="Description: http://www.smsec.com/ar/encyc/2/images/hoermons/7.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4581525"/>
            <a:ext cx="6738938"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65" name="TextBox 5"/>
          <p:cNvSpPr txBox="1">
            <a:spLocks noChangeArrowheads="1"/>
          </p:cNvSpPr>
          <p:nvPr/>
        </p:nvSpPr>
        <p:spPr bwMode="auto">
          <a:xfrm>
            <a:off x="1636713" y="6092825"/>
            <a:ext cx="72628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EG" sz="2400"/>
              <a:t>التركيب الكيميائي لحمض الأبسيسيك</a:t>
            </a:r>
            <a:endParaRPr lang="en-US" sz="2400"/>
          </a:p>
        </p:txBody>
      </p:sp>
    </p:spTree>
  </p:cSld>
  <p:clrMapOvr>
    <a:masterClrMapping/>
  </p:clrMapOvr>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7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260350"/>
            <a:ext cx="11041062"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8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260350"/>
            <a:ext cx="11045825"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88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404813"/>
            <a:ext cx="11047412"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88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4221163"/>
            <a:ext cx="11047413"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8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76250"/>
            <a:ext cx="10980738" cy="612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4813"/>
            <a:ext cx="11561763"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338" y="2781300"/>
            <a:ext cx="1067117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4">
            <p14:nvContentPartPr>
              <p14:cNvPr id="14338" name="Ink 4"/>
              <p14:cNvContentPartPr>
                <a14:cpLocks xmlns:a14="http://schemas.microsoft.com/office/drawing/2010/main" noRot="1" noChangeAspect="1" noEditPoints="1" noChangeArrowheads="1" noChangeShapeType="1"/>
              </p14:cNvContentPartPr>
              <p14:nvPr/>
            </p14:nvContentPartPr>
            <p14:xfrm>
              <a:off x="9259888" y="565150"/>
              <a:ext cx="101600" cy="266700"/>
            </p14:xfrm>
          </p:contentPart>
        </mc:Choice>
        <mc:Fallback>
          <p:pic>
            <p:nvPicPr>
              <p:cNvPr id="14338" name="Ink 4"/>
              <p:cNvPicPr>
                <a:picLocks noRot="1" noChangeAspect="1" noEditPoints="1" noChangeArrowheads="1" noChangeShapeType="1"/>
              </p:cNvPicPr>
              <p:nvPr/>
            </p:nvPicPr>
            <p:blipFill>
              <a:blip r:embed="rId5"/>
              <a:stretch>
                <a:fillRect/>
              </a:stretch>
            </p:blipFill>
            <p:spPr>
              <a:xfrm>
                <a:off x="9247065" y="555767"/>
                <a:ext cx="127247" cy="285466"/>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14339" name="Ink 8"/>
              <p14:cNvContentPartPr>
                <a14:cpLocks xmlns:a14="http://schemas.microsoft.com/office/drawing/2010/main" noRot="1" noChangeAspect="1" noEditPoints="1" noChangeArrowheads="1" noChangeShapeType="1"/>
              </p14:cNvContentPartPr>
              <p14:nvPr/>
            </p14:nvContentPartPr>
            <p14:xfrm>
              <a:off x="9115425" y="2468563"/>
              <a:ext cx="68263" cy="128587"/>
            </p14:xfrm>
          </p:contentPart>
        </mc:Choice>
        <mc:Fallback>
          <p:pic>
            <p:nvPicPr>
              <p:cNvPr id="14339" name="Ink 8"/>
              <p:cNvPicPr>
                <a:picLocks noRot="1" noChangeAspect="1" noEditPoints="1" noChangeArrowheads="1" noChangeShapeType="1"/>
              </p:cNvPicPr>
              <p:nvPr/>
            </p:nvPicPr>
            <p:blipFill>
              <a:blip r:embed="rId7"/>
              <a:stretch>
                <a:fillRect/>
              </a:stretch>
            </p:blipFill>
            <p:spPr>
              <a:xfrm>
                <a:off x="9103900" y="2459224"/>
                <a:ext cx="91313" cy="147264"/>
              </a:xfrm>
              <a:prstGeom prst="rect">
                <a:avLst/>
              </a:prstGeom>
            </p:spPr>
          </p:pic>
        </mc:Fallback>
      </mc:AlternateContent>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idx="1"/>
          </p:nvPr>
        </p:nvSpPr>
        <p:spPr>
          <a:xfrm>
            <a:off x="0" y="260350"/>
            <a:ext cx="11701463" cy="7334250"/>
          </a:xfrm>
        </p:spPr>
        <p:txBody>
          <a:bodyPr/>
          <a:lstStyle/>
          <a:p>
            <a:pPr algn="r" eaLnBrk="1" hangingPunct="1">
              <a:lnSpc>
                <a:spcPct val="150000"/>
              </a:lnSpc>
              <a:buFont typeface="Wingdings" pitchFamily="2" charset="2"/>
              <a:buNone/>
            </a:pPr>
            <a:r>
              <a:rPr lang="ar-SA" sz="2800" smtClean="0">
                <a:latin typeface="Tahoma" pitchFamily="34" charset="0"/>
                <a:cs typeface="Tahoma" pitchFamily="34" charset="0"/>
              </a:rPr>
              <a:t>4- </a:t>
            </a:r>
            <a:r>
              <a:rPr lang="ar-SA" sz="2400" smtClean="0">
                <a:latin typeface="Tahoma" pitchFamily="34" charset="0"/>
                <a:cs typeface="Tahoma" pitchFamily="34" charset="0"/>
              </a:rPr>
              <a:t>تظهر ظاهرة تندال ضعيفة (لأن معامل انكسار الدقائق المشتتة لا تختلف كثيراً عن معامل انكسار الوسط المشتت) .</a:t>
            </a:r>
          </a:p>
          <a:p>
            <a:pPr algn="r" eaLnBrk="1" hangingPunct="1">
              <a:lnSpc>
                <a:spcPct val="150000"/>
              </a:lnSpc>
              <a:buFont typeface="Wingdings" pitchFamily="2" charset="2"/>
              <a:buNone/>
            </a:pPr>
            <a:r>
              <a:rPr lang="ar-SA" sz="2400" smtClean="0">
                <a:latin typeface="Tahoma" pitchFamily="34" charset="0"/>
                <a:cs typeface="Tahoma" pitchFamily="34" charset="0"/>
              </a:rPr>
              <a:t>5- محاليلها تكون لزجة وأكثر لزوجة من وسط التشتت. تزداد اللزوجة بزيادة التركيز فيتحول المحلول إلى هلام </a:t>
            </a:r>
            <a:r>
              <a:rPr lang="en-US" sz="2400" smtClean="0">
                <a:latin typeface="Tahoma" pitchFamily="34" charset="0"/>
                <a:cs typeface="Tahoma" pitchFamily="34" charset="0"/>
              </a:rPr>
              <a:t>(Gel )</a:t>
            </a:r>
          </a:p>
          <a:p>
            <a:pPr algn="r" eaLnBrk="1" hangingPunct="1">
              <a:lnSpc>
                <a:spcPct val="150000"/>
              </a:lnSpc>
              <a:buFont typeface="Wingdings 2" pitchFamily="18" charset="2"/>
              <a:buNone/>
            </a:pPr>
            <a:r>
              <a:rPr lang="ar-SA" sz="2400" smtClean="0">
                <a:latin typeface="Tahoma" pitchFamily="34" charset="0"/>
                <a:cs typeface="Tahoma" pitchFamily="34" charset="0"/>
              </a:rPr>
              <a:t>6- الغرويات الليوفيلية انعكاسية ... بمعنى أن المادة الهلامية الناتجة يمكن إعادتها للحالة الغروية بسهولة ويعطي عند تبريده مرة أخري هلام .</a:t>
            </a:r>
          </a:p>
          <a:p>
            <a:pPr algn="r" eaLnBrk="1" hangingPunct="1">
              <a:lnSpc>
                <a:spcPct val="150000"/>
              </a:lnSpc>
              <a:buFont typeface="Wingdings" pitchFamily="2" charset="2"/>
              <a:buNone/>
            </a:pPr>
            <a:r>
              <a:rPr lang="ar-SA" sz="2400" smtClean="0">
                <a:latin typeface="Tahoma" pitchFamily="34" charset="0"/>
                <a:cs typeface="Tahoma" pitchFamily="34" charset="0"/>
              </a:rPr>
              <a:t>مثال : محلول الجيلاتين في الماء الدافئ يعطي عند تبريده هلاماً شفافاً يتحول إلى محلول مرة أخرى بالتسخين.</a:t>
            </a:r>
          </a:p>
          <a:p>
            <a:pPr algn="just" eaLnBrk="1" hangingPunct="1">
              <a:buFont typeface="Wingdings" pitchFamily="2" charset="2"/>
              <a:buNone/>
            </a:pPr>
            <a:r>
              <a:rPr lang="ar-SA" sz="2800" b="1" smtClean="0"/>
              <a:t> </a:t>
            </a:r>
            <a:r>
              <a:rPr lang="ar-SA" b="1" smtClean="0"/>
              <a:t/>
            </a:r>
            <a:br>
              <a:rPr lang="ar-SA" b="1" smtClean="0"/>
            </a:br>
            <a:endParaRPr lang="en-US" b="1" smtClean="0">
              <a:cs typeface="Tahoma" pitchFamily="34" charset="0"/>
            </a:endParaRPr>
          </a:p>
          <a:p>
            <a:pPr eaLnBrk="1" hangingPunct="1">
              <a:buFont typeface="Wingdings" pitchFamily="2" charset="2"/>
              <a:buNone/>
            </a:pPr>
            <a:endParaRPr lang="en-US" sz="2800" smtClean="0">
              <a:cs typeface="Tahoma" pitchFamily="34" charset="0"/>
            </a:endParaRPr>
          </a:p>
        </p:txBody>
      </p:sp>
    </p:spTree>
  </p:cSld>
  <p:clrMapOvr>
    <a:masterClrMapping/>
  </p:clrMapOvr>
  <p:transition/>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08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33375"/>
            <a:ext cx="10669588" cy="568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9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333375"/>
            <a:ext cx="11315700" cy="539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29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404813"/>
            <a:ext cx="10860087" cy="576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9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692150"/>
            <a:ext cx="1142047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39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1963" y="3141663"/>
            <a:ext cx="8518525"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49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404813"/>
            <a:ext cx="11420475"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1236325" cy="597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7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549275"/>
            <a:ext cx="114204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8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260350"/>
            <a:ext cx="11236325" cy="576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725" y="188913"/>
            <a:ext cx="11253788" cy="619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404813"/>
            <a:ext cx="11449050"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3">
            <p14:nvContentPartPr>
              <p14:cNvPr id="15362" name="Ink 3"/>
              <p14:cNvContentPartPr>
                <a14:cpLocks xmlns:a14="http://schemas.microsoft.com/office/drawing/2010/main" noRot="1" noChangeAspect="1" noEditPoints="1" noChangeArrowheads="1" noChangeShapeType="1"/>
              </p14:cNvContentPartPr>
              <p14:nvPr/>
            </p14:nvContentPartPr>
            <p14:xfrm>
              <a:off x="6577013" y="2854325"/>
              <a:ext cx="53975" cy="9525"/>
            </p14:xfrm>
          </p:contentPart>
        </mc:Choice>
        <mc:Fallback>
          <p:pic>
            <p:nvPicPr>
              <p:cNvPr id="15362" name="Ink 3"/>
              <p:cNvPicPr>
                <a:picLocks noRot="1" noChangeAspect="1" noEditPoints="1" noChangeArrowheads="1" noChangeShapeType="1"/>
              </p:cNvPicPr>
              <p:nvPr/>
            </p:nvPicPr>
            <p:blipFill>
              <a:blip r:embed="rId4"/>
              <a:stretch>
                <a:fillRect/>
              </a:stretch>
            </p:blipFill>
            <p:spPr>
              <a:xfrm>
                <a:off x="6565318" y="2844006"/>
                <a:ext cx="77364" cy="30163"/>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5363" name="Ink 4"/>
              <p14:cNvContentPartPr>
                <a14:cpLocks xmlns:a14="http://schemas.microsoft.com/office/drawing/2010/main" noRot="1" noChangeAspect="1" noEditPoints="1" noChangeArrowheads="1" noChangeShapeType="1"/>
              </p14:cNvContentPartPr>
              <p14:nvPr/>
            </p14:nvContentPartPr>
            <p14:xfrm>
              <a:off x="6342063" y="2725738"/>
              <a:ext cx="446087" cy="155575"/>
            </p14:xfrm>
          </p:contentPart>
        </mc:Choice>
        <mc:Fallback>
          <p:pic>
            <p:nvPicPr>
              <p:cNvPr id="15363" name="Ink 4"/>
              <p:cNvPicPr>
                <a:picLocks noRot="1" noChangeAspect="1" noEditPoints="1" noChangeArrowheads="1" noChangeShapeType="1"/>
              </p:cNvPicPr>
              <p:nvPr/>
            </p:nvPicPr>
            <p:blipFill>
              <a:blip r:embed="rId6"/>
              <a:stretch>
                <a:fillRect/>
              </a:stretch>
            </p:blipFill>
            <p:spPr>
              <a:xfrm>
                <a:off x="6329905" y="2716439"/>
                <a:ext cx="470402" cy="174172"/>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15364" name="Ink 5"/>
              <p14:cNvContentPartPr>
                <a14:cpLocks xmlns:a14="http://schemas.microsoft.com/office/drawing/2010/main" noRot="1" noChangeAspect="1" noEditPoints="1" noChangeArrowheads="1" noChangeShapeType="1"/>
              </p14:cNvContentPartPr>
              <p14:nvPr/>
            </p14:nvContentPartPr>
            <p14:xfrm>
              <a:off x="6719888" y="2692400"/>
              <a:ext cx="12700" cy="17463"/>
            </p14:xfrm>
          </p:contentPart>
        </mc:Choice>
        <mc:Fallback>
          <p:pic>
            <p:nvPicPr>
              <p:cNvPr id="15364" name="Ink 5"/>
              <p:cNvPicPr>
                <a:picLocks noRot="1" noChangeAspect="1" noEditPoints="1" noChangeArrowheads="1" noChangeShapeType="1"/>
              </p:cNvPicPr>
              <p:nvPr/>
            </p:nvPicPr>
            <p:blipFill>
              <a:blip r:embed="rId8"/>
              <a:stretch>
                <a:fillRect/>
              </a:stretch>
            </p:blipFill>
            <p:spPr>
              <a:xfrm>
                <a:off x="6708095" y="2680758"/>
                <a:ext cx="36286" cy="40747"/>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15365" name="Ink 6"/>
              <p14:cNvContentPartPr>
                <a14:cpLocks xmlns:a14="http://schemas.microsoft.com/office/drawing/2010/main" noRot="1" noChangeAspect="1" noEditPoints="1" noChangeArrowheads="1" noChangeShapeType="1"/>
              </p14:cNvContentPartPr>
              <p14:nvPr/>
            </p14:nvContentPartPr>
            <p14:xfrm>
              <a:off x="6353175" y="2778125"/>
              <a:ext cx="188913" cy="103188"/>
            </p14:xfrm>
          </p:contentPart>
        </mc:Choice>
        <mc:Fallback>
          <p:pic>
            <p:nvPicPr>
              <p:cNvPr id="15365" name="Ink 6"/>
              <p:cNvPicPr>
                <a:picLocks noRot="1" noChangeAspect="1" noEditPoints="1" noChangeArrowheads="1" noChangeShapeType="1"/>
              </p:cNvPicPr>
              <p:nvPr/>
            </p:nvPicPr>
            <p:blipFill>
              <a:blip r:embed="rId10"/>
              <a:stretch>
                <a:fillRect/>
              </a:stretch>
            </p:blipFill>
            <p:spPr>
              <a:xfrm>
                <a:off x="6341166" y="2768777"/>
                <a:ext cx="212931" cy="121884"/>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15366" name="Ink 7"/>
              <p14:cNvContentPartPr>
                <a14:cpLocks xmlns:a14="http://schemas.microsoft.com/office/drawing/2010/main" noRot="1" noChangeAspect="1" noEditPoints="1" noChangeArrowheads="1" noChangeShapeType="1"/>
              </p14:cNvContentPartPr>
              <p14:nvPr/>
            </p14:nvContentPartPr>
            <p14:xfrm>
              <a:off x="6264275" y="2889250"/>
              <a:ext cx="88900" cy="93663"/>
            </p14:xfrm>
          </p:contentPart>
        </mc:Choice>
        <mc:Fallback>
          <p:pic>
            <p:nvPicPr>
              <p:cNvPr id="15366" name="Ink 7"/>
              <p:cNvPicPr>
                <a:picLocks noRot="1" noChangeAspect="1" noEditPoints="1" noChangeArrowheads="1" noChangeShapeType="1"/>
              </p:cNvPicPr>
              <p:nvPr/>
            </p:nvPicPr>
            <p:blipFill>
              <a:blip r:embed="rId12"/>
              <a:stretch>
                <a:fillRect/>
              </a:stretch>
            </p:blipFill>
            <p:spPr>
              <a:xfrm>
                <a:off x="6252361" y="2879991"/>
                <a:ext cx="112729" cy="112182"/>
              </a:xfrm>
              <a:prstGeom prst="rect">
                <a:avLst/>
              </a:prstGeom>
            </p:spPr>
          </p:pic>
        </mc:Fallback>
      </mc:AlternateContent>
      <mc:AlternateContent xmlns:mc="http://schemas.openxmlformats.org/markup-compatibility/2006">
        <mc:Choice xmlns:p14="http://schemas.microsoft.com/office/powerpoint/2010/main" Requires="p14">
          <p:contentPart p14:bwMode="auto" r:id="rId13">
            <p14:nvContentPartPr>
              <p14:cNvPr id="15367" name="Ink 8"/>
              <p14:cNvContentPartPr>
                <a14:cpLocks xmlns:a14="http://schemas.microsoft.com/office/drawing/2010/main" noRot="1" noChangeAspect="1" noEditPoints="1" noChangeArrowheads="1" noChangeShapeType="1"/>
              </p14:cNvContentPartPr>
              <p14:nvPr/>
            </p14:nvContentPartPr>
            <p14:xfrm>
              <a:off x="6107113" y="2906713"/>
              <a:ext cx="246062" cy="257175"/>
            </p14:xfrm>
          </p:contentPart>
        </mc:Choice>
        <mc:Fallback>
          <p:pic>
            <p:nvPicPr>
              <p:cNvPr id="15367" name="Ink 8"/>
              <p:cNvPicPr>
                <a:picLocks noRot="1" noChangeAspect="1" noEditPoints="1" noChangeArrowheads="1" noChangeShapeType="1"/>
              </p:cNvPicPr>
              <p:nvPr/>
            </p:nvPicPr>
            <p:blipFill>
              <a:blip r:embed="rId14"/>
              <a:stretch>
                <a:fillRect/>
              </a:stretch>
            </p:blipFill>
            <p:spPr>
              <a:xfrm>
                <a:off x="6094927" y="2897374"/>
                <a:ext cx="270434" cy="275853"/>
              </a:xfrm>
              <a:prstGeom prst="rect">
                <a:avLst/>
              </a:prstGeom>
            </p:spPr>
          </p:pic>
        </mc:Fallback>
      </mc:AlternateContent>
      <mc:AlternateContent xmlns:mc="http://schemas.openxmlformats.org/markup-compatibility/2006">
        <mc:Choice xmlns:p14="http://schemas.microsoft.com/office/powerpoint/2010/main" Requires="p14">
          <p:contentPart p14:bwMode="auto" r:id="rId15">
            <p14:nvContentPartPr>
              <p14:cNvPr id="15368" name="Ink 9"/>
              <p14:cNvContentPartPr>
                <a14:cpLocks xmlns:a14="http://schemas.microsoft.com/office/drawing/2010/main" noRot="1" noChangeAspect="1" noEditPoints="1" noChangeArrowheads="1" noChangeShapeType="1"/>
              </p14:cNvContentPartPr>
              <p14:nvPr/>
            </p14:nvContentPartPr>
            <p14:xfrm>
              <a:off x="6249988" y="2897188"/>
              <a:ext cx="68262" cy="95250"/>
            </p14:xfrm>
          </p:contentPart>
        </mc:Choice>
        <mc:Fallback>
          <p:pic>
            <p:nvPicPr>
              <p:cNvPr id="15368" name="Ink 9"/>
              <p:cNvPicPr>
                <a:picLocks noRot="1" noChangeAspect="1" noEditPoints="1" noChangeArrowheads="1" noChangeShapeType="1"/>
              </p:cNvPicPr>
              <p:nvPr/>
            </p:nvPicPr>
            <p:blipFill>
              <a:blip r:embed="rId16"/>
              <a:stretch>
                <a:fillRect/>
              </a:stretch>
            </p:blipFill>
            <p:spPr>
              <a:xfrm>
                <a:off x="6237832" y="2887399"/>
                <a:ext cx="92574" cy="114827"/>
              </a:xfrm>
              <a:prstGeom prst="rect">
                <a:avLst/>
              </a:prstGeom>
            </p:spPr>
          </p:pic>
        </mc:Fallback>
      </mc:AlternateContent>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p:cNvSpPr>
            <a:spLocks noGrp="1" noChangeArrowheads="1"/>
          </p:cNvSpPr>
          <p:nvPr>
            <p:ph idx="1"/>
          </p:nvPr>
        </p:nvSpPr>
        <p:spPr>
          <a:xfrm>
            <a:off x="0" y="0"/>
            <a:ext cx="11609388" cy="6597650"/>
          </a:xfrm>
        </p:spPr>
        <p:txBody>
          <a:bodyPr/>
          <a:lstStyle/>
          <a:p>
            <a:pPr algn="r" eaLnBrk="1" hangingPunct="1">
              <a:lnSpc>
                <a:spcPct val="150000"/>
              </a:lnSpc>
              <a:buFont typeface="Wingdings" pitchFamily="2" charset="2"/>
              <a:buNone/>
            </a:pPr>
            <a:r>
              <a:rPr lang="ar-SA" sz="2400" b="1" u="sng" smtClean="0">
                <a:solidFill>
                  <a:srgbClr val="C00000"/>
                </a:solidFill>
                <a:latin typeface="Tahoma" pitchFamily="34" charset="0"/>
                <a:cs typeface="Tahoma" pitchFamily="34" charset="0"/>
              </a:rPr>
              <a:t>خواص الغرويات</a:t>
            </a:r>
          </a:p>
          <a:p>
            <a:pPr algn="r" eaLnBrk="1" hangingPunct="1">
              <a:lnSpc>
                <a:spcPct val="150000"/>
              </a:lnSpc>
              <a:buFont typeface="Wingdings" pitchFamily="2" charset="2"/>
              <a:buNone/>
            </a:pPr>
            <a:r>
              <a:rPr lang="en-US" sz="2400" smtClean="0">
                <a:latin typeface="Tahoma" pitchFamily="34" charset="0"/>
                <a:cs typeface="Tahoma" pitchFamily="34" charset="0"/>
              </a:rPr>
              <a:t>Brownian Movement</a:t>
            </a:r>
            <a:r>
              <a:rPr lang="ar-EG" sz="2400" smtClean="0">
                <a:latin typeface="Tahoma" pitchFamily="34" charset="0"/>
                <a:cs typeface="Tahoma" pitchFamily="34" charset="0"/>
              </a:rPr>
              <a:t>1</a:t>
            </a:r>
            <a:r>
              <a:rPr lang="ar-SA" sz="2400" smtClean="0">
                <a:latin typeface="Tahoma" pitchFamily="34" charset="0"/>
                <a:cs typeface="Tahoma" pitchFamily="34" charset="0"/>
              </a:rPr>
              <a:t> - الحركة البروانية :</a:t>
            </a:r>
          </a:p>
          <a:p>
            <a:pPr algn="r" eaLnBrk="1" hangingPunct="1">
              <a:lnSpc>
                <a:spcPct val="150000"/>
              </a:lnSpc>
              <a:buFont typeface="Wingdings" pitchFamily="2" charset="2"/>
              <a:buNone/>
            </a:pPr>
            <a:r>
              <a:rPr lang="ar-SA" sz="2400" smtClean="0">
                <a:latin typeface="Tahoma" pitchFamily="34" charset="0"/>
                <a:cs typeface="Tahoma" pitchFamily="34" charset="0"/>
              </a:rPr>
              <a:t>لاحظ عالم النبات بروان أن دقائق الغروي في حركة مستمرة على خط مستقيم إلاّ أن تلك الدقائق تصطدم بجزيئات وسط التشتت وبالتالي تغير في اتجاهها، وذلك الاتجاه يكون بخط مستقيم ... مما يجعل</a:t>
            </a:r>
            <a:r>
              <a:rPr lang="ar-EG" sz="2400" smtClean="0">
                <a:latin typeface="Tahoma" pitchFamily="34" charset="0"/>
                <a:cs typeface="Tahoma" pitchFamily="34" charset="0"/>
              </a:rPr>
              <a:t>ها</a:t>
            </a:r>
            <a:r>
              <a:rPr lang="ar-SA" sz="2400" smtClean="0">
                <a:latin typeface="Tahoma" pitchFamily="34" charset="0"/>
                <a:cs typeface="Tahoma" pitchFamily="34" charset="0"/>
              </a:rPr>
              <a:t> </a:t>
            </a:r>
            <a:r>
              <a:rPr lang="en-US" sz="2400" smtClean="0">
                <a:latin typeface="Tahoma" pitchFamily="34" charset="0"/>
                <a:cs typeface="Tahoma" pitchFamily="34" charset="0"/>
              </a:rPr>
              <a:t>Zigzag</a:t>
            </a:r>
            <a:r>
              <a:rPr lang="ar-SA" sz="2400" smtClean="0">
                <a:latin typeface="Tahoma" pitchFamily="34" charset="0"/>
                <a:cs typeface="Tahoma" pitchFamily="34" charset="0"/>
              </a:rPr>
              <a:t> ( متعرجة ).</a:t>
            </a:r>
            <a:endParaRPr lang="en-US" sz="2400" smtClean="0">
              <a:latin typeface="Tahoma" pitchFamily="34" charset="0"/>
              <a:cs typeface="Tahoma" pitchFamily="34" charset="0"/>
            </a:endParaRPr>
          </a:p>
          <a:p>
            <a:pPr algn="r" eaLnBrk="1" hangingPunct="1">
              <a:lnSpc>
                <a:spcPct val="150000"/>
              </a:lnSpc>
              <a:buFont typeface="Wingdings" pitchFamily="2" charset="2"/>
              <a:buNone/>
            </a:pPr>
            <a:r>
              <a:rPr lang="ar-SA" sz="2400" smtClean="0">
                <a:latin typeface="Tahoma" pitchFamily="34" charset="0"/>
                <a:cs typeface="Tahoma" pitchFamily="34" charset="0"/>
              </a:rPr>
              <a:t>و قد استدل بروان على ذلك عندما لاحظ أن حبوب اللقاح المعلقة في الماء تتحرك دائماً حركة عشوائية مستمرة في مسار متعرج ... فسميت هذه الحركة بالحركة البروانية </a:t>
            </a:r>
            <a:r>
              <a:rPr lang="en-US" sz="2400" smtClean="0">
                <a:latin typeface="Tahoma" pitchFamily="34" charset="0"/>
                <a:cs typeface="Tahoma" pitchFamily="34" charset="0"/>
              </a:rPr>
              <a:t>Brawnian Movement</a:t>
            </a:r>
            <a:r>
              <a:rPr lang="ar-SA" sz="2400" smtClean="0">
                <a:latin typeface="Tahoma" pitchFamily="34" charset="0"/>
                <a:cs typeface="Tahoma" pitchFamily="34" charset="0"/>
              </a:rPr>
              <a:t> نسبة إليه.</a:t>
            </a:r>
            <a:r>
              <a:rPr lang="en-US" sz="2400" smtClean="0">
                <a:latin typeface="Tahoma" pitchFamily="34" charset="0"/>
                <a:cs typeface="Tahoma" pitchFamily="34" charset="0"/>
              </a:rPr>
              <a:t>                                    </a:t>
            </a:r>
            <a:r>
              <a:rPr lang="ar-SA" smtClean="0">
                <a:latin typeface="Tahoma" pitchFamily="34" charset="0"/>
                <a:cs typeface="Tahoma" pitchFamily="34" charset="0"/>
              </a:rPr>
              <a:t/>
            </a:r>
            <a:br>
              <a:rPr lang="ar-SA" smtClean="0">
                <a:latin typeface="Tahoma" pitchFamily="34" charset="0"/>
                <a:cs typeface="Tahoma" pitchFamily="34" charset="0"/>
              </a:rPr>
            </a:br>
            <a:endParaRPr lang="en-US" smtClean="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188913"/>
            <a:ext cx="112395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1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1114087" cy="518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549275"/>
            <a:ext cx="10939463"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2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4038" y="4029075"/>
            <a:ext cx="8799512"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260350"/>
            <a:ext cx="10952162" cy="568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132840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188913"/>
            <a:ext cx="11258550" cy="302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5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438" y="3357563"/>
            <a:ext cx="10768012" cy="295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333375"/>
            <a:ext cx="10858500" cy="2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438" y="3068638"/>
            <a:ext cx="10953750"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7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333375"/>
            <a:ext cx="11139487"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260350"/>
            <a:ext cx="11328400"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9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1328400" cy="597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4" descr="51B1A46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0350"/>
            <a:ext cx="6505575"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3" name="Rectangle 7"/>
          <p:cNvSpPr>
            <a:spLocks noGrp="1" noChangeArrowheads="1"/>
          </p:cNvSpPr>
          <p:nvPr>
            <p:ph sz="half" idx="1"/>
          </p:nvPr>
        </p:nvSpPr>
        <p:spPr>
          <a:xfrm>
            <a:off x="6692900" y="765175"/>
            <a:ext cx="5054600" cy="4422775"/>
          </a:xfrm>
        </p:spPr>
        <p:txBody>
          <a:bodyPr>
            <a:normAutofit/>
          </a:bodyPr>
          <a:lstStyle/>
          <a:p>
            <a:pPr marL="274320" indent="-274320" algn="r" eaLnBrk="1" fontAlgn="auto" hangingPunct="1">
              <a:spcAft>
                <a:spcPts val="0"/>
              </a:spcAft>
              <a:buClr>
                <a:schemeClr val="accent3"/>
              </a:buClr>
              <a:buFont typeface="Wingdings" pitchFamily="2" charset="2"/>
              <a:buNone/>
              <a:defRPr/>
            </a:pPr>
            <a:r>
              <a:rPr lang="ar-SA" sz="2400" dirty="0" smtClean="0">
                <a:latin typeface="Tahoma" pitchFamily="34" charset="0"/>
                <a:ea typeface="Tahoma" pitchFamily="34" charset="0"/>
                <a:cs typeface="Tahoma" pitchFamily="34" charset="0"/>
              </a:rPr>
              <a:t>الصفات العامة للغرويات :</a:t>
            </a:r>
          </a:p>
          <a:p>
            <a:pPr marL="274320" indent="-274320" algn="justLow" eaLnBrk="1" fontAlgn="auto" hangingPunct="1">
              <a:spcAft>
                <a:spcPts val="0"/>
              </a:spcAft>
              <a:buClr>
                <a:schemeClr val="accent3"/>
              </a:buClr>
              <a:buFont typeface="Wingdings" pitchFamily="2" charset="2"/>
              <a:buNone/>
              <a:defRPr/>
            </a:pPr>
            <a:endParaRPr lang="ar-SA" sz="3600" dirty="0" smtClean="0">
              <a:ea typeface="+mn-ea"/>
              <a:cs typeface="PT Bold Heading" pitchFamily="2" charset="-78"/>
            </a:endParaRPr>
          </a:p>
          <a:p>
            <a:pPr marL="274320" indent="-274320" algn="r" eaLnBrk="1" fontAlgn="auto" hangingPunct="1">
              <a:spcAft>
                <a:spcPts val="0"/>
              </a:spcAft>
              <a:buClr>
                <a:schemeClr val="accent3"/>
              </a:buClr>
              <a:buFont typeface="Wingdings" pitchFamily="2" charset="2"/>
              <a:buNone/>
              <a:defRPr/>
            </a:pPr>
            <a:r>
              <a:rPr lang="ar-SA" sz="2400" dirty="0" smtClean="0">
                <a:solidFill>
                  <a:schemeClr val="bg2">
                    <a:lumMod val="10000"/>
                  </a:schemeClr>
                </a:solidFill>
                <a:latin typeface="Tahoma" pitchFamily="34" charset="0"/>
                <a:ea typeface="Tahoma" pitchFamily="34" charset="0"/>
                <a:cs typeface="Tahoma" pitchFamily="34" charset="0"/>
              </a:rPr>
              <a:t>ا</a:t>
            </a:r>
            <a:r>
              <a:rPr lang="ar-EG" sz="2400" dirty="0" smtClean="0">
                <a:solidFill>
                  <a:schemeClr val="bg2">
                    <a:lumMod val="10000"/>
                  </a:schemeClr>
                </a:solidFill>
                <a:latin typeface="Tahoma" pitchFamily="34" charset="0"/>
                <a:ea typeface="Tahoma" pitchFamily="34" charset="0"/>
                <a:cs typeface="Tahoma" pitchFamily="34" charset="0"/>
              </a:rPr>
              <a:t>لحركة البراونية في المحاليل الغروية</a:t>
            </a:r>
            <a:r>
              <a:rPr lang="ar-SA" sz="3600" dirty="0" smtClean="0">
                <a:ea typeface="+mn-ea"/>
                <a:cs typeface="PT Bold Heading" pitchFamily="2" charset="-78"/>
              </a:rPr>
              <a:t>.</a:t>
            </a:r>
          </a:p>
          <a:p>
            <a:pPr marL="274320" indent="-274320" algn="justLow" eaLnBrk="1" fontAlgn="auto" hangingPunct="1">
              <a:spcAft>
                <a:spcPts val="0"/>
              </a:spcAft>
              <a:buClr>
                <a:schemeClr val="accent3"/>
              </a:buClr>
              <a:buFont typeface="Wingdings 2"/>
              <a:buChar char=""/>
              <a:defRPr/>
            </a:pPr>
            <a:endParaRPr lang="en-US" sz="3600" dirty="0" smtClean="0">
              <a:ea typeface="+mn-ea"/>
              <a:cs typeface="Tahoma" pitchFamily="34" charset="0"/>
            </a:endParaRPr>
          </a:p>
        </p:txBody>
      </p:sp>
      <p:sp>
        <p:nvSpPr>
          <p:cNvPr id="46084" name="Rectangle 9"/>
          <p:cNvSpPr>
            <a:spLocks noChangeArrowheads="1"/>
          </p:cNvSpPr>
          <p:nvPr/>
        </p:nvSpPr>
        <p:spPr bwMode="auto">
          <a:xfrm>
            <a:off x="5878513" y="3108325"/>
            <a:ext cx="1841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a:t/>
            </a:r>
            <a:br>
              <a:rPr lang="en-US"/>
            </a:br>
            <a:endParaRPr lang="en-US"/>
          </a:p>
        </p:txBody>
      </p:sp>
    </p:spTree>
  </p:cSld>
  <p:clrMapOvr>
    <a:masterClrMapping/>
  </p:clrMapOvr>
  <p:timing>
    <p:tnLst>
      <p:par>
        <p:cTn id="1" dur="indefinite" restart="never" nodeType="tmRoot"/>
      </p:par>
    </p:tnLst>
  </p:timing>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188913"/>
            <a:ext cx="11141075"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76250"/>
            <a:ext cx="11044238" cy="309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1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3716338"/>
            <a:ext cx="1067117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620713"/>
            <a:ext cx="11334750" cy="554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333375"/>
            <a:ext cx="11328400" cy="611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260350"/>
            <a:ext cx="11095037"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4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438" y="3860800"/>
            <a:ext cx="1123632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260350"/>
            <a:ext cx="11047413" cy="345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5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3789363"/>
            <a:ext cx="10858500"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8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404813"/>
            <a:ext cx="108585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48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363" y="2636838"/>
            <a:ext cx="11074400"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48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688" y="4941888"/>
            <a:ext cx="108585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000" y="692150"/>
            <a:ext cx="10390188"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1047412" cy="568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Rot="1" noChangeArrowheads="1"/>
          </p:cNvSpPr>
          <p:nvPr>
            <p:ph idx="1"/>
          </p:nvPr>
        </p:nvSpPr>
        <p:spPr>
          <a:xfrm>
            <a:off x="420688" y="765175"/>
            <a:ext cx="10999787" cy="4079875"/>
          </a:xfrm>
        </p:spPr>
        <p:txBody>
          <a:bodyPr/>
          <a:lstStyle/>
          <a:p>
            <a:pPr algn="r" eaLnBrk="1" hangingPunct="1">
              <a:lnSpc>
                <a:spcPct val="150000"/>
              </a:lnSpc>
            </a:pPr>
            <a:r>
              <a:rPr lang="ar-SA" sz="2400" smtClean="0">
                <a:latin typeface="Tahoma" pitchFamily="34" charset="0"/>
                <a:cs typeface="Tahoma" pitchFamily="34" charset="0"/>
              </a:rPr>
              <a:t>من الخصائص الفيزيائية المهمة للغرويات قدرتها على الانتشار والحركة البروانية </a:t>
            </a:r>
            <a:r>
              <a:rPr lang="en-US" sz="2400" smtClean="0">
                <a:latin typeface="Tahoma" pitchFamily="34" charset="0"/>
                <a:cs typeface="Tahoma" pitchFamily="34" charset="0"/>
              </a:rPr>
              <a:t>Brownian motion</a:t>
            </a:r>
            <a:r>
              <a:rPr lang="ar-SA" sz="2400" smtClean="0">
                <a:latin typeface="Tahoma" pitchFamily="34" charset="0"/>
                <a:cs typeface="Tahoma" pitchFamily="34" charset="0"/>
              </a:rPr>
              <a:t> والاسترشاد الكهربائي والتناضح </a:t>
            </a:r>
            <a:r>
              <a:rPr lang="en-US" sz="2400" smtClean="0">
                <a:latin typeface="Tahoma" pitchFamily="34" charset="0"/>
                <a:cs typeface="Tahoma" pitchFamily="34" charset="0"/>
              </a:rPr>
              <a:t>osmosis</a:t>
            </a:r>
            <a:r>
              <a:rPr lang="ar-SA" sz="2400" smtClean="0">
                <a:latin typeface="Tahoma" pitchFamily="34" charset="0"/>
                <a:cs typeface="Tahoma" pitchFamily="34" charset="0"/>
              </a:rPr>
              <a:t> والانسياب، هذا إلى جانب الخصائص الميكانيكية والضوئية والكهربائية. </a:t>
            </a:r>
          </a:p>
          <a:p>
            <a:pPr algn="r" eaLnBrk="1" hangingPunct="1">
              <a:lnSpc>
                <a:spcPct val="150000"/>
              </a:lnSpc>
            </a:pPr>
            <a:r>
              <a:rPr lang="ar-SA" sz="2400" smtClean="0">
                <a:latin typeface="Tahoma" pitchFamily="34" charset="0"/>
                <a:cs typeface="Tahoma" pitchFamily="34" charset="0"/>
              </a:rPr>
              <a:t>من جهة أخرى، فان قابلية الغرويات للتفاعلات الكيميائية والإمتزاز تلعب دورا مهما وفي بعض الأحيان يكون حاسما في تحديد خصائصها من الناحية الصناعية وغيرها. </a:t>
            </a:r>
          </a:p>
        </p:txBody>
      </p:sp>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idx="1"/>
          </p:nvPr>
        </p:nvSpPr>
        <p:spPr>
          <a:xfrm>
            <a:off x="701675" y="404813"/>
            <a:ext cx="10764838" cy="4537075"/>
          </a:xfrm>
        </p:spPr>
        <p:txBody>
          <a:bodyPr>
            <a:normAutofit fontScale="92500" lnSpcReduction="10000"/>
          </a:bodyPr>
          <a:lstStyle/>
          <a:p>
            <a:pPr marL="274320" indent="-274320" algn="r" eaLnBrk="1" fontAlgn="auto" hangingPunct="1">
              <a:lnSpc>
                <a:spcPct val="190000"/>
              </a:lnSpc>
              <a:spcAft>
                <a:spcPts val="0"/>
              </a:spcAft>
              <a:buClr>
                <a:schemeClr val="accent3"/>
              </a:buClr>
              <a:buFont typeface="Wingdings 2"/>
              <a:buChar char=""/>
              <a:defRPr/>
            </a:pPr>
            <a:r>
              <a:rPr lang="ar-SA" sz="2400" dirty="0" smtClean="0">
                <a:latin typeface="Tahoma" pitchFamily="34" charset="0"/>
                <a:ea typeface="Tahoma" pitchFamily="34" charset="0"/>
                <a:cs typeface="Tahoma" pitchFamily="34" charset="0"/>
              </a:rPr>
              <a:t>يعزى سبب هذه الحركة إلى عاملين : الأول هو تنافر دقائق الغروي نتيجة تشابه الشحنات على كل منها ، والعامل الثاني هو تصادم دقائق الغروي مع جزيئات السائل .</a:t>
            </a:r>
            <a:br>
              <a:rPr lang="ar-SA" sz="2400" dirty="0" smtClean="0">
                <a:latin typeface="Tahoma" pitchFamily="34" charset="0"/>
                <a:ea typeface="Tahoma" pitchFamily="34" charset="0"/>
                <a:cs typeface="Tahoma" pitchFamily="34" charset="0"/>
              </a:rPr>
            </a:br>
            <a:r>
              <a:rPr lang="ar-SA" sz="2400" dirty="0" smtClean="0">
                <a:latin typeface="Tahoma" pitchFamily="34" charset="0"/>
                <a:ea typeface="Tahoma" pitchFamily="34" charset="0"/>
                <a:cs typeface="Tahoma" pitchFamily="34" charset="0"/>
              </a:rPr>
              <a:t>و كلما زادت لزوجة السائل أي تقاربت جزيئاته كلما قلت الحركة البروانية لقلة الفراغ الذي يمكن أن تتحرك فيه بحريّة ...غير أن صغر حجم دقائق الغروي يعطي فرصة لزيادة الحركة البروانية.</a:t>
            </a:r>
            <a:br>
              <a:rPr lang="ar-SA" sz="2400" dirty="0" smtClean="0">
                <a:latin typeface="Tahoma" pitchFamily="34" charset="0"/>
                <a:ea typeface="Tahoma" pitchFamily="34" charset="0"/>
                <a:cs typeface="Tahoma" pitchFamily="34" charset="0"/>
              </a:rPr>
            </a:br>
            <a:r>
              <a:rPr lang="ar-SA" sz="2800" b="1" dirty="0" smtClean="0">
                <a:ea typeface="+mn-ea"/>
              </a:rPr>
              <a:t/>
            </a:r>
            <a:br>
              <a:rPr lang="ar-SA" sz="2800" b="1" dirty="0" smtClean="0">
                <a:ea typeface="+mn-ea"/>
              </a:rPr>
            </a:br>
            <a:endParaRPr lang="en-US" sz="2800" b="1" dirty="0" smtClean="0">
              <a:ea typeface="+mn-ea"/>
              <a:cs typeface="Tahom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idx="1"/>
          </p:nvPr>
        </p:nvSpPr>
        <p:spPr>
          <a:xfrm>
            <a:off x="0" y="549275"/>
            <a:ext cx="11325225" cy="2563813"/>
          </a:xfrm>
        </p:spPr>
        <p:txBody>
          <a:bodyPr>
            <a:normAutofit fontScale="25000" lnSpcReduction="20000"/>
          </a:bodyPr>
          <a:lstStyle/>
          <a:p>
            <a:pPr marL="274320" indent="-274320" algn="r" eaLnBrk="1" fontAlgn="auto" hangingPunct="1">
              <a:lnSpc>
                <a:spcPct val="190000"/>
              </a:lnSpc>
              <a:spcAft>
                <a:spcPts val="0"/>
              </a:spcAft>
              <a:buClr>
                <a:schemeClr val="accent3"/>
              </a:buClr>
              <a:buFont typeface="Wingdings 2"/>
              <a:buNone/>
              <a:defRPr/>
            </a:pPr>
            <a:r>
              <a:rPr lang="en-US" sz="9600" b="1" u="sng" dirty="0" smtClean="0">
                <a:solidFill>
                  <a:srgbClr val="C00000"/>
                </a:solidFill>
                <a:latin typeface="Tahoma" pitchFamily="34" charset="0"/>
                <a:ea typeface="Tahoma" pitchFamily="34" charset="0"/>
                <a:cs typeface="Tahoma" pitchFamily="34" charset="0"/>
              </a:rPr>
              <a:t>Tyndall Effect</a:t>
            </a:r>
            <a:r>
              <a:rPr lang="ar-SA" sz="9600" b="1" u="sng" dirty="0" smtClean="0">
                <a:solidFill>
                  <a:srgbClr val="C00000"/>
                </a:solidFill>
                <a:latin typeface="Tahoma" pitchFamily="34" charset="0"/>
                <a:ea typeface="Tahoma" pitchFamily="34" charset="0"/>
                <a:cs typeface="Tahoma" pitchFamily="34" charset="0"/>
              </a:rPr>
              <a:t> ظاهرة تندال </a:t>
            </a:r>
            <a:r>
              <a:rPr lang="ar-EG" sz="9600" b="1" u="sng" dirty="0" smtClean="0">
                <a:solidFill>
                  <a:srgbClr val="C00000"/>
                </a:solidFill>
                <a:latin typeface="Tahoma" pitchFamily="34" charset="0"/>
                <a:ea typeface="Tahoma" pitchFamily="34" charset="0"/>
                <a:cs typeface="Tahoma" pitchFamily="34" charset="0"/>
              </a:rPr>
              <a:t> </a:t>
            </a:r>
            <a:r>
              <a:rPr lang="ar-EG" sz="7400" dirty="0" smtClean="0">
                <a:latin typeface="Tahoma" pitchFamily="34" charset="0"/>
                <a:ea typeface="Tahoma" pitchFamily="34" charset="0"/>
                <a:cs typeface="Tahoma" pitchFamily="34" charset="0"/>
              </a:rPr>
              <a:t> </a:t>
            </a:r>
            <a:r>
              <a:rPr lang="ar-SA" sz="7400" dirty="0" smtClean="0">
                <a:latin typeface="Tahoma" pitchFamily="34" charset="0"/>
                <a:ea typeface="Tahoma" pitchFamily="34" charset="0"/>
                <a:cs typeface="Tahoma" pitchFamily="34" charset="0"/>
              </a:rPr>
              <a:t/>
            </a:r>
            <a:br>
              <a:rPr lang="ar-SA" sz="7400" dirty="0" smtClean="0">
                <a:latin typeface="Tahoma" pitchFamily="34" charset="0"/>
                <a:ea typeface="Tahoma" pitchFamily="34" charset="0"/>
                <a:cs typeface="Tahoma" pitchFamily="34" charset="0"/>
              </a:rPr>
            </a:br>
            <a:r>
              <a:rPr lang="ar-SA" sz="7400" dirty="0" smtClean="0">
                <a:latin typeface="Tahoma" pitchFamily="34" charset="0"/>
                <a:ea typeface="Tahoma" pitchFamily="34" charset="0"/>
                <a:cs typeface="Tahoma" pitchFamily="34" charset="0"/>
              </a:rPr>
              <a:t>يمكن تمييز الغرويات عن المحاليل الحقيقية من خلال ظاهرة تندال ، فعندما يمر شعاع ضوئي خلال محلول حقيقي في كأس زجاجي شفاف فإن مسار الشعاع الضوئي لا يمكن مشاهدته خلال المحلول الحقيقي لأن المحلول يشتت الضوء تشتيتاً ضعيفاً ، بينما عند مرور الشعاع الضوئي خلال الغروي فإنه يمكن مشاهدة ذلك الشعاع خلاله و السبب في ذلك يعود إلى أن الغروي يعمل على تشتيت الأشعة المارة خلاله وهذا ما يعرف بظاهرة تيندال نسبة إلى العالم الفيزيائي جون تيندال.</a:t>
            </a:r>
            <a:r>
              <a:rPr lang="en-US" sz="7400" dirty="0" smtClean="0">
                <a:latin typeface="Tahoma" pitchFamily="34" charset="0"/>
                <a:ea typeface="Tahoma" pitchFamily="34" charset="0"/>
                <a:cs typeface="Tahoma" pitchFamily="34" charset="0"/>
              </a:rPr>
              <a:t>                                </a:t>
            </a:r>
            <a:r>
              <a:rPr lang="ar-SA" sz="7400" dirty="0" smtClean="0">
                <a:latin typeface="Tahoma" pitchFamily="34" charset="0"/>
                <a:ea typeface="Tahoma" pitchFamily="34" charset="0"/>
                <a:cs typeface="Tahoma" pitchFamily="34" charset="0"/>
              </a:rPr>
              <a:t/>
            </a:r>
            <a:br>
              <a:rPr lang="ar-SA" sz="7400" dirty="0" smtClean="0">
                <a:latin typeface="Tahoma" pitchFamily="34" charset="0"/>
                <a:ea typeface="Tahoma" pitchFamily="34" charset="0"/>
                <a:cs typeface="Tahoma" pitchFamily="34" charset="0"/>
              </a:rPr>
            </a:br>
            <a:r>
              <a:rPr lang="ar-SA" dirty="0" smtClean="0">
                <a:ea typeface="+mn-ea"/>
              </a:rPr>
              <a:t/>
            </a:r>
            <a:br>
              <a:rPr lang="ar-SA" dirty="0" smtClean="0">
                <a:ea typeface="+mn-ea"/>
              </a:rPr>
            </a:br>
            <a:endParaRPr lang="en-US" dirty="0" smtClean="0">
              <a:ea typeface="+mn-ea"/>
              <a:cs typeface="Tahom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1"/>
          <p:cNvSpPr>
            <a:spLocks noGrp="1" noChangeArrowheads="1"/>
          </p:cNvSpPr>
          <p:nvPr>
            <p:ph type="title"/>
          </p:nvPr>
        </p:nvSpPr>
        <p:spPr>
          <a:xfrm>
            <a:off x="1824038" y="-100013"/>
            <a:ext cx="9269412" cy="4946651"/>
          </a:xfrm>
        </p:spPr>
        <p:txBody>
          <a:bodyPr/>
          <a:lstStyle/>
          <a:p>
            <a:pPr algn="ctr" eaLnBrk="1" hangingPunct="1"/>
            <a:r>
              <a:rPr lang="ar-SA" sz="4000" smtClean="0">
                <a:solidFill>
                  <a:srgbClr val="FF0000"/>
                </a:solidFill>
                <a:latin typeface="Tahoma" pitchFamily="34" charset="0"/>
                <a:cs typeface="Tahoma" pitchFamily="34" charset="0"/>
              </a:rPr>
              <a:t>المادة العلمية </a:t>
            </a:r>
            <a:r>
              <a:rPr lang="en-US" sz="4000" smtClean="0">
                <a:solidFill>
                  <a:srgbClr val="FF0000"/>
                </a:solidFill>
                <a:cs typeface="PT Bold Heading" pitchFamily="2" charset="-78"/>
              </a:rPr>
              <a:t/>
            </a:r>
            <a:br>
              <a:rPr lang="en-US" sz="4000" smtClean="0">
                <a:solidFill>
                  <a:srgbClr val="FF0000"/>
                </a:solidFill>
                <a:cs typeface="PT Bold Heading" pitchFamily="2" charset="-78"/>
              </a:rPr>
            </a:br>
            <a:r>
              <a:rPr lang="ar-SA" sz="4000" smtClean="0">
                <a:solidFill>
                  <a:srgbClr val="FF0000"/>
                </a:solidFill>
                <a:latin typeface="Tahoma" pitchFamily="34" charset="0"/>
                <a:cs typeface="Tahoma" pitchFamily="34" charset="0"/>
              </a:rPr>
              <a:t> إعداد</a:t>
            </a:r>
            <a:r>
              <a:rPr lang="ar-SA" sz="4000" smtClean="0">
                <a:solidFill>
                  <a:srgbClr val="FF0000"/>
                </a:solidFill>
                <a:cs typeface="PT Bold Heading" pitchFamily="2" charset="-78"/>
              </a:rPr>
              <a:t> </a:t>
            </a:r>
            <a:r>
              <a:rPr lang="en-US" sz="4000" smtClean="0">
                <a:cs typeface="PT Bold Heading" pitchFamily="2" charset="-78"/>
              </a:rPr>
              <a:t/>
            </a:r>
            <a:br>
              <a:rPr lang="en-US" sz="4000" smtClean="0">
                <a:cs typeface="PT Bold Heading" pitchFamily="2" charset="-78"/>
              </a:rPr>
            </a:br>
            <a:r>
              <a:rPr lang="ar-SA" sz="4000" smtClean="0">
                <a:solidFill>
                  <a:srgbClr val="FF0000"/>
                </a:solidFill>
                <a:cs typeface="PT Bold Heading" pitchFamily="2" charset="-78"/>
              </a:rPr>
              <a:t>أ.</a:t>
            </a:r>
            <a:r>
              <a:rPr lang="ar-SA" sz="4000" smtClean="0">
                <a:solidFill>
                  <a:srgbClr val="FF0000"/>
                </a:solidFill>
                <a:latin typeface="Tahoma" pitchFamily="34" charset="0"/>
                <a:cs typeface="Tahoma" pitchFamily="34" charset="0"/>
              </a:rPr>
              <a:t>د. الهام شريف داؤد</a:t>
            </a:r>
            <a:r>
              <a:rPr lang="ar-SA" sz="4200" b="1" smtClean="0">
                <a:solidFill>
                  <a:srgbClr val="FFFF66"/>
                </a:solidFill>
              </a:rPr>
              <a:t/>
            </a:r>
            <a:br>
              <a:rPr lang="ar-SA" sz="4200" b="1" smtClean="0">
                <a:solidFill>
                  <a:srgbClr val="FFFF66"/>
                </a:solidFill>
              </a:rPr>
            </a:br>
            <a:r>
              <a:rPr lang="ar-SA" sz="4000" smtClean="0">
                <a:cs typeface="PT Bold Heading" pitchFamily="2" charset="-78"/>
              </a:rPr>
              <a:t/>
            </a:r>
            <a:br>
              <a:rPr lang="ar-SA" sz="4000" smtClean="0">
                <a:cs typeface="PT Bold Heading" pitchFamily="2" charset="-78"/>
              </a:rPr>
            </a:br>
            <a:endParaRPr lang="en-US" sz="4000" smtClean="0">
              <a:cs typeface="Tahoma"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5" descr="3a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0563" y="2492375"/>
            <a:ext cx="5162550" cy="213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8"/>
          <p:cNvSpPr>
            <a:spLocks noGrp="1" noChangeArrowheads="1"/>
          </p:cNvSpPr>
          <p:nvPr>
            <p:ph idx="1"/>
          </p:nvPr>
        </p:nvSpPr>
        <p:spPr>
          <a:xfrm>
            <a:off x="1355725" y="476250"/>
            <a:ext cx="9642475" cy="3960813"/>
          </a:xfrm>
        </p:spPr>
        <p:txBody>
          <a:bodyPr>
            <a:normAutofit fontScale="25000" lnSpcReduction="20000"/>
          </a:bodyPr>
          <a:lstStyle/>
          <a:p>
            <a:pPr marL="274320" indent="-274320" algn="r" eaLnBrk="1" fontAlgn="auto" hangingPunct="1">
              <a:lnSpc>
                <a:spcPct val="200000"/>
              </a:lnSpc>
              <a:spcAft>
                <a:spcPts val="0"/>
              </a:spcAft>
              <a:buClr>
                <a:schemeClr val="accent3"/>
              </a:buClr>
              <a:buFont typeface="Wingdings" pitchFamily="2" charset="2"/>
              <a:buNone/>
              <a:defRPr/>
            </a:pPr>
            <a:r>
              <a:rPr lang="ar-SA" sz="9600" dirty="0" smtClean="0">
                <a:latin typeface="Tahoma" pitchFamily="34" charset="0"/>
                <a:ea typeface="Tahoma" pitchFamily="34" charset="0"/>
                <a:cs typeface="Tahoma" pitchFamily="34" charset="0"/>
              </a:rPr>
              <a:t>أشعة الشمس تمر خلال الغروي ( ذرات الغبار في الهواء ) فتعمل على بعثرة</a:t>
            </a:r>
            <a:r>
              <a:rPr lang="ar-EG" sz="9600" dirty="0" smtClean="0">
                <a:latin typeface="Tahoma" pitchFamily="34" charset="0"/>
                <a:ea typeface="Tahoma" pitchFamily="34" charset="0"/>
                <a:cs typeface="Tahoma" pitchFamily="34" charset="0"/>
              </a:rPr>
              <a:t> </a:t>
            </a:r>
            <a:r>
              <a:rPr lang="ar-SA" sz="9600" dirty="0" smtClean="0">
                <a:latin typeface="Tahoma" pitchFamily="34" charset="0"/>
                <a:ea typeface="Tahoma" pitchFamily="34" charset="0"/>
                <a:cs typeface="Tahoma" pitchFamily="34" charset="0"/>
              </a:rPr>
              <a:t>وتشتيت اللون الأزرق ذو الطول الموجي القصير ...أي أن الموجات الضوئية القصيرة ذات التردد العالي ( كالأزرق والبنفسجي ) تصطدم بالجسيمات الموجودة في الهواء الجوي الأمر الذي يؤدي إلى تشتتها وهذا السبب لتلون السماء باللون الأزرق.</a:t>
            </a:r>
          </a:p>
          <a:p>
            <a:pPr marL="274320" indent="-274320" algn="just" eaLnBrk="1" fontAlgn="auto" hangingPunct="1">
              <a:lnSpc>
                <a:spcPct val="150000"/>
              </a:lnSpc>
              <a:spcAft>
                <a:spcPts val="0"/>
              </a:spcAft>
              <a:buClr>
                <a:schemeClr val="accent3"/>
              </a:buClr>
              <a:buFont typeface="Wingdings" pitchFamily="2" charset="2"/>
              <a:buNone/>
              <a:defRPr/>
            </a:pPr>
            <a:r>
              <a:rPr lang="ar-SA" sz="2800" dirty="0" smtClean="0">
                <a:ea typeface="+mn-ea"/>
              </a:rPr>
              <a:t> </a:t>
            </a:r>
            <a:r>
              <a:rPr lang="ar-SA" dirty="0" smtClean="0">
                <a:ea typeface="+mn-ea"/>
              </a:rPr>
              <a:t/>
            </a:r>
            <a:br>
              <a:rPr lang="ar-SA" dirty="0" smtClean="0">
                <a:ea typeface="+mn-ea"/>
              </a:rPr>
            </a:br>
            <a:endParaRPr lang="en-US" dirty="0" smtClean="0">
              <a:ea typeface="+mn-ea"/>
              <a:cs typeface="Tahoma"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idx="1"/>
          </p:nvPr>
        </p:nvSpPr>
        <p:spPr>
          <a:xfrm>
            <a:off x="279400" y="404813"/>
            <a:ext cx="11028363" cy="7361237"/>
          </a:xfrm>
        </p:spPr>
        <p:txBody>
          <a:bodyPr/>
          <a:lstStyle/>
          <a:p>
            <a:pPr algn="r" eaLnBrk="1" hangingPunct="1">
              <a:lnSpc>
                <a:spcPct val="200000"/>
              </a:lnSpc>
              <a:buFont typeface="Wingdings 2" pitchFamily="18" charset="2"/>
              <a:buNone/>
            </a:pPr>
            <a:r>
              <a:rPr lang="en-US" sz="2400" b="1" u="sng" smtClean="0">
                <a:solidFill>
                  <a:srgbClr val="C00000"/>
                </a:solidFill>
                <a:latin typeface="Tahoma" pitchFamily="34" charset="0"/>
                <a:cs typeface="Tahoma" pitchFamily="34" charset="0"/>
              </a:rPr>
              <a:t>Dialysis</a:t>
            </a:r>
            <a:r>
              <a:rPr lang="ar-EG" sz="2400" b="1" u="sng" smtClean="0">
                <a:solidFill>
                  <a:srgbClr val="C00000"/>
                </a:solidFill>
                <a:latin typeface="Tahoma" pitchFamily="34" charset="0"/>
                <a:cs typeface="Tahoma" pitchFamily="34" charset="0"/>
              </a:rPr>
              <a:t> </a:t>
            </a:r>
            <a:r>
              <a:rPr lang="ar-SA" sz="2400" b="1" u="sng" smtClean="0">
                <a:solidFill>
                  <a:srgbClr val="C00000"/>
                </a:solidFill>
                <a:latin typeface="Tahoma" pitchFamily="34" charset="0"/>
                <a:cs typeface="Tahoma" pitchFamily="34" charset="0"/>
              </a:rPr>
              <a:t>و التصفية</a:t>
            </a:r>
            <a:r>
              <a:rPr lang="ar-EG" sz="2400" b="1" u="sng" smtClean="0">
                <a:solidFill>
                  <a:srgbClr val="C00000"/>
                </a:solidFill>
                <a:latin typeface="Tahoma" pitchFamily="34" charset="0"/>
                <a:cs typeface="Tahoma" pitchFamily="34" charset="0"/>
              </a:rPr>
              <a:t> </a:t>
            </a:r>
            <a:r>
              <a:rPr lang="en-US" sz="2400" b="1" u="sng" smtClean="0">
                <a:solidFill>
                  <a:srgbClr val="C00000"/>
                </a:solidFill>
                <a:latin typeface="Tahoma" pitchFamily="34" charset="0"/>
                <a:cs typeface="Tahoma" pitchFamily="34" charset="0"/>
              </a:rPr>
              <a:t>Diffusion</a:t>
            </a:r>
            <a:r>
              <a:rPr lang="ar-SA" sz="2400" b="1" u="sng" smtClean="0">
                <a:solidFill>
                  <a:srgbClr val="C00000"/>
                </a:solidFill>
                <a:latin typeface="Tahoma" pitchFamily="34" charset="0"/>
                <a:cs typeface="Tahoma" pitchFamily="34" charset="0"/>
              </a:rPr>
              <a:t> الانتشار</a:t>
            </a:r>
            <a:r>
              <a:rPr lang="ar-EG" sz="2400" b="1" u="sng" smtClean="0">
                <a:solidFill>
                  <a:srgbClr val="C00000"/>
                </a:solidFill>
                <a:latin typeface="Tahoma" pitchFamily="34" charset="0"/>
                <a:cs typeface="Tahoma" pitchFamily="34" charset="0"/>
              </a:rPr>
              <a:t> </a:t>
            </a:r>
            <a:endParaRPr lang="ar-SA" sz="2400" b="1" u="sng" smtClean="0">
              <a:solidFill>
                <a:srgbClr val="C00000"/>
              </a:solidFill>
              <a:latin typeface="Tahoma" pitchFamily="34" charset="0"/>
              <a:cs typeface="Tahoma" pitchFamily="34" charset="0"/>
            </a:endParaRPr>
          </a:p>
          <a:p>
            <a:pPr algn="r" eaLnBrk="1" hangingPunct="1">
              <a:lnSpc>
                <a:spcPct val="200000"/>
              </a:lnSpc>
              <a:buFont typeface="Wingdings" pitchFamily="2" charset="2"/>
              <a:buNone/>
            </a:pPr>
            <a:r>
              <a:rPr lang="ar-SA" sz="2400" smtClean="0">
                <a:latin typeface="Tahoma" pitchFamily="34" charset="0"/>
                <a:cs typeface="Tahoma" pitchFamily="34" charset="0"/>
              </a:rPr>
              <a:t>تتميز الغرويات بعدم قدرتها على النفاذ خلال الأغشية شبه المنفذة، لذلك فإن سرعة انتشار دقائقها أبطئ من دقائق المحلول الحقيقي، لكن الغرويات المحضّرة تكون مختلطة بمقادير كبيرة من الإلكتروليت ووجود الإلكتروليت بذلك القدر يعمل على ترسيب الغروي. </a:t>
            </a:r>
          </a:p>
          <a:p>
            <a:pPr algn="just" eaLnBrk="1" hangingPunct="1">
              <a:lnSpc>
                <a:spcPct val="150000"/>
              </a:lnSpc>
              <a:buFont typeface="Wingdings" pitchFamily="2" charset="2"/>
              <a:buNone/>
            </a:pPr>
            <a:r>
              <a:rPr lang="ar-SA" sz="2800" b="1" smtClean="0"/>
              <a:t> </a:t>
            </a:r>
            <a:br>
              <a:rPr lang="ar-SA" sz="2800" b="1" smtClean="0"/>
            </a:br>
            <a:endParaRPr lang="ar-SA" sz="2800" b="1" smtClean="0"/>
          </a:p>
          <a:p>
            <a:pPr eaLnBrk="1" hangingPunct="1">
              <a:buFont typeface="Wingdings" pitchFamily="2" charset="2"/>
              <a:buNone/>
            </a:pPr>
            <a:endParaRPr lang="ar-SA" sz="280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idx="1"/>
          </p:nvPr>
        </p:nvSpPr>
        <p:spPr>
          <a:xfrm>
            <a:off x="889000" y="620713"/>
            <a:ext cx="10390188" cy="5472112"/>
          </a:xfrm>
        </p:spPr>
        <p:txBody>
          <a:bodyPr>
            <a:normAutofit fontScale="77500" lnSpcReduction="20000"/>
          </a:bodyPr>
          <a:lstStyle/>
          <a:p>
            <a:pPr marL="274320" indent="-274320" algn="r" eaLnBrk="1" fontAlgn="auto" hangingPunct="1">
              <a:lnSpc>
                <a:spcPct val="200000"/>
              </a:lnSpc>
              <a:spcAft>
                <a:spcPts val="0"/>
              </a:spcAft>
              <a:buClr>
                <a:schemeClr val="accent3"/>
              </a:buClr>
              <a:buFont typeface="Wingdings 2"/>
              <a:buNone/>
              <a:defRPr/>
            </a:pPr>
            <a:r>
              <a:rPr lang="ar-SA" dirty="0" smtClean="0">
                <a:latin typeface="Tahoma" pitchFamily="34" charset="0"/>
                <a:ea typeface="Tahoma" pitchFamily="34" charset="0"/>
                <a:cs typeface="Tahoma" pitchFamily="34" charset="0"/>
              </a:rPr>
              <a:t>لفصل الغروي من الإلكتروليت استخدم جراهام جهاز يسمى المصفّى </a:t>
            </a:r>
            <a:r>
              <a:rPr lang="ar-SA" sz="2800" dirty="0" smtClean="0">
                <a:latin typeface="Tahoma" pitchFamily="34" charset="0"/>
                <a:ea typeface="Tahoma" pitchFamily="34" charset="0"/>
                <a:cs typeface="Tahoma" pitchFamily="34" charset="0"/>
              </a:rPr>
              <a:t>وهو إناء زجاجي يربط على فوهته السفلية الواسعة غشاء شبه منفذ ، ثم يملأ الإناء بالمحلول الغروي المراد تصفيته، ويعلق الإناء بإناء آخر فيه ماء نقي. فيسمح الغشاء بنفاذ أيونات الإلكتروليت ولا يسمح بمرور دقائق الغروي لكبر حجمها حتى يتساوى التركيز داخل الإناء وخارجه. فإذا تم تجديد الماء النقي تسرب جزء آخر من أيونات الإلكتروليت إلى الماء ، و هكذا بدوام تجديد الماء يمكن التخلص من الإلكتروليت تدريجياً.</a:t>
            </a:r>
          </a:p>
          <a:p>
            <a:pPr marL="274320" indent="-274320" algn="just" eaLnBrk="1" fontAlgn="auto" hangingPunct="1">
              <a:lnSpc>
                <a:spcPct val="200000"/>
              </a:lnSpc>
              <a:spcAft>
                <a:spcPts val="0"/>
              </a:spcAft>
              <a:buClr>
                <a:schemeClr val="accent3"/>
              </a:buClr>
              <a:buFont typeface="Wingdings" pitchFamily="2" charset="2"/>
              <a:buNone/>
              <a:defRPr/>
            </a:pPr>
            <a:r>
              <a:rPr lang="ar-SA" sz="2800" b="1" dirty="0" smtClean="0">
                <a:ea typeface="+mn-ea"/>
              </a:rPr>
              <a:t/>
            </a:r>
            <a:br>
              <a:rPr lang="ar-SA" sz="2800" b="1" dirty="0" smtClean="0">
                <a:ea typeface="+mn-ea"/>
              </a:rPr>
            </a:br>
            <a:endParaRPr lang="en-US" sz="2800" b="1" dirty="0" smtClean="0">
              <a:ea typeface="+mn-ea"/>
              <a:cs typeface="Tahoma" pitchFamily="34" charset="0"/>
            </a:endParaRPr>
          </a:p>
          <a:p>
            <a:pPr marL="274320" indent="-274320" eaLnBrk="1" fontAlgn="auto" hangingPunct="1">
              <a:lnSpc>
                <a:spcPct val="200000"/>
              </a:lnSpc>
              <a:spcAft>
                <a:spcPts val="0"/>
              </a:spcAft>
              <a:buClr>
                <a:schemeClr val="accent3"/>
              </a:buClr>
              <a:buFont typeface="Wingdings" pitchFamily="2" charset="2"/>
              <a:buNone/>
              <a:defRPr/>
            </a:pPr>
            <a:endParaRPr lang="en-US" sz="2800" dirty="0" smtClean="0">
              <a:ea typeface="+mn-ea"/>
              <a:cs typeface="Tahoma" pitchFamily="34" charset="0"/>
            </a:endParaRPr>
          </a:p>
        </p:txBody>
      </p:sp>
      <p:pic>
        <p:nvPicPr>
          <p:cNvPr id="53251" name="Picture 4" descr="Dialys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688" y="4149725"/>
            <a:ext cx="5616575" cy="218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idx="1"/>
          </p:nvPr>
        </p:nvSpPr>
        <p:spPr>
          <a:xfrm>
            <a:off x="325438" y="211138"/>
            <a:ext cx="11561762" cy="6602412"/>
          </a:xfrm>
        </p:spPr>
        <p:txBody>
          <a:bodyPr/>
          <a:lstStyle/>
          <a:p>
            <a:pPr algn="r" eaLnBrk="1" hangingPunct="1">
              <a:lnSpc>
                <a:spcPct val="150000"/>
              </a:lnSpc>
              <a:buFont typeface="Wingdings" pitchFamily="2" charset="2"/>
              <a:buNone/>
            </a:pPr>
            <a:r>
              <a:rPr lang="ar-SA" sz="2400" b="1" u="sng" smtClean="0">
                <a:solidFill>
                  <a:srgbClr val="C00000"/>
                </a:solidFill>
                <a:latin typeface="Tahoma" pitchFamily="34" charset="0"/>
                <a:cs typeface="Tahoma" pitchFamily="34" charset="0"/>
              </a:rPr>
              <a:t>خاصية الإمتزاز (التجمع السطحي):</a:t>
            </a:r>
          </a:p>
          <a:p>
            <a:pPr algn="ctr" eaLnBrk="1" hangingPunct="1">
              <a:lnSpc>
                <a:spcPct val="150000"/>
              </a:lnSpc>
              <a:buFont typeface="Wingdings" pitchFamily="2" charset="2"/>
              <a:buNone/>
            </a:pPr>
            <a:r>
              <a:rPr lang="en-US" sz="2400" smtClean="0">
                <a:latin typeface="Tahoma" pitchFamily="34" charset="0"/>
                <a:cs typeface="Tahoma" pitchFamily="34" charset="0"/>
              </a:rPr>
              <a:t>Adsorption</a:t>
            </a:r>
            <a:r>
              <a:rPr lang="ar-EG" sz="2400" smtClean="0">
                <a:latin typeface="Tahoma" pitchFamily="34" charset="0"/>
                <a:cs typeface="Tahoma" pitchFamily="34" charset="0"/>
              </a:rPr>
              <a:t> ل</a:t>
            </a:r>
            <a:r>
              <a:rPr lang="ar-SA" sz="2400" smtClean="0">
                <a:latin typeface="Tahoma" pitchFamily="34" charset="0"/>
                <a:cs typeface="Tahoma" pitchFamily="34" charset="0"/>
              </a:rPr>
              <a:t>دقائق الغروي لديها القدرة على الإمتزاز (الإدمصاص) </a:t>
            </a:r>
            <a:endParaRPr lang="ar-EG" sz="2400" smtClean="0">
              <a:latin typeface="Tahoma" pitchFamily="34" charset="0"/>
              <a:cs typeface="Tahoma" pitchFamily="34" charset="0"/>
            </a:endParaRPr>
          </a:p>
          <a:p>
            <a:pPr algn="r" eaLnBrk="1" hangingPunct="1">
              <a:lnSpc>
                <a:spcPct val="150000"/>
              </a:lnSpc>
              <a:buFont typeface="Wingdings" pitchFamily="2" charset="2"/>
              <a:buNone/>
            </a:pPr>
            <a:r>
              <a:rPr lang="ar-SA" sz="2400" smtClean="0">
                <a:latin typeface="Tahoma" pitchFamily="34" charset="0"/>
                <a:cs typeface="Tahoma" pitchFamily="34" charset="0"/>
              </a:rPr>
              <a:t>لمساحة سطحها الكبير</a:t>
            </a:r>
            <a:r>
              <a:rPr lang="ar-EG" sz="2400" smtClean="0">
                <a:latin typeface="Tahoma" pitchFamily="34" charset="0"/>
                <a:cs typeface="Tahoma" pitchFamily="34" charset="0"/>
              </a:rPr>
              <a:t>     </a:t>
            </a:r>
            <a:endParaRPr lang="ar-SA" sz="2400" smtClean="0">
              <a:latin typeface="Tahoma" pitchFamily="34" charset="0"/>
              <a:cs typeface="Tahoma" pitchFamily="34" charset="0"/>
            </a:endParaRPr>
          </a:p>
          <a:p>
            <a:pPr algn="just" eaLnBrk="1" hangingPunct="1">
              <a:lnSpc>
                <a:spcPct val="150000"/>
              </a:lnSpc>
              <a:buFont typeface="Wingdings" pitchFamily="2" charset="2"/>
              <a:buNone/>
            </a:pPr>
            <a:r>
              <a:rPr lang="ar-SA" smtClean="0"/>
              <a:t/>
            </a:r>
            <a:br>
              <a:rPr lang="ar-SA" smtClean="0"/>
            </a:br>
            <a:r>
              <a:rPr lang="ar-SA" smtClean="0"/>
              <a:t/>
            </a:r>
            <a:br>
              <a:rPr lang="ar-SA" smtClean="0"/>
            </a:br>
            <a:endParaRPr lang="en-US" smtClean="0">
              <a:cs typeface="Tahoma" pitchFamily="34" charset="0"/>
            </a:endParaRPr>
          </a:p>
        </p:txBody>
      </p:sp>
      <p:sp>
        <p:nvSpPr>
          <p:cNvPr id="54275" name="Rectangle 2"/>
          <p:cNvSpPr>
            <a:spLocks noChangeArrowheads="1"/>
          </p:cNvSpPr>
          <p:nvPr/>
        </p:nvSpPr>
        <p:spPr bwMode="auto">
          <a:xfrm>
            <a:off x="233363" y="1997075"/>
            <a:ext cx="11420475"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Tahoma" pitchFamily="34" charset="0"/>
                <a:cs typeface="Tahoma" pitchFamily="34" charset="0"/>
              </a:rPr>
              <a:t>ما هو مصدر الشحنة الموجودة على الدقائق الغروية ؟</a:t>
            </a:r>
            <a:br>
              <a:rPr lang="ar-SA" sz="2000">
                <a:latin typeface="Tahoma" pitchFamily="34" charset="0"/>
                <a:cs typeface="Tahoma" pitchFamily="34" charset="0"/>
              </a:rPr>
            </a:br>
            <a:r>
              <a:rPr lang="ar-SA" sz="2000">
                <a:latin typeface="Tahoma" pitchFamily="34" charset="0"/>
                <a:cs typeface="Tahoma" pitchFamily="34" charset="0"/>
              </a:rPr>
              <a:t>تحتوي المحاليل الحقيقية على الأيونات الموجبة و السالبة معاً ... كما في محلول كلوريد الصوديوم ، أو قد تكون متعادلة كمحلول السكر ...بينما دقائق الغرويات تكون دائماً مشحونة بشحنة إما سالبة أو موجبة .</a:t>
            </a:r>
            <a:br>
              <a:rPr lang="ar-SA" sz="2000">
                <a:latin typeface="Tahoma" pitchFamily="34" charset="0"/>
                <a:cs typeface="Tahoma" pitchFamily="34" charset="0"/>
              </a:rPr>
            </a:br>
            <a:r>
              <a:rPr lang="ar-SA" sz="2000">
                <a:latin typeface="Tahoma" pitchFamily="34" charset="0"/>
                <a:cs typeface="Tahoma" pitchFamily="34" charset="0"/>
              </a:rPr>
              <a:t>يمكن الاستدلال على وجود الشحنة الكهربية على دقائق الغروي إذا وضع تحت تأثير مجال كهربي ( فرق جهد كهربي ) فإن دقائق الغروي تتحرك في اتجاه واحد ، ناحية القطب الموجب أو القطب السالب ، مما يدل على أن الدقائق الغروية مشحونة كهربياً من نوع واحد فقط . و تسمى عملية هجرة الدقائق في الحالة الغروية تحت تأثير المجال الكهربي</a:t>
            </a:r>
            <a:r>
              <a:rPr lang="ar-EG" sz="2000">
                <a:latin typeface="Tahoma" pitchFamily="34" charset="0"/>
                <a:cs typeface="Tahoma" pitchFamily="34" charset="0"/>
              </a:rPr>
              <a:t> </a:t>
            </a:r>
            <a:r>
              <a:rPr lang="en-US" sz="2000">
                <a:latin typeface="Tahoma" pitchFamily="34" charset="0"/>
                <a:cs typeface="Tahoma" pitchFamily="34" charset="0"/>
              </a:rPr>
              <a:t>Electrophoresis</a:t>
            </a:r>
            <a:r>
              <a:rPr lang="ar-SA" sz="2000">
                <a:latin typeface="Tahoma" pitchFamily="34" charset="0"/>
                <a:cs typeface="Tahoma" pitchFamily="34" charset="0"/>
              </a:rPr>
              <a:t> </a:t>
            </a:r>
            <a:endParaRPr lang="en-US" sz="200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عنوان 4"/>
          <p:cNvSpPr>
            <a:spLocks noGrp="1"/>
          </p:cNvSpPr>
          <p:nvPr>
            <p:ph type="title"/>
          </p:nvPr>
        </p:nvSpPr>
        <p:spPr>
          <a:xfrm>
            <a:off x="420588" y="2276872"/>
            <a:ext cx="11139637" cy="3503290"/>
          </a:xfrm>
          <a:ln>
            <a:miter lim="800000"/>
            <a:headEnd/>
            <a:tailEnd/>
          </a:ln>
        </p:spPr>
        <p:txBody>
          <a:bodyPr>
            <a:normAutofit fontScale="90000"/>
          </a:bodyPr>
          <a:lstStyle/>
          <a:p>
            <a:pPr algn="r" eaLnBrk="1" fontAlgn="auto" hangingPunct="1">
              <a:lnSpc>
                <a:spcPct val="150000"/>
              </a:lnSpc>
              <a:spcAft>
                <a:spcPts val="0"/>
              </a:spcAft>
              <a:defRPr/>
            </a:pPr>
            <a:r>
              <a:rPr lang="ar-SA" sz="2400" b="1" dirty="0" smtClean="0">
                <a:solidFill>
                  <a:schemeClr val="tx1"/>
                </a:solidFill>
                <a:cs typeface="PT Bold Heading" pitchFamily="2" charset="-78"/>
              </a:rPr>
              <a:t>-</a:t>
            </a:r>
            <a:r>
              <a:rPr lang="ar-EG" sz="2400" b="1" dirty="0" smtClean="0">
                <a:solidFill>
                  <a:schemeClr val="tx1"/>
                </a:solidFill>
                <a:cs typeface="PT Bold Heading" pitchFamily="2" charset="-78"/>
              </a:rPr>
              <a:t/>
            </a:r>
            <a:br>
              <a:rPr lang="ar-EG" sz="2400" b="1" dirty="0" smtClean="0">
                <a:solidFill>
                  <a:schemeClr val="tx1"/>
                </a:solidFill>
                <a:cs typeface="PT Bold Heading" pitchFamily="2" charset="-78"/>
              </a:rPr>
            </a:br>
            <a:r>
              <a:rPr lang="ar-EG" sz="2400" b="1" dirty="0" smtClean="0">
                <a:solidFill>
                  <a:schemeClr val="tx1"/>
                </a:solidFill>
                <a:cs typeface="PT Bold Heading" pitchFamily="2" charset="-78"/>
              </a:rPr>
              <a:t/>
            </a:r>
            <a:br>
              <a:rPr lang="ar-EG" sz="2400" b="1" dirty="0" smtClean="0">
                <a:solidFill>
                  <a:schemeClr val="tx1"/>
                </a:solidFill>
                <a:cs typeface="PT Bold Heading" pitchFamily="2" charset="-78"/>
              </a:rPr>
            </a:br>
            <a:r>
              <a:rPr lang="ar-SA" sz="2400" b="1" dirty="0" smtClean="0">
                <a:solidFill>
                  <a:schemeClr val="tx1"/>
                </a:solidFill>
                <a:cs typeface="PT Bold Heading" pitchFamily="2" charset="-78"/>
              </a:rPr>
              <a:t> </a:t>
            </a:r>
            <a:r>
              <a:rPr lang="ar-SA" sz="2700" dirty="0" smtClean="0">
                <a:solidFill>
                  <a:schemeClr val="tx1"/>
                </a:solidFill>
                <a:latin typeface="Tahoma" pitchFamily="34" charset="0"/>
                <a:ea typeface="Tahoma" pitchFamily="34" charset="0"/>
                <a:cs typeface="Tahoma" pitchFamily="34" charset="0"/>
              </a:rPr>
              <a:t>يمكن تفسير اكتساب الغروي للشحنة الكهربية بعدة احتمالات:</a:t>
            </a:r>
            <a:r>
              <a:rPr lang="en-US" sz="2700" dirty="0" smtClean="0">
                <a:solidFill>
                  <a:schemeClr val="tx1"/>
                </a:solidFill>
                <a:latin typeface="Tahoma" pitchFamily="34" charset="0"/>
                <a:ea typeface="Tahoma" pitchFamily="34" charset="0"/>
                <a:cs typeface="Tahoma" pitchFamily="34" charset="0"/>
              </a:rPr>
              <a:t> </a:t>
            </a:r>
            <a:r>
              <a:rPr lang="ar-EG" sz="2700" dirty="0" smtClean="0">
                <a:solidFill>
                  <a:schemeClr val="tx1"/>
                </a:solidFill>
                <a:latin typeface="Tahoma" pitchFamily="34" charset="0"/>
                <a:ea typeface="Tahoma" pitchFamily="34" charset="0"/>
                <a:cs typeface="Tahoma" pitchFamily="34" charset="0"/>
              </a:rPr>
              <a:t/>
            </a:r>
            <a:br>
              <a:rPr lang="ar-EG" sz="2700" dirty="0" smtClean="0">
                <a:solidFill>
                  <a:schemeClr val="tx1"/>
                </a:solidFill>
                <a:latin typeface="Tahoma" pitchFamily="34" charset="0"/>
                <a:ea typeface="Tahoma" pitchFamily="34" charset="0"/>
                <a:cs typeface="Tahoma" pitchFamily="34" charset="0"/>
              </a:rPr>
            </a:br>
            <a:r>
              <a:rPr lang="ar-SA" sz="2700" dirty="0" smtClean="0">
                <a:solidFill>
                  <a:schemeClr val="tx1"/>
                </a:solidFill>
                <a:latin typeface="Tahoma" pitchFamily="34" charset="0"/>
                <a:ea typeface="Tahoma" pitchFamily="34" charset="0"/>
                <a:cs typeface="Tahoma" pitchFamily="34" charset="0"/>
              </a:rPr>
              <a:t> - أن الشحنات تتكون من التفكك الذاتي للمحلول الغروي ... كما في المنظفات الصناعية الأيونية.</a:t>
            </a:r>
            <a:r>
              <a:rPr lang="en-US" sz="2700" dirty="0" smtClean="0">
                <a:solidFill>
                  <a:schemeClr val="tx1"/>
                </a:solidFill>
                <a:latin typeface="Tahoma" pitchFamily="34" charset="0"/>
                <a:ea typeface="Tahoma" pitchFamily="34" charset="0"/>
                <a:cs typeface="Tahoma" pitchFamily="34" charset="0"/>
              </a:rPr>
              <a:t>                                                                  </a:t>
            </a:r>
            <a:r>
              <a:rPr lang="ar-SA" sz="2700" dirty="0" smtClean="0">
                <a:solidFill>
                  <a:schemeClr val="tx1"/>
                </a:solidFill>
                <a:latin typeface="Tahoma" pitchFamily="34" charset="0"/>
                <a:ea typeface="Tahoma" pitchFamily="34" charset="0"/>
                <a:cs typeface="Tahoma" pitchFamily="34" charset="0"/>
              </a:rPr>
              <a:t/>
            </a:r>
            <a:br>
              <a:rPr lang="ar-SA" sz="2700" dirty="0" smtClean="0">
                <a:solidFill>
                  <a:schemeClr val="tx1"/>
                </a:solidFill>
                <a:latin typeface="Tahoma" pitchFamily="34" charset="0"/>
                <a:ea typeface="Tahoma" pitchFamily="34" charset="0"/>
                <a:cs typeface="Tahoma" pitchFamily="34" charset="0"/>
              </a:rPr>
            </a:br>
            <a:r>
              <a:rPr lang="ar-SA" sz="2700" dirty="0" smtClean="0">
                <a:solidFill>
                  <a:schemeClr val="tx1"/>
                </a:solidFill>
                <a:latin typeface="Tahoma" pitchFamily="34" charset="0"/>
                <a:ea typeface="Tahoma" pitchFamily="34" charset="0"/>
                <a:cs typeface="Tahoma" pitchFamily="34" charset="0"/>
              </a:rPr>
              <a:t>- يمكن أن تمتز دقائق الغروي بعض الشحنات الموجودة كشوائب في محلول الغروي ... مثلاً : عند تحضير هيدروكسيد الحديديك من تميؤ كلوريد الحديديك تتبقى أيونات حديديك فائضة ( شوائب ) ؛ فتمتزها دقائق الغروي الشحنة على دقائق الغروي بحسب الوسط الذي توجد فيه، مثل البروتينات وهي غرويات ... فإذا تواجدت في وسط حمضي أصبحت دقائق الغروي مشحونة بشحنة موجبة ، أما إذا كان الوسط قاعدي فحينها تكون شحنة دقائق الغروي سالبة</a:t>
            </a:r>
            <a:r>
              <a:rPr lang="ar-SA" sz="2400" b="1" dirty="0" smtClean="0">
                <a:solidFill>
                  <a:srgbClr val="CCFF33"/>
                </a:solidFill>
                <a:cs typeface="PT Bold Heading" pitchFamily="2" charset="-78"/>
              </a:rPr>
              <a:t>.</a:t>
            </a:r>
            <a:endParaRPr lang="ar-SA" sz="2400" dirty="0" smtClean="0">
              <a:solidFill>
                <a:srgbClr val="CCFF33"/>
              </a:solidFill>
              <a:cs typeface="PT Bold Heading" pitchFamily="2" charset="-7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idx="1"/>
          </p:nvPr>
        </p:nvSpPr>
        <p:spPr>
          <a:xfrm>
            <a:off x="514350" y="71438"/>
            <a:ext cx="10483850" cy="5734050"/>
          </a:xfrm>
        </p:spPr>
        <p:txBody>
          <a:bodyPr>
            <a:normAutofit fontScale="25000" lnSpcReduction="20000"/>
          </a:bodyPr>
          <a:lstStyle/>
          <a:p>
            <a:pPr marL="274320" indent="-274320" algn="r" eaLnBrk="1" fontAlgn="auto" hangingPunct="1">
              <a:lnSpc>
                <a:spcPct val="150000"/>
              </a:lnSpc>
              <a:spcAft>
                <a:spcPts val="0"/>
              </a:spcAft>
              <a:buClr>
                <a:schemeClr val="accent3"/>
              </a:buClr>
              <a:buFont typeface="Wingdings 2"/>
              <a:buNone/>
              <a:defRPr/>
            </a:pPr>
            <a:r>
              <a:rPr lang="ar-SA" sz="9600" b="1" u="sng" dirty="0" smtClean="0">
                <a:solidFill>
                  <a:srgbClr val="C00000"/>
                </a:solidFill>
                <a:latin typeface="Tahoma" pitchFamily="34" charset="0"/>
                <a:ea typeface="Tahoma" pitchFamily="34" charset="0"/>
                <a:cs typeface="Tahoma" pitchFamily="34" charset="0"/>
              </a:rPr>
              <a:t>: </a:t>
            </a:r>
            <a:r>
              <a:rPr lang="en-US" sz="9600" b="1" u="sng" dirty="0" smtClean="0">
                <a:solidFill>
                  <a:srgbClr val="C00000"/>
                </a:solidFill>
                <a:latin typeface="Tahoma" pitchFamily="34" charset="0"/>
                <a:ea typeface="Tahoma" pitchFamily="34" charset="0"/>
                <a:cs typeface="Tahoma" pitchFamily="34" charset="0"/>
              </a:rPr>
              <a:t>Colloids Stability</a:t>
            </a:r>
            <a:r>
              <a:rPr lang="ar-SA" sz="9600" b="1" u="sng" dirty="0" smtClean="0">
                <a:solidFill>
                  <a:srgbClr val="C00000"/>
                </a:solidFill>
                <a:latin typeface="Tahoma" pitchFamily="34" charset="0"/>
                <a:ea typeface="Tahoma" pitchFamily="34" charset="0"/>
                <a:cs typeface="Tahoma" pitchFamily="34" charset="0"/>
              </a:rPr>
              <a:t> </a:t>
            </a:r>
            <a:r>
              <a:rPr lang="ar-SA" sz="8000" b="1" u="sng" dirty="0" smtClean="0">
                <a:solidFill>
                  <a:srgbClr val="C00000"/>
                </a:solidFill>
                <a:latin typeface="Tahoma" pitchFamily="34" charset="0"/>
                <a:ea typeface="Tahoma" pitchFamily="34" charset="0"/>
                <a:cs typeface="Tahoma" pitchFamily="34" charset="0"/>
              </a:rPr>
              <a:t>ثبات المحاليل الغروية</a:t>
            </a:r>
            <a:r>
              <a:rPr lang="ar-SA" sz="8000" dirty="0" smtClean="0">
                <a:latin typeface="Tahoma" pitchFamily="34" charset="0"/>
                <a:ea typeface="Tahoma" pitchFamily="34" charset="0"/>
                <a:cs typeface="Tahoma" pitchFamily="34" charset="0"/>
              </a:rPr>
              <a:t> </a:t>
            </a:r>
          </a:p>
          <a:p>
            <a:pPr marL="274320" indent="-274320" algn="r" eaLnBrk="1" fontAlgn="auto" hangingPunct="1">
              <a:lnSpc>
                <a:spcPct val="150000"/>
              </a:lnSpc>
              <a:spcAft>
                <a:spcPts val="0"/>
              </a:spcAft>
              <a:buClr>
                <a:schemeClr val="accent3"/>
              </a:buClr>
              <a:buFont typeface="Wingdings" pitchFamily="2" charset="2"/>
              <a:buNone/>
              <a:defRPr/>
            </a:pPr>
            <a:r>
              <a:rPr lang="ar-SA" sz="8000" dirty="0" smtClean="0">
                <a:latin typeface="Tahoma" pitchFamily="34" charset="0"/>
                <a:ea typeface="Tahoma" pitchFamily="34" charset="0"/>
                <a:cs typeface="Tahoma" pitchFamily="34" charset="0"/>
              </a:rPr>
              <a:t>إن ثبات الغروي يعود إلى وجود الشحنة الكهربية على دقائقه ... فالغرويات الليوفوبية ( الكارهة للوسط المشتت ) يرجع ثباتها إلى وجود الشحنة الكهربية المتماثلة حول دقائقها مما يؤدي إلى تنافرها و وجود كل منها على حدة . إلاّ أنها أقل ثباتاً من الغرويات الليوفيلية لأنها تترسب بإضافة كمية بسيطة من الإلكتروليت .</a:t>
            </a:r>
          </a:p>
          <a:p>
            <a:pPr marL="274320" indent="-274320" algn="r" eaLnBrk="1" fontAlgn="auto" hangingPunct="1">
              <a:lnSpc>
                <a:spcPct val="150000"/>
              </a:lnSpc>
              <a:spcAft>
                <a:spcPts val="0"/>
              </a:spcAft>
              <a:buClr>
                <a:schemeClr val="accent3"/>
              </a:buClr>
              <a:buFont typeface="Wingdings" pitchFamily="2" charset="2"/>
              <a:buNone/>
              <a:defRPr/>
            </a:pPr>
            <a:r>
              <a:rPr lang="ar-SA" sz="8000" dirty="0" smtClean="0">
                <a:latin typeface="Tahoma" pitchFamily="34" charset="0"/>
                <a:ea typeface="Tahoma" pitchFamily="34" charset="0"/>
                <a:cs typeface="Tahoma" pitchFamily="34" charset="0"/>
              </a:rPr>
              <a:t>أما الغرويات الليوفيلية ( المحبة لوسط التشتت ) فإنه بالإضافة إلى شحنتها، تحاط الدقائق نفسها بطبقة من وسط التشتت تعمل كحائل كبير يمنع ارتطامها بعضها ببعض فيجعلها أكثر ثباتاً من الغرويات الليوفوبية .</a:t>
            </a:r>
            <a:r>
              <a:rPr lang="en-US" sz="8000" dirty="0" smtClean="0">
                <a:latin typeface="Tahoma" pitchFamily="34" charset="0"/>
                <a:ea typeface="Tahoma" pitchFamily="34" charset="0"/>
                <a:cs typeface="Tahoma" pitchFamily="34" charset="0"/>
              </a:rPr>
              <a:t>                                           </a:t>
            </a:r>
            <a:r>
              <a:rPr lang="ar-SA" sz="8000" dirty="0" smtClean="0">
                <a:latin typeface="Tahoma" pitchFamily="34" charset="0"/>
                <a:ea typeface="Tahoma" pitchFamily="34" charset="0"/>
                <a:cs typeface="Tahoma" pitchFamily="34" charset="0"/>
              </a:rPr>
              <a:t/>
            </a:r>
            <a:br>
              <a:rPr lang="ar-SA" sz="8000" dirty="0" smtClean="0">
                <a:latin typeface="Tahoma" pitchFamily="34" charset="0"/>
                <a:ea typeface="Tahoma" pitchFamily="34" charset="0"/>
                <a:cs typeface="Tahoma" pitchFamily="34" charset="0"/>
              </a:rPr>
            </a:br>
            <a:r>
              <a:rPr lang="ar-SA" sz="8000" dirty="0" smtClean="0">
                <a:latin typeface="Tahoma" pitchFamily="34" charset="0"/>
                <a:ea typeface="Tahoma" pitchFamily="34" charset="0"/>
                <a:cs typeface="Tahoma" pitchFamily="34" charset="0"/>
              </a:rPr>
              <a:t>و يلزم لكي تترسب الغرويات الليوفيلية التخلص من طبقة السائل المحيطة والملتصقة بها، بعد ذلك تتم معادلة شحنات الدقائق بشحنات معاكسة ؛</a:t>
            </a:r>
          </a:p>
          <a:p>
            <a:pPr marL="274320" indent="-274320" algn="r" eaLnBrk="1" fontAlgn="auto" hangingPunct="1">
              <a:lnSpc>
                <a:spcPct val="150000"/>
              </a:lnSpc>
              <a:spcAft>
                <a:spcPts val="0"/>
              </a:spcAft>
              <a:buClr>
                <a:schemeClr val="accent3"/>
              </a:buClr>
              <a:buFont typeface="Wingdings" pitchFamily="2" charset="2"/>
              <a:buNone/>
              <a:defRPr/>
            </a:pPr>
            <a:r>
              <a:rPr lang="ar-SA" sz="8000" dirty="0" smtClean="0">
                <a:latin typeface="Tahoma" pitchFamily="34" charset="0"/>
                <a:ea typeface="Tahoma" pitchFamily="34" charset="0"/>
                <a:cs typeface="Tahoma" pitchFamily="34" charset="0"/>
              </a:rPr>
              <a:t> أي أن ترسيب المحلول الليوفيلي أكثر صعوبة من ترسيب الآخر حيث تتم عملية </a:t>
            </a:r>
          </a:p>
          <a:p>
            <a:pPr marL="274320" indent="-274320" algn="r" eaLnBrk="1" fontAlgn="auto" hangingPunct="1">
              <a:lnSpc>
                <a:spcPct val="150000"/>
              </a:lnSpc>
              <a:spcAft>
                <a:spcPts val="0"/>
              </a:spcAft>
              <a:buClr>
                <a:schemeClr val="accent3"/>
              </a:buClr>
              <a:buFont typeface="Wingdings" pitchFamily="2" charset="2"/>
              <a:buNone/>
              <a:defRPr/>
            </a:pPr>
            <a:r>
              <a:rPr lang="ar-SA" sz="8000" dirty="0" smtClean="0">
                <a:latin typeface="Tahoma" pitchFamily="34" charset="0"/>
                <a:ea typeface="Tahoma" pitchFamily="34" charset="0"/>
                <a:cs typeface="Tahoma" pitchFamily="34" charset="0"/>
              </a:rPr>
              <a:t>1- نزع للماء                                      2- معادلة للشحنة.</a:t>
            </a:r>
            <a:r>
              <a:rPr lang="ar-SA" sz="2400" b="1" dirty="0" smtClean="0">
                <a:solidFill>
                  <a:srgbClr val="FEBDB8"/>
                </a:solidFill>
                <a:ea typeface="+mn-ea"/>
                <a:cs typeface="PT Bold Heading" pitchFamily="2" charset="-78"/>
              </a:rPr>
              <a:t> </a:t>
            </a:r>
          </a:p>
          <a:p>
            <a:pPr marL="274320" indent="-274320" algn="just" eaLnBrk="1" fontAlgn="auto" hangingPunct="1">
              <a:lnSpc>
                <a:spcPct val="150000"/>
              </a:lnSpc>
              <a:spcAft>
                <a:spcPts val="0"/>
              </a:spcAft>
              <a:buClr>
                <a:schemeClr val="accent3"/>
              </a:buClr>
              <a:buFont typeface="Wingdings" pitchFamily="2" charset="2"/>
              <a:buNone/>
              <a:defRPr/>
            </a:pPr>
            <a:endParaRPr lang="en-US" sz="2400" b="1" dirty="0" smtClean="0">
              <a:ea typeface="+mn-ea"/>
              <a:cs typeface="Tahoma"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idx="1"/>
          </p:nvPr>
        </p:nvSpPr>
        <p:spPr>
          <a:xfrm>
            <a:off x="277813" y="428625"/>
            <a:ext cx="11095037" cy="6429375"/>
          </a:xfrm>
        </p:spPr>
        <p:txBody>
          <a:bodyPr>
            <a:normAutofit/>
          </a:bodyPr>
          <a:lstStyle/>
          <a:p>
            <a:pPr marL="274320" indent="-274320" algn="r" eaLnBrk="1" fontAlgn="auto" hangingPunct="1">
              <a:lnSpc>
                <a:spcPct val="200000"/>
              </a:lnSpc>
              <a:spcAft>
                <a:spcPts val="0"/>
              </a:spcAft>
              <a:buClr>
                <a:schemeClr val="accent3"/>
              </a:buClr>
              <a:buFont typeface="Wingdings 2"/>
              <a:buNone/>
              <a:defRPr/>
            </a:pPr>
            <a:r>
              <a:rPr lang="en-US" b="1" u="sng" dirty="0" smtClean="0">
                <a:solidFill>
                  <a:srgbClr val="C00000"/>
                </a:solidFill>
                <a:latin typeface="Tahoma" pitchFamily="34" charset="0"/>
                <a:ea typeface="Tahoma" pitchFamily="34" charset="0"/>
                <a:cs typeface="Tahoma" pitchFamily="34" charset="0"/>
              </a:rPr>
              <a:t>Colloidal Coagulates</a:t>
            </a:r>
            <a:r>
              <a:rPr lang="ar-EG" b="1" u="sng" dirty="0" smtClean="0">
                <a:solidFill>
                  <a:srgbClr val="C00000"/>
                </a:solidFill>
                <a:latin typeface="Tahoma" pitchFamily="34" charset="0"/>
                <a:ea typeface="Tahoma" pitchFamily="34" charset="0"/>
                <a:cs typeface="Tahoma" pitchFamily="34" charset="0"/>
              </a:rPr>
              <a:t> </a:t>
            </a:r>
            <a:r>
              <a:rPr lang="ar-SA" sz="2400" b="1" u="sng" dirty="0" smtClean="0">
                <a:solidFill>
                  <a:srgbClr val="C00000"/>
                </a:solidFill>
                <a:latin typeface="Tahoma" pitchFamily="34" charset="0"/>
                <a:ea typeface="Tahoma" pitchFamily="34" charset="0"/>
                <a:cs typeface="Tahoma" pitchFamily="34" charset="0"/>
              </a:rPr>
              <a:t>ترسيب الغرويات</a:t>
            </a:r>
            <a:r>
              <a:rPr lang="ar-SA" sz="2400" dirty="0" smtClean="0">
                <a:latin typeface="Tahoma" pitchFamily="34" charset="0"/>
                <a:ea typeface="Tahoma" pitchFamily="34" charset="0"/>
                <a:cs typeface="Tahoma" pitchFamily="34" charset="0"/>
              </a:rPr>
              <a:t> </a:t>
            </a:r>
            <a:br>
              <a:rPr lang="ar-SA" sz="2400" dirty="0" smtClean="0">
                <a:latin typeface="Tahoma" pitchFamily="34" charset="0"/>
                <a:ea typeface="Tahoma" pitchFamily="34" charset="0"/>
                <a:cs typeface="Tahoma" pitchFamily="34" charset="0"/>
              </a:rPr>
            </a:br>
            <a:r>
              <a:rPr lang="ar-SA" sz="2400" dirty="0" smtClean="0">
                <a:latin typeface="Tahoma" pitchFamily="34" charset="0"/>
                <a:ea typeface="Tahoma" pitchFamily="34" charset="0"/>
                <a:cs typeface="Tahoma" pitchFamily="34" charset="0"/>
              </a:rPr>
              <a:t>إن ثبات الغروي يرجع إلى وجود الشحنة الكهربية حول الدقائق ـ و يمكن ترسيب الغروي بإزالة هذه الشحنة و ذلك بإضافة زيادة من المحاليل الإلكتروليتية ـ فبالرغم من أن وجود الإلكتروليتات بكمية صغيرة لازم للحصول على دقائق غروية مشحونة ( ثابتة ) ؛ إلاّ أن وجودها بنسبة كبيرة يؤدي إلى تعادل شحنات دقائق الغروي بفعل الأيونات المخالفة لها في الشحنة و التي تتوفر في الكمية الكبيرة من المحلول الإلكتروليتي</a:t>
            </a:r>
            <a:r>
              <a:rPr lang="ar-SA" sz="2000" b="1" dirty="0" smtClean="0">
                <a:ea typeface="+mn-ea"/>
                <a:cs typeface="PT Bold Heading" pitchFamily="2" charset="-78"/>
              </a:rPr>
              <a:t> .</a:t>
            </a:r>
            <a:br>
              <a:rPr lang="ar-SA" sz="2000" b="1" dirty="0" smtClean="0">
                <a:ea typeface="+mn-ea"/>
                <a:cs typeface="PT Bold Heading" pitchFamily="2" charset="-78"/>
              </a:rPr>
            </a:br>
            <a:r>
              <a:rPr lang="ar-SA" sz="1900" b="1" dirty="0" smtClean="0">
                <a:ea typeface="+mn-ea"/>
              </a:rPr>
              <a:t/>
            </a:r>
            <a:br>
              <a:rPr lang="ar-SA" sz="1900" b="1" dirty="0" smtClean="0">
                <a:ea typeface="+mn-ea"/>
              </a:rPr>
            </a:br>
            <a:endParaRPr lang="ar-SA" sz="1900" b="1" dirty="0" smtClean="0">
              <a:ea typeface="+mn-ea"/>
            </a:endParaRPr>
          </a:p>
          <a:p>
            <a:pPr marL="274320" indent="-274320" eaLnBrk="1" fontAlgn="auto" hangingPunct="1">
              <a:lnSpc>
                <a:spcPct val="60000"/>
              </a:lnSpc>
              <a:spcAft>
                <a:spcPts val="0"/>
              </a:spcAft>
              <a:buClr>
                <a:schemeClr val="accent3"/>
              </a:buClr>
              <a:buFont typeface="Wingdings" pitchFamily="2" charset="2"/>
              <a:buNone/>
              <a:defRPr/>
            </a:pPr>
            <a:r>
              <a:rPr lang="ar-SA" sz="1900" b="1" dirty="0" smtClean="0">
                <a:ea typeface="+mn-ea"/>
              </a:rPr>
              <a:t/>
            </a:r>
            <a:br>
              <a:rPr lang="ar-SA" sz="1900" b="1" dirty="0" smtClean="0">
                <a:ea typeface="+mn-ea"/>
              </a:rPr>
            </a:br>
            <a:endParaRPr lang="en-US" sz="1900" b="1" dirty="0" smtClean="0">
              <a:ea typeface="+mn-ea"/>
              <a:cs typeface="Tahoma"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عنوان 1"/>
          <p:cNvSpPr>
            <a:spLocks noGrp="1"/>
          </p:cNvSpPr>
          <p:nvPr>
            <p:ph type="title"/>
          </p:nvPr>
        </p:nvSpPr>
        <p:spPr>
          <a:xfrm>
            <a:off x="701675" y="476250"/>
            <a:ext cx="10952163" cy="5229225"/>
          </a:xfrm>
        </p:spPr>
        <p:txBody>
          <a:bodyPr/>
          <a:lstStyle/>
          <a:p>
            <a:pPr algn="r" eaLnBrk="1" hangingPunct="1">
              <a:lnSpc>
                <a:spcPct val="200000"/>
              </a:lnSpc>
            </a:pPr>
            <a:r>
              <a:rPr lang="ar-SA" sz="2400" smtClean="0">
                <a:solidFill>
                  <a:schemeClr val="tx1"/>
                </a:solidFill>
                <a:latin typeface="Tahoma" pitchFamily="34" charset="0"/>
                <a:cs typeface="Tahoma" pitchFamily="34" charset="0"/>
              </a:rPr>
              <a:t>مثلاً غروي هيدروكسيد الحديديك </a:t>
            </a:r>
            <a:r>
              <a:rPr lang="en-US" sz="2400" smtClean="0">
                <a:solidFill>
                  <a:schemeClr val="tx1"/>
                </a:solidFill>
                <a:latin typeface="Tahoma" pitchFamily="34" charset="0"/>
                <a:cs typeface="Tahoma" pitchFamily="34" charset="0"/>
              </a:rPr>
              <a:t>Fe(OH)</a:t>
            </a:r>
            <a:r>
              <a:rPr lang="en-US" sz="2400" baseline="-25000" smtClean="0">
                <a:solidFill>
                  <a:schemeClr val="tx1"/>
                </a:solidFill>
                <a:latin typeface="Tahoma" pitchFamily="34" charset="0"/>
                <a:cs typeface="Tahoma" pitchFamily="34" charset="0"/>
              </a:rPr>
              <a:t>3</a:t>
            </a:r>
            <a:r>
              <a:rPr lang="ar-SA" sz="2400" smtClean="0">
                <a:solidFill>
                  <a:schemeClr val="tx1"/>
                </a:solidFill>
                <a:latin typeface="Tahoma" pitchFamily="34" charset="0"/>
                <a:cs typeface="Tahoma" pitchFamily="34" charset="0"/>
              </a:rPr>
              <a:t> غروي موجب، فإذا أضفنا ( إلكتروليت) فإن الشحنة الموجبة</a:t>
            </a:r>
            <a:r>
              <a:rPr lang="ar-EG" sz="2400" smtClean="0">
                <a:solidFill>
                  <a:schemeClr val="tx1"/>
                </a:solidFill>
                <a:latin typeface="Tahoma" pitchFamily="34" charset="0"/>
                <a:cs typeface="Tahoma" pitchFamily="34" charset="0"/>
              </a:rPr>
              <a:t> </a:t>
            </a:r>
            <a:r>
              <a:rPr lang="ar-SA" sz="2400" smtClean="0">
                <a:solidFill>
                  <a:schemeClr val="tx1"/>
                </a:solidFill>
                <a:latin typeface="Tahoma" pitchFamily="34" charset="0"/>
                <a:cs typeface="Tahoma" pitchFamily="34" charset="0"/>
              </a:rPr>
              <a:t>محلول كلوريد الصوديوم</a:t>
            </a:r>
            <a:r>
              <a:rPr lang="ar-EG" sz="2400" smtClean="0">
                <a:solidFill>
                  <a:schemeClr val="tx1"/>
                </a:solidFill>
                <a:latin typeface="Tahoma" pitchFamily="34" charset="0"/>
                <a:cs typeface="Tahoma" pitchFamily="34" charset="0"/>
              </a:rPr>
              <a:t> لن تلعب</a:t>
            </a:r>
            <a:r>
              <a:rPr lang="ar-SA" sz="2400" smtClean="0">
                <a:solidFill>
                  <a:schemeClr val="tx1"/>
                </a:solidFill>
                <a:latin typeface="Tahoma" pitchFamily="34" charset="0"/>
                <a:cs typeface="Tahoma" pitchFamily="34" charset="0"/>
              </a:rPr>
              <a:t> أي دور يذكر، بينما أيون الكلوريد السالب يتجاذب مع جزيئات الغروي فيكوِّن الراسب.</a:t>
            </a:r>
            <a:br>
              <a:rPr lang="ar-SA" sz="2400" smtClean="0">
                <a:solidFill>
                  <a:schemeClr val="tx1"/>
                </a:solidFill>
                <a:latin typeface="Tahoma" pitchFamily="34" charset="0"/>
                <a:cs typeface="Tahoma" pitchFamily="34" charset="0"/>
              </a:rPr>
            </a:br>
            <a:r>
              <a:rPr lang="ar-SA" sz="2400" smtClean="0">
                <a:solidFill>
                  <a:schemeClr val="tx1"/>
                </a:solidFill>
                <a:latin typeface="Tahoma" pitchFamily="34" charset="0"/>
                <a:cs typeface="Tahoma" pitchFamily="34" charset="0"/>
              </a:rPr>
              <a:t> و من الأمثلة المألوفة استعمال الشب أو كلوريد الحديديك لإيقاف النزيف ، فالدم غروي سالب الشحنة بينما أيونات الحديديك موجبة الشحنة فهي مجلطة قوية للدم.</a:t>
            </a:r>
            <a:r>
              <a:rPr lang="en-US" sz="2400" smtClean="0">
                <a:solidFill>
                  <a:schemeClr val="tx1"/>
                </a:solidFill>
                <a:latin typeface="Tahoma" pitchFamily="34" charset="0"/>
                <a:cs typeface="Tahoma" pitchFamily="34" charset="0"/>
              </a:rPr>
              <a:t> </a:t>
            </a:r>
            <a:endParaRPr lang="ar-SA" sz="2400" smtClean="0">
              <a:solidFill>
                <a:schemeClr val="tx1"/>
              </a:solidFill>
              <a:latin typeface="Tahoma" pitchFamily="34" charset="0"/>
              <a:cs typeface="Tahoma" pitchFamily="34" charset="0"/>
            </a:endParaRPr>
          </a:p>
        </p:txBody>
      </p:sp>
    </p:spTree>
    <p:custDataLst>
      <p:tags r:id="rId1"/>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عنوان 1"/>
          <p:cNvSpPr>
            <a:spLocks noGrp="1"/>
          </p:cNvSpPr>
          <p:nvPr>
            <p:ph type="title"/>
          </p:nvPr>
        </p:nvSpPr>
        <p:spPr>
          <a:xfrm>
            <a:off x="514350" y="188913"/>
            <a:ext cx="11095038" cy="4608512"/>
          </a:xfrm>
        </p:spPr>
        <p:txBody>
          <a:bodyPr>
            <a:normAutofit fontScale="90000"/>
          </a:bodyPr>
          <a:lstStyle/>
          <a:p>
            <a:pPr algn="r" eaLnBrk="1" fontAlgn="auto" hangingPunct="1">
              <a:lnSpc>
                <a:spcPct val="200000"/>
              </a:lnSpc>
              <a:spcAft>
                <a:spcPts val="0"/>
              </a:spcAft>
              <a:defRPr/>
            </a:pPr>
            <a:r>
              <a:rPr lang="ar-SA" sz="2700" dirty="0" smtClean="0">
                <a:solidFill>
                  <a:schemeClr val="tx1"/>
                </a:solidFill>
                <a:latin typeface="Tahoma" pitchFamily="34" charset="0"/>
                <a:ea typeface="Tahoma" pitchFamily="34" charset="0"/>
                <a:cs typeface="Tahoma" pitchFamily="34" charset="0"/>
              </a:rPr>
              <a:t/>
            </a:r>
            <a:br>
              <a:rPr lang="ar-SA" sz="2700" dirty="0" smtClean="0">
                <a:solidFill>
                  <a:schemeClr val="tx1"/>
                </a:solidFill>
                <a:latin typeface="Tahoma" pitchFamily="34" charset="0"/>
                <a:ea typeface="Tahoma" pitchFamily="34" charset="0"/>
                <a:cs typeface="Tahoma" pitchFamily="34" charset="0"/>
              </a:rPr>
            </a:br>
            <a:r>
              <a:rPr lang="ar-SA" sz="2700" dirty="0" smtClean="0">
                <a:solidFill>
                  <a:schemeClr val="tx1"/>
                </a:solidFill>
                <a:latin typeface="Tahoma" pitchFamily="34" charset="0"/>
                <a:ea typeface="Tahoma" pitchFamily="34" charset="0"/>
                <a:cs typeface="Tahoma" pitchFamily="34" charset="0"/>
              </a:rPr>
              <a:t>و قد توصل كل من هاردي و شلز إلى أن الأيون الفعال في ترسيب أو تجلط الغرويات هو الأيون ذو الشحنة المخالفة لشحنة دقائق الغروي ، كما أن قدرة الأيون ذو الشحنة الأكبر في عملية الترسيب أكبر من </a:t>
            </a:r>
            <a:r>
              <a:rPr lang="en-US" sz="2700" dirty="0" smtClean="0">
                <a:solidFill>
                  <a:schemeClr val="tx1"/>
                </a:solidFill>
                <a:latin typeface="Tahoma" pitchFamily="34" charset="0"/>
                <a:ea typeface="Tahoma" pitchFamily="34" charset="0"/>
                <a:cs typeface="Tahoma" pitchFamily="34" charset="0"/>
              </a:rPr>
              <a:t>Ca</a:t>
            </a:r>
            <a:r>
              <a:rPr lang="en-US" sz="2700" baseline="30000" dirty="0" smtClean="0">
                <a:solidFill>
                  <a:schemeClr val="tx1"/>
                </a:solidFill>
                <a:latin typeface="Tahoma" pitchFamily="34" charset="0"/>
                <a:ea typeface="Tahoma" pitchFamily="34" charset="0"/>
                <a:cs typeface="Tahoma" pitchFamily="34" charset="0"/>
              </a:rPr>
              <a:t>2+</a:t>
            </a:r>
            <a:r>
              <a:rPr lang="ar-SA" sz="2700" baseline="30000" dirty="0" smtClean="0">
                <a:solidFill>
                  <a:schemeClr val="tx1"/>
                </a:solidFill>
                <a:latin typeface="Tahoma" pitchFamily="34" charset="0"/>
                <a:ea typeface="Tahoma" pitchFamily="34" charset="0"/>
                <a:cs typeface="Tahoma" pitchFamily="34" charset="0"/>
              </a:rPr>
              <a:t> </a:t>
            </a:r>
            <a:r>
              <a:rPr lang="ar-SA" sz="2700" dirty="0" smtClean="0">
                <a:solidFill>
                  <a:schemeClr val="tx1"/>
                </a:solidFill>
                <a:latin typeface="Tahoma" pitchFamily="34" charset="0"/>
                <a:ea typeface="Tahoma" pitchFamily="34" charset="0"/>
                <a:cs typeface="Tahoma" pitchFamily="34" charset="0"/>
              </a:rPr>
              <a:t>الأيون ذو الشحنة الأقل ... فمثلاً أيونات الكالسيوم</a:t>
            </a:r>
            <a:r>
              <a:rPr lang="en-US" sz="2700" baseline="30000" dirty="0" smtClean="0">
                <a:solidFill>
                  <a:schemeClr val="tx1"/>
                </a:solidFill>
                <a:latin typeface="Tahoma" pitchFamily="34" charset="0"/>
                <a:ea typeface="Tahoma" pitchFamily="34" charset="0"/>
                <a:cs typeface="Tahoma" pitchFamily="34" charset="0"/>
              </a:rPr>
              <a:t>  </a:t>
            </a:r>
            <a:r>
              <a:rPr lang="en-US" sz="2700" dirty="0" smtClean="0">
                <a:solidFill>
                  <a:schemeClr val="tx1"/>
                </a:solidFill>
                <a:latin typeface="Tahoma" pitchFamily="34" charset="0"/>
                <a:ea typeface="Tahoma" pitchFamily="34" charset="0"/>
                <a:cs typeface="Tahoma" pitchFamily="34" charset="0"/>
              </a:rPr>
              <a:t/>
            </a:r>
            <a:br>
              <a:rPr lang="en-US" sz="2700" dirty="0" smtClean="0">
                <a:solidFill>
                  <a:schemeClr val="tx1"/>
                </a:solidFill>
                <a:latin typeface="Tahoma" pitchFamily="34" charset="0"/>
                <a:ea typeface="Tahoma" pitchFamily="34" charset="0"/>
                <a:cs typeface="Tahoma" pitchFamily="34" charset="0"/>
              </a:rPr>
            </a:br>
            <a:r>
              <a:rPr lang="en-US" sz="2700" dirty="0" smtClean="0">
                <a:solidFill>
                  <a:schemeClr val="tx1"/>
                </a:solidFill>
                <a:latin typeface="Tahoma" pitchFamily="34" charset="0"/>
                <a:ea typeface="Tahoma" pitchFamily="34" charset="0"/>
                <a:cs typeface="Tahoma" pitchFamily="34" charset="0"/>
              </a:rPr>
              <a:t>Na</a:t>
            </a:r>
            <a:r>
              <a:rPr lang="en-US" sz="2700" baseline="30000" dirty="0" smtClean="0">
                <a:solidFill>
                  <a:schemeClr val="tx1"/>
                </a:solidFill>
                <a:latin typeface="Tahoma" pitchFamily="34" charset="0"/>
                <a:ea typeface="Tahoma" pitchFamily="34" charset="0"/>
                <a:cs typeface="Tahoma" pitchFamily="34" charset="0"/>
              </a:rPr>
              <a:t>+</a:t>
            </a:r>
            <a:r>
              <a:rPr lang="ar-SA" sz="2700" dirty="0" smtClean="0">
                <a:solidFill>
                  <a:schemeClr val="tx1"/>
                </a:solidFill>
                <a:latin typeface="Tahoma" pitchFamily="34" charset="0"/>
                <a:ea typeface="Tahoma" pitchFamily="34" charset="0"/>
                <a:cs typeface="Tahoma" pitchFamily="34" charset="0"/>
              </a:rPr>
              <a:t> أكبر أثراً من أيونات الصوديوم، </a:t>
            </a:r>
            <a:r>
              <a:rPr lang="en-US" sz="2700" dirty="0" smtClean="0">
                <a:solidFill>
                  <a:schemeClr val="tx1"/>
                </a:solidFill>
                <a:latin typeface="Tahoma" pitchFamily="34" charset="0"/>
                <a:ea typeface="Tahoma" pitchFamily="34" charset="0"/>
                <a:cs typeface="Tahoma" pitchFamily="34" charset="0"/>
              </a:rPr>
              <a:t>Fe</a:t>
            </a:r>
            <a:r>
              <a:rPr lang="en-US" sz="2700" baseline="30000" dirty="0" smtClean="0">
                <a:solidFill>
                  <a:schemeClr val="tx1"/>
                </a:solidFill>
                <a:latin typeface="Tahoma" pitchFamily="34" charset="0"/>
                <a:ea typeface="Tahoma" pitchFamily="34" charset="0"/>
                <a:cs typeface="Tahoma" pitchFamily="34" charset="0"/>
              </a:rPr>
              <a:t>3+</a:t>
            </a:r>
            <a:r>
              <a:rPr lang="ar-SA" sz="2700" baseline="30000" dirty="0" smtClean="0">
                <a:solidFill>
                  <a:schemeClr val="tx1"/>
                </a:solidFill>
                <a:latin typeface="Tahoma" pitchFamily="34" charset="0"/>
                <a:ea typeface="Tahoma" pitchFamily="34" charset="0"/>
                <a:cs typeface="Tahoma" pitchFamily="34" charset="0"/>
              </a:rPr>
              <a:t> </a:t>
            </a:r>
            <a:r>
              <a:rPr lang="ar-SA" sz="2700" dirty="0" smtClean="0">
                <a:solidFill>
                  <a:schemeClr val="tx1"/>
                </a:solidFill>
                <a:latin typeface="Tahoma" pitchFamily="34" charset="0"/>
                <a:ea typeface="Tahoma" pitchFamily="34" charset="0"/>
                <a:cs typeface="Tahoma" pitchFamily="34" charset="0"/>
              </a:rPr>
              <a:t>وأيونات الحديد </a:t>
            </a:r>
            <a:r>
              <a:rPr lang="en-US" sz="2700" dirty="0" smtClean="0">
                <a:solidFill>
                  <a:schemeClr val="tx1"/>
                </a:solidFill>
                <a:latin typeface="Tahoma" pitchFamily="34" charset="0"/>
                <a:ea typeface="Tahoma" pitchFamily="34" charset="0"/>
                <a:cs typeface="Tahoma" pitchFamily="34" charset="0"/>
              </a:rPr>
              <a:t/>
            </a:r>
            <a:br>
              <a:rPr lang="en-US" sz="2700" dirty="0" smtClean="0">
                <a:solidFill>
                  <a:schemeClr val="tx1"/>
                </a:solidFill>
                <a:latin typeface="Tahoma" pitchFamily="34" charset="0"/>
                <a:ea typeface="Tahoma" pitchFamily="34" charset="0"/>
                <a:cs typeface="Tahoma" pitchFamily="34" charset="0"/>
              </a:rPr>
            </a:br>
            <a:r>
              <a:rPr lang="ar-EG" sz="2700" dirty="0" smtClean="0">
                <a:solidFill>
                  <a:schemeClr val="tx1"/>
                </a:solidFill>
                <a:latin typeface="Tahoma" pitchFamily="34" charset="0"/>
                <a:ea typeface="Tahoma" pitchFamily="34" charset="0"/>
                <a:cs typeface="Tahoma" pitchFamily="34" charset="0"/>
              </a:rPr>
              <a:t>اكبر من السابقتين وهكذا.</a:t>
            </a:r>
            <a:endParaRPr lang="ar-SA" sz="2500" dirty="0" smtClean="0">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ChangeArrowheads="1"/>
          </p:cNvSpPr>
          <p:nvPr/>
        </p:nvSpPr>
        <p:spPr bwMode="auto">
          <a:xfrm>
            <a:off x="982663" y="549275"/>
            <a:ext cx="9874250" cy="323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800" b="1">
                <a:latin typeface="Arial Unicode MS" pitchFamily="34" charset="-128"/>
                <a:ea typeface="Arial Unicode MS" pitchFamily="34" charset="-128"/>
                <a:cs typeface="Arial Unicode MS" pitchFamily="34" charset="-128"/>
              </a:rPr>
              <a:t>علم فسيولوجيا النبات</a:t>
            </a:r>
            <a:endParaRPr lang="en-US" sz="28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400" b="1">
                <a:latin typeface="Arial Unicode MS" pitchFamily="34" charset="-128"/>
                <a:ea typeface="Arial Unicode MS" pitchFamily="34" charset="-128"/>
                <a:cs typeface="Arial Unicode MS" pitchFamily="34" charset="-128"/>
              </a:rPr>
              <a:t>ما هو علم فسيولوجيا النبات؟</a:t>
            </a:r>
            <a:r>
              <a:rPr lang="fr-FR" sz="2400">
                <a:latin typeface="Arial Unicode MS" pitchFamily="34" charset="-128"/>
                <a:ea typeface="Arial Unicode MS" pitchFamily="34" charset="-128"/>
                <a:cs typeface="Arial Unicode MS" pitchFamily="34" charset="-128"/>
              </a:rPr>
              <a:t>sciences</a:t>
            </a:r>
            <a:endParaRPr lang="en-US" sz="24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400">
                <a:latin typeface="Arial Unicode MS" pitchFamily="34" charset="-128"/>
                <a:ea typeface="Arial Unicode MS" pitchFamily="34" charset="-128"/>
                <a:cs typeface="Arial Unicode MS" pitchFamily="34" charset="-128"/>
              </a:rPr>
              <a:t>هو ذلك العلم الذي يدرس طبيعة النباتات وكيف تقوم هذه الكائنات بوظائفها الحيوية المختلفة، من تنفس وامتصاص وتصنيع وكيف تتعامل مع الوسط المحيط بها للحصول على غذائها وعلى كل مقومات حياتها.</a:t>
            </a:r>
            <a:endParaRPr lang="en-US" sz="2400">
              <a:latin typeface="Arial Unicode MS" pitchFamily="34" charset="-128"/>
              <a:ea typeface="Arial Unicode MS" pitchFamily="34" charset="-128"/>
              <a:cs typeface="Arial Unicode MS" pitchFamily="34" charset="-128"/>
            </a:endParaRPr>
          </a:p>
          <a:p>
            <a:pPr indent="457200" rtl="0" eaLnBrk="0" hangingPunct="0"/>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1677" y="1052736"/>
            <a:ext cx="5943600" cy="1569660"/>
          </a:xfrm>
          <a:prstGeom prst="rect">
            <a:avLst/>
          </a:prstGeom>
        </p:spPr>
        <p:txBody>
          <a:bodyPr>
            <a:spAutoFit/>
          </a:bodyPr>
          <a:lstStyle/>
          <a:p>
            <a:pPr algn="ctr">
              <a:defRPr/>
            </a:pPr>
            <a:r>
              <a:rPr lang="ar-SA" sz="4800" b="1" kern="1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Arial"/>
                <a:cs typeface="Arial"/>
              </a:rPr>
              <a:t>الخلية النباتية</a:t>
            </a:r>
            <a:endParaRPr lang="en-US" sz="4800" b="1" kern="1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Arial"/>
              <a:cs typeface="Arial"/>
            </a:endParaRPr>
          </a:p>
          <a:p>
            <a:pPr algn="ctr">
              <a:defRPr/>
            </a:pPr>
            <a:r>
              <a:rPr lang="en-US" sz="4800" b="1" kern="1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Arial"/>
                <a:cs typeface="Arial"/>
              </a:rPr>
              <a:t>Plant Cell</a:t>
            </a:r>
            <a:endParaRPr lang="ar-SA" sz="4800" b="1" kern="1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Arial"/>
              <a:cs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5438" y="549275"/>
            <a:ext cx="11236325" cy="3786188"/>
          </a:xfrm>
          <a:prstGeom prst="rect">
            <a:avLst/>
          </a:prstGeom>
        </p:spPr>
        <p:txBody>
          <a:bodyPr>
            <a:spAutoFit/>
          </a:bodyPr>
          <a:lstStyle/>
          <a:p>
            <a:pPr marL="274320" indent="-274320" fontAlgn="auto">
              <a:lnSpc>
                <a:spcPct val="150000"/>
              </a:lnSpc>
              <a:spcAft>
                <a:spcPts val="0"/>
              </a:spcAft>
              <a:buClr>
                <a:schemeClr val="accent3"/>
              </a:buClr>
              <a:buFont typeface="Wingdings 2"/>
              <a:buChar char=""/>
              <a:defRPr/>
            </a:pPr>
            <a:r>
              <a:rPr lang="ar-SA" sz="2000" dirty="0">
                <a:latin typeface="Arial Unicode MS" pitchFamily="34" charset="-128"/>
                <a:ea typeface="Arial Unicode MS" pitchFamily="34" charset="-128"/>
                <a:cs typeface="Arial Unicode MS" pitchFamily="34" charset="-128"/>
              </a:rPr>
              <a:t>الخلية </a:t>
            </a:r>
            <a:r>
              <a:rPr lang="ar-EG" sz="2000" dirty="0">
                <a:latin typeface="Arial Unicode MS" pitchFamily="34" charset="-128"/>
                <a:ea typeface="Arial Unicode MS" pitchFamily="34" charset="-128"/>
                <a:cs typeface="Arial Unicode MS" pitchFamily="34" charset="-128"/>
              </a:rPr>
              <a:t>هي </a:t>
            </a:r>
            <a:r>
              <a:rPr lang="ar-SA" sz="2000" dirty="0">
                <a:latin typeface="Arial Unicode MS" pitchFamily="34" charset="-128"/>
                <a:ea typeface="Arial Unicode MS" pitchFamily="34" charset="-128"/>
                <a:cs typeface="Arial Unicode MS" pitchFamily="34" charset="-128"/>
              </a:rPr>
              <a:t>الوحدة التركيبية والوظيفية الأساسية للحياة .  وفي الكائنات وحيدة الخلية تعتبر الخلية كائن حي كامل بينما في الكائنات الراقية عديدة الخلايا يوجد تجمع لعدد كبير من الخلايا المختلفة والتي تنظم بكل دقة لتكون نسيجا والأنسجة المختلفة تكون عضوا , والأعضاء المختلفة تكون الكائن الحى سواء كان نبات او حيوان من خلال عملية النمو </a:t>
            </a:r>
            <a:r>
              <a:rPr lang="en-US" sz="2000" dirty="0">
                <a:latin typeface="Arial Unicode MS" pitchFamily="34" charset="-128"/>
                <a:ea typeface="Arial Unicode MS" pitchFamily="34" charset="-128"/>
                <a:cs typeface="Arial Unicode MS" pitchFamily="34" charset="-128"/>
              </a:rPr>
              <a:t>Growth</a:t>
            </a:r>
            <a:r>
              <a:rPr lang="ar-SA" sz="2000" dirty="0">
                <a:latin typeface="Arial Unicode MS" pitchFamily="34" charset="-128"/>
                <a:ea typeface="Arial Unicode MS" pitchFamily="34" charset="-128"/>
                <a:cs typeface="Arial Unicode MS" pitchFamily="34" charset="-128"/>
              </a:rPr>
              <a:t> والتطور</a:t>
            </a:r>
            <a:r>
              <a:rPr lang="en-US" sz="2000" dirty="0">
                <a:latin typeface="Arial Unicode MS" pitchFamily="34" charset="-128"/>
                <a:ea typeface="Arial Unicode MS" pitchFamily="34" charset="-128"/>
                <a:cs typeface="Arial Unicode MS" pitchFamily="34" charset="-128"/>
              </a:rPr>
              <a:t>Development</a:t>
            </a:r>
            <a:r>
              <a:rPr lang="ar-SA" sz="2000" dirty="0">
                <a:latin typeface="Arial Unicode MS" pitchFamily="34" charset="-128"/>
                <a:ea typeface="Arial Unicode MS" pitchFamily="34" charset="-128"/>
                <a:cs typeface="Arial Unicode MS" pitchFamily="34" charset="-128"/>
              </a:rPr>
              <a:t>  او التغيرالشكلي </a:t>
            </a:r>
            <a:r>
              <a:rPr lang="en-US" sz="2000" dirty="0" err="1">
                <a:latin typeface="Arial Unicode MS" pitchFamily="34" charset="-128"/>
                <a:ea typeface="Arial Unicode MS" pitchFamily="34" charset="-128"/>
                <a:cs typeface="Arial Unicode MS" pitchFamily="34" charset="-128"/>
              </a:rPr>
              <a:t>Morphogensis</a:t>
            </a:r>
            <a:r>
              <a:rPr lang="ar-SA" sz="2000" dirty="0">
                <a:latin typeface="Arial Unicode MS" pitchFamily="34" charset="-128"/>
                <a:ea typeface="Arial Unicode MS" pitchFamily="34" charset="-128"/>
                <a:cs typeface="Arial Unicode MS" pitchFamily="34" charset="-128"/>
              </a:rPr>
              <a:t>  والتى يحدث خلالها تفاعلاتها كيماوية وتخصصات وظيفية .وبالرغم من تعدد النواتج التخصصية والوظيفية للخلايا إلا أن الخلايا متشابه الي حد كبير في احتوائها علي عديد من العضيات التى يتم فيها التفاعلات الكيماوية كذلك تتشابه في الأغشية البلازمية والأحماض النووية</a:t>
            </a:r>
            <a:r>
              <a:rPr lang="en-US" sz="2000" dirty="0">
                <a:latin typeface="Arial Unicode MS" pitchFamily="34" charset="-128"/>
                <a:ea typeface="Arial Unicode MS" pitchFamily="34" charset="-128"/>
                <a:cs typeface="Arial Unicode MS" pitchFamily="34" charset="-128"/>
              </a:rPr>
              <a:t>DNA</a:t>
            </a:r>
            <a:r>
              <a:rPr lang="ar-SA" sz="2000" dirty="0">
                <a:latin typeface="Arial Unicode MS" pitchFamily="34" charset="-128"/>
                <a:ea typeface="Arial Unicode MS" pitchFamily="34" charset="-128"/>
                <a:cs typeface="Arial Unicode MS" pitchFamily="34" charset="-128"/>
              </a:rPr>
              <a:t>   و  </a:t>
            </a:r>
            <a:r>
              <a:rPr lang="en-US" sz="2000" dirty="0">
                <a:latin typeface="Arial Unicode MS" pitchFamily="34" charset="-128"/>
                <a:ea typeface="Arial Unicode MS" pitchFamily="34" charset="-128"/>
                <a:cs typeface="Arial Unicode MS" pitchFamily="34" charset="-128"/>
              </a:rPr>
              <a:t>RNA</a:t>
            </a:r>
            <a:r>
              <a:rPr lang="ar-SA" sz="2000" dirty="0">
                <a:latin typeface="Arial Unicode MS" pitchFamily="34" charset="-128"/>
                <a:ea typeface="Arial Unicode MS" pitchFamily="34" charset="-128"/>
                <a:cs typeface="Arial Unicode MS" pitchFamily="34" charset="-128"/>
              </a:rPr>
              <a:t> والتي تعمل كمكونات  أساسية في ميكانيكية نقل المعلومات في جميع الخلايا .</a:t>
            </a:r>
            <a:r>
              <a:rPr lang="ar-SA" sz="2000" dirty="0">
                <a:latin typeface="Arial Unicode MS" pitchFamily="34" charset="-128"/>
                <a:ea typeface="Arial Unicode MS" pitchFamily="34" charset="-128"/>
                <a:cs typeface="Arial Unicode MS" pitchFamily="34" charset="-128"/>
                <a:hlinkClick r:id="rId2"/>
              </a:rPr>
              <a:t> </a:t>
            </a:r>
            <a:endParaRPr lang="ar-SA" sz="2000" dirty="0">
              <a:latin typeface="Arial Unicode MS" pitchFamily="34" charset="-128"/>
              <a:ea typeface="Arial Unicode MS" pitchFamily="34" charset="-128"/>
              <a:cs typeface="Arial Unicode MS" pitchFamily="34" charset="-128"/>
            </a:endParaRPr>
          </a:p>
          <a:p>
            <a:pPr marL="274320" indent="-274320" fontAlgn="auto">
              <a:lnSpc>
                <a:spcPct val="150000"/>
              </a:lnSpc>
              <a:spcAft>
                <a:spcPts val="0"/>
              </a:spcAft>
              <a:buClr>
                <a:schemeClr val="accent3"/>
              </a:buClr>
              <a:buFont typeface="Wingdings 2"/>
              <a:buChar char=""/>
              <a:defRPr/>
            </a:pPr>
            <a:r>
              <a:rPr lang="ar-EG" sz="2000" dirty="0">
                <a:latin typeface="Arial Unicode MS" pitchFamily="34" charset="-128"/>
                <a:ea typeface="Arial Unicode MS" pitchFamily="34" charset="-128"/>
                <a:cs typeface="Arial Unicode MS" pitchFamily="34" charset="-128"/>
              </a:rPr>
              <a:t> </a:t>
            </a:r>
            <a:endParaRPr lang="en-US" sz="20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260350"/>
            <a:ext cx="10996613" cy="1939925"/>
          </a:xfrm>
          <a:prstGeom prst="rect">
            <a:avLst/>
          </a:prstGeom>
        </p:spPr>
        <p:txBody>
          <a:bodyPr>
            <a:spAutoFit/>
          </a:bodyPr>
          <a:lstStyle/>
          <a:p>
            <a:pPr marL="274320" indent="-274320" fontAlgn="auto">
              <a:lnSpc>
                <a:spcPct val="150000"/>
              </a:lnSpc>
              <a:spcAft>
                <a:spcPts val="0"/>
              </a:spcAft>
              <a:buClr>
                <a:schemeClr val="accent3"/>
              </a:buClr>
              <a:buFont typeface="Wingdings 2"/>
              <a:buChar char=""/>
              <a:defRPr/>
            </a:pPr>
            <a:r>
              <a:rPr lang="ar-SA" sz="2000" dirty="0">
                <a:latin typeface="Arial Unicode MS" pitchFamily="34" charset="-128"/>
                <a:ea typeface="Arial Unicode MS" pitchFamily="34" charset="-128"/>
                <a:cs typeface="Arial Unicode MS" pitchFamily="34" charset="-128"/>
              </a:rPr>
              <a:t>وعلي هذا فالكائنات الأولية ذات الخلايا غير المحتوية </a:t>
            </a:r>
            <a:endParaRPr lang="ar-EG" sz="2000" dirty="0">
              <a:latin typeface="Arial Unicode MS" pitchFamily="34" charset="-128"/>
              <a:ea typeface="Arial Unicode MS" pitchFamily="34" charset="-128"/>
              <a:cs typeface="Arial Unicode MS" pitchFamily="34" charset="-128"/>
            </a:endParaRPr>
          </a:p>
          <a:p>
            <a:pPr marL="274320" indent="-274320" fontAlgn="auto">
              <a:lnSpc>
                <a:spcPct val="150000"/>
              </a:lnSpc>
              <a:spcAft>
                <a:spcPts val="0"/>
              </a:spcAft>
              <a:buClr>
                <a:schemeClr val="accent3"/>
              </a:buClr>
              <a:defRPr/>
            </a:pPr>
            <a:r>
              <a:rPr lang="ar-SA" sz="2000" dirty="0">
                <a:latin typeface="Arial Unicode MS" pitchFamily="34" charset="-128"/>
                <a:ea typeface="Arial Unicode MS" pitchFamily="34" charset="-128"/>
                <a:cs typeface="Arial Unicode MS" pitchFamily="34" charset="-128"/>
              </a:rPr>
              <a:t>علي انوية محددة </a:t>
            </a:r>
            <a:r>
              <a:rPr lang="en-US" sz="2000" dirty="0">
                <a:latin typeface="Arial Unicode MS" pitchFamily="34" charset="-128"/>
                <a:ea typeface="Arial Unicode MS" pitchFamily="34" charset="-128"/>
                <a:cs typeface="Arial Unicode MS" pitchFamily="34" charset="-128"/>
              </a:rPr>
              <a:t>Prokaryotes</a:t>
            </a:r>
            <a:r>
              <a:rPr lang="ar-SA" sz="2000" dirty="0">
                <a:latin typeface="Arial Unicode MS" pitchFamily="34" charset="-128"/>
                <a:ea typeface="Arial Unicode MS" pitchFamily="34" charset="-128"/>
                <a:cs typeface="Arial Unicode MS" pitchFamily="34" charset="-128"/>
              </a:rPr>
              <a:t>  وكذلك في الكائنات</a:t>
            </a:r>
            <a:endParaRPr lang="ar-EG" sz="2000" dirty="0">
              <a:latin typeface="Arial Unicode MS" pitchFamily="34" charset="-128"/>
              <a:ea typeface="Arial Unicode MS" pitchFamily="34" charset="-128"/>
              <a:cs typeface="Arial Unicode MS" pitchFamily="34" charset="-128"/>
            </a:endParaRPr>
          </a:p>
          <a:p>
            <a:pPr marL="274320" indent="-274320" fontAlgn="auto">
              <a:lnSpc>
                <a:spcPct val="150000"/>
              </a:lnSpc>
              <a:spcAft>
                <a:spcPts val="0"/>
              </a:spcAft>
              <a:buClr>
                <a:schemeClr val="accent3"/>
              </a:buClr>
              <a:defRPr/>
            </a:pPr>
            <a:r>
              <a:rPr lang="ar-SA" sz="2000" dirty="0">
                <a:latin typeface="Arial Unicode MS" pitchFamily="34" charset="-128"/>
                <a:ea typeface="Arial Unicode MS" pitchFamily="34" charset="-128"/>
                <a:cs typeface="Arial Unicode MS" pitchFamily="34" charset="-128"/>
              </a:rPr>
              <a:t> ذات الخلايا المحتوية علي انوية محددة </a:t>
            </a:r>
            <a:r>
              <a:rPr lang="en-US" sz="2000" dirty="0">
                <a:latin typeface="Arial Unicode MS" pitchFamily="34" charset="-128"/>
                <a:ea typeface="Arial Unicode MS" pitchFamily="34" charset="-128"/>
                <a:cs typeface="Arial Unicode MS" pitchFamily="34" charset="-128"/>
              </a:rPr>
              <a:t>Eukaryotes</a:t>
            </a:r>
            <a:r>
              <a:rPr lang="ar-SA" sz="2000" dirty="0">
                <a:latin typeface="Arial Unicode MS" pitchFamily="34" charset="-128"/>
                <a:ea typeface="Arial Unicode MS" pitchFamily="34" charset="-128"/>
                <a:cs typeface="Arial Unicode MS" pitchFamily="34" charset="-128"/>
              </a:rPr>
              <a:t> </a:t>
            </a:r>
            <a:endParaRPr lang="ar-EG" sz="2000" dirty="0">
              <a:latin typeface="Arial Unicode MS" pitchFamily="34" charset="-128"/>
              <a:ea typeface="Arial Unicode MS" pitchFamily="34" charset="-128"/>
              <a:cs typeface="Arial Unicode MS" pitchFamily="34" charset="-128"/>
            </a:endParaRPr>
          </a:p>
          <a:p>
            <a:pPr marL="274320" indent="-274320" fontAlgn="auto">
              <a:lnSpc>
                <a:spcPct val="150000"/>
              </a:lnSpc>
              <a:spcAft>
                <a:spcPts val="0"/>
              </a:spcAft>
              <a:buClr>
                <a:schemeClr val="accent3"/>
              </a:buClr>
              <a:defRPr/>
            </a:pPr>
            <a:r>
              <a:rPr lang="ar-SA" sz="2000" dirty="0">
                <a:latin typeface="Arial Unicode MS" pitchFamily="34" charset="-128"/>
                <a:ea typeface="Arial Unicode MS" pitchFamily="34" charset="-128"/>
                <a:cs typeface="Arial Unicode MS" pitchFamily="34" charset="-128"/>
              </a:rPr>
              <a:t>عادة ما تشترك في الكثير من الخصائص العامة</a:t>
            </a:r>
            <a:r>
              <a:rPr lang="ar-EG" sz="2000" dirty="0">
                <a:latin typeface="Arial Unicode MS" pitchFamily="34" charset="-128"/>
                <a:ea typeface="Arial Unicode MS" pitchFamily="34" charset="-128"/>
                <a:cs typeface="Arial Unicode MS" pitchFamily="34" charset="-128"/>
              </a:rPr>
              <a:t>.</a:t>
            </a:r>
          </a:p>
        </p:txBody>
      </p:sp>
      <p:sp>
        <p:nvSpPr>
          <p:cNvPr id="62467" name="Rectangle 2"/>
          <p:cNvSpPr>
            <a:spLocks noChangeArrowheads="1"/>
          </p:cNvSpPr>
          <p:nvPr/>
        </p:nvSpPr>
        <p:spPr bwMode="auto">
          <a:xfrm>
            <a:off x="6207125" y="2133600"/>
            <a:ext cx="52181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400" b="1" u="sng">
                <a:solidFill>
                  <a:srgbClr val="C00000"/>
                </a:solidFill>
                <a:latin typeface="Arial Unicode MS" pitchFamily="34" charset="-128"/>
                <a:ea typeface="Arial Unicode MS" pitchFamily="34" charset="-128"/>
                <a:cs typeface="Arial Unicode MS" pitchFamily="34" charset="-128"/>
              </a:rPr>
              <a:t>نظـــرية الخلية والصفات العامة للمادة الحية</a:t>
            </a:r>
            <a:endParaRPr lang="en-US" sz="2400">
              <a:latin typeface="Arial Unicode MS" pitchFamily="34" charset="-128"/>
              <a:ea typeface="Arial Unicode MS" pitchFamily="34" charset="-128"/>
              <a:cs typeface="Arial Unicode MS" pitchFamily="34" charset="-128"/>
            </a:endParaRPr>
          </a:p>
        </p:txBody>
      </p:sp>
      <p:sp>
        <p:nvSpPr>
          <p:cNvPr id="62468" name="Rectangle 3"/>
          <p:cNvSpPr>
            <a:spLocks noChangeArrowheads="1"/>
          </p:cNvSpPr>
          <p:nvPr/>
        </p:nvSpPr>
        <p:spPr bwMode="auto">
          <a:xfrm>
            <a:off x="420688" y="2708275"/>
            <a:ext cx="10904537"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تشترك كل الكائنات الحية في انها تتكون من خلايا وبعد أن علمنا أن الخلية الحية تستطيع بمفردها ان تكرر موادها الوراثية وان تستخدم المعلومات الوراثية بها لبناء البروتين وان تستهلك وتنتج الطاقة بها . وهكذا تكون الخلية هي الأساس لكل صور الحياة بالرغم من ان لكل خلية دور ووظيفة حيوية تختص بها . ولهذا تعرف الخلية بأنها وحدة النشاط الحيوي والتي تحاط بغشاء حي شبة منفذ والتي يمكنها ان تكرر نفسها بالانقسام الخلوي عندما تعزل علي بيئة مغذية مناسبة .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1"/>
          <p:cNvSpPr>
            <a:spLocks noChangeArrowheads="1"/>
          </p:cNvSpPr>
          <p:nvPr/>
        </p:nvSpPr>
        <p:spPr bwMode="auto">
          <a:xfrm>
            <a:off x="420688" y="404813"/>
            <a:ext cx="109045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او تعرف بانها اصغر جزء من الكائن الحي والذي يحوي الخواص والصفات المميزة للمادة الحية . والفكرة الشائعة ان الخلية هي الوحدة الاساسية للحياة تسمي  بنظــرية الخليــة </a:t>
            </a:r>
            <a:r>
              <a:rPr lang="ar-SA" sz="2000" b="1">
                <a:solidFill>
                  <a:schemeClr val="tx2"/>
                </a:solidFill>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p:txBody>
      </p:sp>
      <p:sp>
        <p:nvSpPr>
          <p:cNvPr id="63491" name="Rectangle 2"/>
          <p:cNvSpPr>
            <a:spLocks noChangeArrowheads="1"/>
          </p:cNvSpPr>
          <p:nvPr/>
        </p:nvSpPr>
        <p:spPr bwMode="auto">
          <a:xfrm>
            <a:off x="3416300" y="1700213"/>
            <a:ext cx="59436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ar-SA" sz="2400" b="1" u="sng">
                <a:solidFill>
                  <a:srgbClr val="C00000"/>
                </a:solidFill>
                <a:latin typeface="Arial Unicode MS" pitchFamily="34" charset="-128"/>
                <a:ea typeface="Arial Unicode MS" pitchFamily="34" charset="-128"/>
                <a:cs typeface="Arial Unicode MS" pitchFamily="34" charset="-128"/>
              </a:rPr>
              <a:t>الخلـية النبــاتية النمطية</a:t>
            </a:r>
            <a:r>
              <a:rPr lang="ar-EG" sz="2400">
                <a:latin typeface="Arial Unicode MS" pitchFamily="34" charset="-128"/>
                <a:ea typeface="Arial Unicode MS" pitchFamily="34" charset="-128"/>
                <a:cs typeface="Arial Unicode MS" pitchFamily="34" charset="-128"/>
              </a:rPr>
              <a:t/>
            </a:r>
            <a:br>
              <a:rPr lang="ar-EG" sz="2400">
                <a:latin typeface="Arial Unicode MS" pitchFamily="34" charset="-128"/>
                <a:ea typeface="Arial Unicode MS" pitchFamily="34" charset="-128"/>
                <a:cs typeface="Arial Unicode MS" pitchFamily="34" charset="-128"/>
              </a:rPr>
            </a:br>
            <a:r>
              <a:rPr lang="ar-SA" sz="2400">
                <a:solidFill>
                  <a:schemeClr val="bg2"/>
                </a:solidFill>
                <a:latin typeface="Arial Unicode MS" pitchFamily="34" charset="-128"/>
                <a:ea typeface="Arial Unicode MS" pitchFamily="34" charset="-128"/>
                <a:cs typeface="Arial Unicode MS" pitchFamily="34" charset="-128"/>
              </a:rPr>
              <a:t> </a:t>
            </a:r>
            <a:r>
              <a:rPr lang="en-US" sz="2400" b="1" u="sng">
                <a:solidFill>
                  <a:srgbClr val="C00000"/>
                </a:solidFill>
                <a:latin typeface="Arial Unicode MS" pitchFamily="34" charset="-128"/>
                <a:ea typeface="Arial Unicode MS" pitchFamily="34" charset="-128"/>
                <a:cs typeface="Arial Unicode MS" pitchFamily="34" charset="-128"/>
              </a:rPr>
              <a:t>Typical Plant</a:t>
            </a:r>
            <a:r>
              <a:rPr lang="ar-SA" sz="2400" b="1" u="sng">
                <a:solidFill>
                  <a:srgbClr val="C00000"/>
                </a:solidFill>
                <a:latin typeface="Arial Unicode MS" pitchFamily="34" charset="-128"/>
                <a:ea typeface="Arial Unicode MS" pitchFamily="34" charset="-128"/>
                <a:cs typeface="Arial Unicode MS" pitchFamily="34" charset="-128"/>
              </a:rPr>
              <a:t> </a:t>
            </a:r>
            <a:r>
              <a:rPr lang="en-US" sz="2400" b="1" u="sng">
                <a:solidFill>
                  <a:srgbClr val="C00000"/>
                </a:solidFill>
                <a:latin typeface="Arial Unicode MS" pitchFamily="34" charset="-128"/>
                <a:ea typeface="Arial Unicode MS" pitchFamily="34" charset="-128"/>
                <a:cs typeface="Arial Unicode MS" pitchFamily="34" charset="-128"/>
              </a:rPr>
              <a:t>Cell</a:t>
            </a:r>
            <a:endParaRPr lang="en-US" sz="2400">
              <a:latin typeface="Arial Unicode MS" pitchFamily="34" charset="-128"/>
              <a:ea typeface="Arial Unicode MS" pitchFamily="34" charset="-128"/>
              <a:cs typeface="Arial Unicode MS" pitchFamily="34" charset="-128"/>
            </a:endParaRPr>
          </a:p>
        </p:txBody>
      </p:sp>
      <p:sp>
        <p:nvSpPr>
          <p:cNvPr id="63492" name="Rectangle 3"/>
          <p:cNvSpPr>
            <a:spLocks noChangeArrowheads="1"/>
          </p:cNvSpPr>
          <p:nvPr/>
        </p:nvSpPr>
        <p:spPr bwMode="auto">
          <a:xfrm>
            <a:off x="420688" y="2413000"/>
            <a:ext cx="1104582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تت</a:t>
            </a:r>
            <a:r>
              <a:rPr lang="ar-SA" sz="2000">
                <a:latin typeface="Arial Unicode MS" pitchFamily="34" charset="-128"/>
                <a:ea typeface="Arial Unicode MS" pitchFamily="34" charset="-128"/>
                <a:cs typeface="Arial Unicode MS" pitchFamily="34" charset="-128"/>
              </a:rPr>
              <a:t>ميز بوجود جدار خلوي يحيط بمساحة داخلية تحتوي علي البروتوبلازم والذي يتكون من سيتوبلازم ونواة ويطلق علي تلك المكونات البروتوبلازمية داخل الغشاء البلازمى  اسم البروتوبلاست وعادة ما يقوم العلماء بفصل البروتوبلاست عن الجدر الخلوية واستعماله في الدراسات الفسيولوجية والبيوكيماوية </a:t>
            </a:r>
            <a:endParaRPr lang="en-US" sz="2000">
              <a:latin typeface="Arial Unicode MS" pitchFamily="34" charset="-128"/>
              <a:ea typeface="Arial Unicode MS" pitchFamily="34" charset="-128"/>
              <a:cs typeface="Arial Unicode MS" pitchFamily="34" charset="-128"/>
            </a:endParaRPr>
          </a:p>
        </p:txBody>
      </p:sp>
      <p:sp>
        <p:nvSpPr>
          <p:cNvPr id="5" name="Rectangle 4"/>
          <p:cNvSpPr/>
          <p:nvPr/>
        </p:nvSpPr>
        <p:spPr>
          <a:xfrm>
            <a:off x="982663" y="4365625"/>
            <a:ext cx="10717212" cy="1477963"/>
          </a:xfrm>
          <a:prstGeom prst="rect">
            <a:avLst/>
          </a:prstGeom>
        </p:spPr>
        <p:txBody>
          <a:bodyPr>
            <a:spAutoFit/>
          </a:bodyPr>
          <a:lstStyle/>
          <a:p>
            <a:pPr marL="274320" indent="-274320" fontAlgn="auto">
              <a:lnSpc>
                <a:spcPct val="150000"/>
              </a:lnSpc>
              <a:spcAft>
                <a:spcPts val="0"/>
              </a:spcAft>
              <a:buClr>
                <a:schemeClr val="accent3"/>
              </a:buClr>
              <a:buFont typeface="Wingdings 2"/>
              <a:buChar char=""/>
              <a:defRPr/>
            </a:pPr>
            <a:r>
              <a:rPr lang="ar-SA" sz="2000" dirty="0">
                <a:latin typeface="Arial Unicode MS" pitchFamily="34" charset="-128"/>
                <a:ea typeface="Arial Unicode MS" pitchFamily="34" charset="-128"/>
                <a:cs typeface="Arial Unicode MS" pitchFamily="34" charset="-128"/>
              </a:rPr>
              <a:t>تحاط النواة بغشاء معقد يعرف بالغلاف النووي  . ويوجد داخل السيتوبلازم العضيات السيتوبلازمية مثل الميتوكوندريا والبلاستيدات والريبوزومات وتراكيب غشائية تعرف بالشبكة الاندوبلازمية وجهاز جولجي الذي يجاور في العادة النواة.</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11" descr="6878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438" y="333375"/>
            <a:ext cx="11141075" cy="551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5" name="Rectangle 2"/>
          <p:cNvSpPr>
            <a:spLocks noChangeArrowheads="1"/>
          </p:cNvSpPr>
          <p:nvPr/>
        </p:nvSpPr>
        <p:spPr bwMode="auto">
          <a:xfrm>
            <a:off x="4633913" y="5949950"/>
            <a:ext cx="2982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0" hangingPunct="0"/>
            <a:r>
              <a:rPr lang="ar-SA" b="1">
                <a:latin typeface="Arial Unicode MS" pitchFamily="34" charset="-128"/>
                <a:ea typeface="Arial Unicode MS" pitchFamily="34" charset="-128"/>
                <a:cs typeface="Arial Unicode MS" pitchFamily="34" charset="-128"/>
              </a:rPr>
              <a:t>التركيب التشريحي للخلية النباتية..</a:t>
            </a:r>
            <a:endParaRPr lang="ar-SA">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0688" y="476250"/>
            <a:ext cx="10904537" cy="1938338"/>
          </a:xfrm>
          <a:prstGeom prst="rect">
            <a:avLst/>
          </a:prstGeom>
        </p:spPr>
        <p:txBody>
          <a:bodyPr>
            <a:spAutoFit/>
          </a:bodyPr>
          <a:lstStyle/>
          <a:p>
            <a:pPr marL="274320" indent="-274320" fontAlgn="auto">
              <a:lnSpc>
                <a:spcPct val="150000"/>
              </a:lnSpc>
              <a:spcAft>
                <a:spcPts val="0"/>
              </a:spcAft>
              <a:buClr>
                <a:schemeClr val="accent3"/>
              </a:buClr>
              <a:buFont typeface="Wingdings 2"/>
              <a:buChar char=""/>
              <a:defRPr/>
            </a:pPr>
            <a:r>
              <a:rPr lang="ar-SA" sz="2000" dirty="0">
                <a:latin typeface="Arial Unicode MS" pitchFamily="34" charset="-128"/>
                <a:ea typeface="Arial Unicode MS" pitchFamily="34" charset="-128"/>
                <a:cs typeface="Arial Unicode MS" pitchFamily="34" charset="-128"/>
              </a:rPr>
              <a:t>ويتميز البروتوبلازم بطبيعته الغروية علي الرغم من وجود كثير من المواد الذائبة فية وترجع هذه الطبيعة الغروية للبروتوبلازم لوجود البروتينات حيث تتيح البروتينات سطوح مساحية غير محدودة والتي تساعد علي وجود الظروف الضرورية للادمصاص  والحركة الكيماوية ومن ثم التفاعلات اللازمة للحياة وعلي هذا يعتبر النظام الغروي أساس لمظاهر المادة الحية </a:t>
            </a:r>
            <a:r>
              <a:rPr lang="ar-SA" b="1" dirty="0"/>
              <a:t>.</a:t>
            </a:r>
            <a:endParaRPr lang="en-US" b="1" dirty="0">
              <a:cs typeface="Arial" charset="0"/>
            </a:endParaRPr>
          </a:p>
        </p:txBody>
      </p:sp>
      <p:sp>
        <p:nvSpPr>
          <p:cNvPr id="65539" name="Rectangle 2"/>
          <p:cNvSpPr>
            <a:spLocks noChangeArrowheads="1"/>
          </p:cNvSpPr>
          <p:nvPr/>
        </p:nvSpPr>
        <p:spPr bwMode="auto">
          <a:xfrm>
            <a:off x="4821238" y="2997200"/>
            <a:ext cx="57848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400" b="1" u="sng">
                <a:solidFill>
                  <a:srgbClr val="C00000"/>
                </a:solidFill>
                <a:latin typeface="Arial Unicode MS" pitchFamily="34" charset="-128"/>
                <a:ea typeface="Arial Unicode MS" pitchFamily="34" charset="-128"/>
                <a:cs typeface="Arial Unicode MS" pitchFamily="34" charset="-128"/>
              </a:rPr>
              <a:t> جــدار الخلــية</a:t>
            </a:r>
            <a:r>
              <a:rPr lang="en-US" sz="2400" b="1" u="sng">
                <a:solidFill>
                  <a:srgbClr val="C00000"/>
                </a:solidFill>
                <a:latin typeface="Arial Unicode MS" pitchFamily="34" charset="-128"/>
                <a:ea typeface="Arial Unicode MS" pitchFamily="34" charset="-128"/>
                <a:cs typeface="Arial Unicode MS" pitchFamily="34" charset="-128"/>
              </a:rPr>
              <a:t> </a:t>
            </a:r>
            <a:r>
              <a:rPr lang="ar-EG" sz="2400" b="1" u="sng">
                <a:solidFill>
                  <a:srgbClr val="C00000"/>
                </a:solidFill>
                <a:latin typeface="Arial Unicode MS" pitchFamily="34" charset="-128"/>
                <a:ea typeface="Arial Unicode MS" pitchFamily="34" charset="-128"/>
                <a:cs typeface="Arial Unicode MS" pitchFamily="34" charset="-128"/>
              </a:rPr>
              <a:t> </a:t>
            </a:r>
            <a:r>
              <a:rPr lang="en-US" sz="2400" b="1" u="sng">
                <a:solidFill>
                  <a:srgbClr val="C00000"/>
                </a:solidFill>
                <a:latin typeface="Arial Unicode MS" pitchFamily="34" charset="-128"/>
                <a:ea typeface="Arial Unicode MS" pitchFamily="34" charset="-128"/>
                <a:cs typeface="Arial Unicode MS" pitchFamily="34" charset="-128"/>
              </a:rPr>
              <a:t>Cell Wall</a:t>
            </a:r>
            <a:endParaRPr lang="en-US" sz="2400">
              <a:latin typeface="Arial Unicode MS" pitchFamily="34" charset="-128"/>
              <a:ea typeface="Arial Unicode MS" pitchFamily="34" charset="-128"/>
              <a:cs typeface="Arial Unicode MS" pitchFamily="34" charset="-128"/>
            </a:endParaRPr>
          </a:p>
        </p:txBody>
      </p:sp>
      <p:sp>
        <p:nvSpPr>
          <p:cNvPr id="65540" name="Rectangle 3"/>
          <p:cNvSpPr>
            <a:spLocks noChangeArrowheads="1"/>
          </p:cNvSpPr>
          <p:nvPr/>
        </p:nvSpPr>
        <p:spPr bwMode="auto">
          <a:xfrm>
            <a:off x="982663" y="3644900"/>
            <a:ext cx="1053147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تحتاج الكائنات الحية الي دعامات ميكانيكية لكي يكون لها شكلها المحدد  </a:t>
            </a:r>
            <a:r>
              <a:rPr lang="ar-EG" sz="2000">
                <a:latin typeface="Arial Unicode MS" pitchFamily="34" charset="-128"/>
                <a:ea typeface="Arial Unicode MS" pitchFamily="34" charset="-128"/>
                <a:cs typeface="Arial Unicode MS" pitchFamily="34" charset="-128"/>
              </a:rPr>
              <a:t>ف</a:t>
            </a:r>
            <a:r>
              <a:rPr lang="ar-SA" sz="2000">
                <a:latin typeface="Arial Unicode MS" pitchFamily="34" charset="-128"/>
                <a:ea typeface="Arial Unicode MS" pitchFamily="34" charset="-128"/>
                <a:cs typeface="Arial Unicode MS" pitchFamily="34" charset="-128"/>
              </a:rPr>
              <a:t>يعتمد النبات فى التدعيم بشكل أساسي فى بناء الجدار الخلوي الصلب السليولوزى ولا يقتصر دور الجدار فى التدعيم فقط بل يتعداه للقيام بوظائف أخرى فالجدار يشترك في امتصاص وانتقال الماء والمعادن وفي الإفراز وفي بعض النشاط الأنزيمي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889000" y="692150"/>
            <a:ext cx="1076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كما يعتقد علماء أمراض النبات أن الجدر الخلوية ومكوناتها تلعب دورا هاما في مقاومة المرض بإعاقة اختراق الطفيليات </a:t>
            </a:r>
            <a:r>
              <a:rPr lang="ar-SA" sz="2000" b="1">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p:txBody>
      </p:sp>
      <p:sp>
        <p:nvSpPr>
          <p:cNvPr id="66563" name="Rectangle 2"/>
          <p:cNvSpPr>
            <a:spLocks noChangeArrowheads="1"/>
          </p:cNvSpPr>
          <p:nvPr/>
        </p:nvSpPr>
        <p:spPr bwMode="auto">
          <a:xfrm>
            <a:off x="325438" y="1484313"/>
            <a:ext cx="1123632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ويقوم البروتوبلاست الحي بإنتاج وتعضيد الجدار الخلوي . وبالطبع فهناك خلايا لا يدوم فيها البروتوبلاست طويلا (مثل تلك المتخصصة في وظائف التوصيل والتدعيم مثل الخشب ).  وينتج البروتوبلاست مكونات الجدار الخلوي ويرسبها ملاصقة للسطح الخارجي للغشاء البلازمي .   والمركب الرئيسي للجدار هو السيليلوز وتشكل المواد البكتينية والهيميسيليلوز واللجنين والسوبرين والبروتينات مواد الترسيب التى تشكل الجدر الثانوية المانحة لصلابة الجدر الخلوية. ثم تأتى الصفيحة الوسطي والتي تلصق الخلايا مع بعضها وتتكون من حمض البكتيك واملاح غير ذائبة لحمض البكتيك  مثل بكتات الكالسيوم والمغنسيوم وكميات ضئيلة من البروتوبكتينات وترجع صلابة الصفيحة الوسطي في المراحل المتأخرة من تكوين الجدار الخلوي لوجود أملاح الكالسيوم والمغنسيوم لحمض البكتيك وكذلك عديدات التسكر المتضخمة مثل السيليلوز وفي بعض الاحيان اللجنين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1"/>
          <p:cNvSpPr>
            <a:spLocks noChangeArrowheads="1"/>
          </p:cNvSpPr>
          <p:nvPr/>
        </p:nvSpPr>
        <p:spPr bwMode="auto">
          <a:xfrm>
            <a:off x="6324600" y="549275"/>
            <a:ext cx="45513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800" b="1" u="sng">
                <a:solidFill>
                  <a:srgbClr val="C00000"/>
                </a:solidFill>
                <a:latin typeface="Arial Unicode MS" pitchFamily="34" charset="-128"/>
                <a:ea typeface="Arial Unicode MS" pitchFamily="34" charset="-128"/>
                <a:cs typeface="Arial Unicode MS" pitchFamily="34" charset="-128"/>
              </a:rPr>
              <a:t>الجــدار الاولــي</a:t>
            </a:r>
            <a:r>
              <a:rPr lang="ar-SA" sz="2800" u="sng">
                <a:solidFill>
                  <a:srgbClr val="C00000"/>
                </a:solidFill>
                <a:latin typeface="Arial Unicode MS" pitchFamily="34" charset="-128"/>
                <a:ea typeface="Arial Unicode MS" pitchFamily="34" charset="-128"/>
                <a:cs typeface="Arial Unicode MS" pitchFamily="34" charset="-128"/>
              </a:rPr>
              <a:t> </a:t>
            </a:r>
            <a:r>
              <a:rPr lang="en-US" sz="2800" b="1" u="sng">
                <a:solidFill>
                  <a:srgbClr val="C00000"/>
                </a:solidFill>
                <a:latin typeface="Arial Unicode MS" pitchFamily="34" charset="-128"/>
                <a:ea typeface="Arial Unicode MS" pitchFamily="34" charset="-128"/>
                <a:cs typeface="Arial Unicode MS" pitchFamily="34" charset="-128"/>
              </a:rPr>
              <a:t>Primary Wall</a:t>
            </a:r>
            <a:r>
              <a:rPr lang="ar-SA" u="sng"/>
              <a:t> </a:t>
            </a:r>
            <a:endParaRPr lang="en-US"/>
          </a:p>
        </p:txBody>
      </p:sp>
      <p:sp>
        <p:nvSpPr>
          <p:cNvPr id="67587" name="Rectangle 2"/>
          <p:cNvSpPr>
            <a:spLocks noChangeArrowheads="1"/>
          </p:cNvSpPr>
          <p:nvPr/>
        </p:nvSpPr>
        <p:spPr bwMode="auto">
          <a:xfrm>
            <a:off x="420688" y="1028700"/>
            <a:ext cx="11045825"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بمجرد تكوين الصفيحة الوسطي تزداد الخلية في الحجم وتستطيل ويصحب هذه الاستطالة ويتبعها تشرب الصفيحة الوسطي بثلاث أنواع من المركبات هي:</a:t>
            </a:r>
          </a:p>
          <a:p>
            <a:pPr>
              <a:lnSpc>
                <a:spcPct val="150000"/>
              </a:lnSpc>
            </a:pPr>
            <a:r>
              <a:rPr lang="ar-SA" sz="2000">
                <a:latin typeface="Arial Unicode MS" pitchFamily="34" charset="-128"/>
                <a:ea typeface="Arial Unicode MS" pitchFamily="34" charset="-128"/>
                <a:cs typeface="Arial Unicode MS" pitchFamily="34" charset="-128"/>
              </a:rPr>
              <a:t>1. السيليلوز    2. الهيميسيليلوز   3. الجليكوبروتين (تجمع كربوهيدرات + بروتين ) وينتج عن هذا الترسيب طبقة رقيقة سمكها 1-3 ميكرون ويطلق علي هذه الطبقة التي تقع علي السطح الداخلي للصفيحة الوسطي والسطح الخارجي للغشاء البلازمي بالجدار الابتدائي او الاولي .   وهناك العديد من الخلايا النباتية تحتوي فقط علي الجدار الابتدائي مثل الخلايا المرستيمية وخلايا البشرة والخلايا المشتركة في التمثيل الغذائي . والجدر الابتدائية تتميز بمطاطيتها نتيجة لمرونة تركيبها ولكن عندما يرسب عليها مكونات جديدة للجدر تفقد جزءا من مطاطيتها</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1"/>
          <p:cNvSpPr>
            <a:spLocks noChangeArrowheads="1"/>
          </p:cNvSpPr>
          <p:nvPr/>
        </p:nvSpPr>
        <p:spPr bwMode="auto">
          <a:xfrm>
            <a:off x="6699250" y="620713"/>
            <a:ext cx="4419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400" b="1" u="sng">
                <a:solidFill>
                  <a:srgbClr val="C00000"/>
                </a:solidFill>
                <a:latin typeface="Arial Unicode MS" pitchFamily="34" charset="-128"/>
                <a:ea typeface="Arial Unicode MS" pitchFamily="34" charset="-128"/>
                <a:cs typeface="Arial Unicode MS" pitchFamily="34" charset="-128"/>
              </a:rPr>
              <a:t>الجــدار الثــانوي </a:t>
            </a:r>
            <a:r>
              <a:rPr lang="en-US" sz="2400" b="1" u="sng">
                <a:solidFill>
                  <a:srgbClr val="C00000"/>
                </a:solidFill>
                <a:latin typeface="Arial Unicode MS" pitchFamily="34" charset="-128"/>
                <a:ea typeface="Arial Unicode MS" pitchFamily="34" charset="-128"/>
                <a:cs typeface="Arial Unicode MS" pitchFamily="34" charset="-128"/>
              </a:rPr>
              <a:t>Secondary Wall</a:t>
            </a:r>
            <a:r>
              <a:rPr lang="ar-SA" sz="2400">
                <a:latin typeface="Arial Unicode MS" pitchFamily="34" charset="-128"/>
                <a:ea typeface="Arial Unicode MS" pitchFamily="34" charset="-128"/>
                <a:cs typeface="Arial Unicode MS" pitchFamily="34" charset="-128"/>
              </a:rPr>
              <a:t> </a:t>
            </a:r>
            <a:endParaRPr lang="en-US" sz="2400">
              <a:latin typeface="Arial Unicode MS" pitchFamily="34" charset="-128"/>
              <a:ea typeface="Arial Unicode MS" pitchFamily="34" charset="-128"/>
              <a:cs typeface="Arial Unicode MS" pitchFamily="34" charset="-128"/>
            </a:endParaRPr>
          </a:p>
        </p:txBody>
      </p:sp>
      <p:sp>
        <p:nvSpPr>
          <p:cNvPr id="3" name="Rectangle 2"/>
          <p:cNvSpPr/>
          <p:nvPr/>
        </p:nvSpPr>
        <p:spPr>
          <a:xfrm>
            <a:off x="701675" y="1052513"/>
            <a:ext cx="10860088" cy="3324225"/>
          </a:xfrm>
          <a:prstGeom prst="rect">
            <a:avLst/>
          </a:prstGeom>
        </p:spPr>
        <p:txBody>
          <a:bodyPr>
            <a:spAutoFit/>
          </a:bodyPr>
          <a:lstStyle/>
          <a:p>
            <a:pPr marL="274320" indent="-274320" fontAlgn="auto">
              <a:lnSpc>
                <a:spcPct val="150000"/>
              </a:lnSpc>
              <a:spcAft>
                <a:spcPts val="0"/>
              </a:spcAft>
              <a:buClr>
                <a:schemeClr val="accent3"/>
              </a:buClr>
              <a:buFont typeface="Wingdings 2"/>
              <a:buChar char=""/>
              <a:defRPr/>
            </a:pPr>
            <a:r>
              <a:rPr lang="ar-SA" sz="2000" dirty="0">
                <a:latin typeface="Arial Unicode MS" pitchFamily="34" charset="-128"/>
                <a:ea typeface="Arial Unicode MS" pitchFamily="34" charset="-128"/>
                <a:cs typeface="Arial Unicode MS" pitchFamily="34" charset="-128"/>
              </a:rPr>
              <a:t>بمجرد تكوين الجدار الثانوي في الخلايا البارنشيمية تتوقف الخلية عن الاستطالة . بينما في خلايا أخرى مثل القصيبات فان الجدار يستمر في تغليظه بعد توقف استطالة الخلايا وذلك بترسيب طبقات من السيليلوز واللجنين لتكوين الجدار الثانوي . ويتراوح سمك الجدار الثانوي بين 5-10 ميكرون وبنهاية ترسيب الجدار الثانوي يفقد الجدار الكثير من مرونته ويصبح في النهاية غير مطاط تماما .   وقد يؤدي تغليظ الجدار الثانوي الي امتلاء معظم حجم الخلية ويسبب هذا موت  وتحلل البروتوبلازم .وكثير من الجدر الثانوية تحتوي علي اللجنين وهي مادة كحولية مبلمرة مشتقة من مركبات الفينيل بروبان</a:t>
            </a:r>
            <a:r>
              <a:rPr lang="ar-EG" sz="2000" dirty="0">
                <a:latin typeface="Arial Unicode MS" pitchFamily="34" charset="-128"/>
                <a:ea typeface="Arial Unicode MS" pitchFamily="34" charset="-128"/>
                <a:cs typeface="Arial Unicode MS" pitchFamily="34" charset="-128"/>
              </a:rPr>
              <a:t>ول</a:t>
            </a:r>
            <a:r>
              <a:rPr lang="ar-SA" sz="2000" dirty="0">
                <a:latin typeface="Arial Unicode MS" pitchFamily="34" charset="-128"/>
                <a:ea typeface="Arial Unicode MS" pitchFamily="34" charset="-128"/>
                <a:cs typeface="Arial Unicode MS" pitchFamily="34" charset="-128"/>
              </a:rPr>
              <a:t> وتوجد في الجدار مع الهيميسيليلوز ومركبات اخري ترتبط بالسيليلوز.</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
          <p:cNvSpPr>
            <a:spLocks noChangeArrowheads="1"/>
          </p:cNvSpPr>
          <p:nvPr/>
        </p:nvSpPr>
        <p:spPr bwMode="auto">
          <a:xfrm>
            <a:off x="514350" y="549275"/>
            <a:ext cx="11139488"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واللجنين يحتل المركز الثاني من حيث السيادة بعد السيليلوز بين مركبات النبات وترجع أهميته الي انه يضيف ويزيد من صلابة التراكيب التي يكونها , الا انه في بعض النباتات قد يغلب ترسيب السيليلوز النقي في طبقات الجدار الثانوي مثل الياف القطن .وبعض جدر الخلايا النباتية قد تغطي بالكيوتين او تتشبع بالسوبرين او الشموع وذلك للحماية من فقد الماء</a:t>
            </a:r>
            <a:r>
              <a:rPr lang="ar-SA">
                <a:latin typeface="Tahoma" pitchFamily="34" charset="0"/>
                <a:cs typeface="Tahoma" pitchFamily="34" charset="0"/>
              </a:rPr>
              <a:t>.</a:t>
            </a:r>
            <a:endParaRPr lang="en-US">
              <a:latin typeface="Tahoma" pitchFamily="34" charset="0"/>
              <a:cs typeface="Tahoma" pitchFamily="34" charset="0"/>
            </a:endParaRPr>
          </a:p>
        </p:txBody>
      </p:sp>
      <p:sp>
        <p:nvSpPr>
          <p:cNvPr id="69635" name="Rectangle 2"/>
          <p:cNvSpPr>
            <a:spLocks noChangeArrowheads="1"/>
          </p:cNvSpPr>
          <p:nvPr/>
        </p:nvSpPr>
        <p:spPr bwMode="auto">
          <a:xfrm>
            <a:off x="4540250" y="2924175"/>
            <a:ext cx="6480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a:solidFill>
                  <a:schemeClr val="bg2"/>
                </a:solidFill>
              </a:rPr>
              <a:t>ا</a:t>
            </a:r>
            <a:r>
              <a:rPr lang="ar-EG" sz="2400">
                <a:solidFill>
                  <a:srgbClr val="FF0000"/>
                </a:solidFill>
                <a:latin typeface="Arial Unicode MS" pitchFamily="34" charset="-128"/>
                <a:ea typeface="Arial Unicode MS" pitchFamily="34" charset="-128"/>
                <a:cs typeface="Arial Unicode MS" pitchFamily="34" charset="-128"/>
              </a:rPr>
              <a:t>ا</a:t>
            </a:r>
            <a:r>
              <a:rPr lang="ar-SA" sz="2400" b="1" u="sng">
                <a:solidFill>
                  <a:srgbClr val="FF0000"/>
                </a:solidFill>
                <a:latin typeface="Arial Unicode MS" pitchFamily="34" charset="-128"/>
                <a:ea typeface="Arial Unicode MS" pitchFamily="34" charset="-128"/>
                <a:cs typeface="Arial Unicode MS" pitchFamily="34" charset="-128"/>
              </a:rPr>
              <a:t>لخيــوط البلازميــة </a:t>
            </a:r>
            <a:r>
              <a:rPr lang="en-US" sz="2400" b="1" u="sng">
                <a:solidFill>
                  <a:srgbClr val="FF0000"/>
                </a:solidFill>
                <a:latin typeface="Arial Unicode MS" pitchFamily="34" charset="-128"/>
                <a:ea typeface="Arial Unicode MS" pitchFamily="34" charset="-128"/>
                <a:cs typeface="Arial Unicode MS" pitchFamily="34" charset="-128"/>
              </a:rPr>
              <a:t>Plasmodesmata</a:t>
            </a:r>
            <a:r>
              <a:rPr lang="ar-SA" b="1" u="sng">
                <a:solidFill>
                  <a:srgbClr val="FF0000"/>
                </a:solidFill>
              </a:rPr>
              <a:t> </a:t>
            </a:r>
            <a:endParaRPr lang="en-US">
              <a:solidFill>
                <a:srgbClr val="FF0000"/>
              </a:solidFill>
            </a:endParaRPr>
          </a:p>
        </p:txBody>
      </p:sp>
      <p:sp>
        <p:nvSpPr>
          <p:cNvPr id="69636" name="Rectangle 3"/>
          <p:cNvSpPr>
            <a:spLocks noChangeArrowheads="1"/>
          </p:cNvSpPr>
          <p:nvPr/>
        </p:nvSpPr>
        <p:spPr bwMode="auto">
          <a:xfrm>
            <a:off x="7575550" y="3429000"/>
            <a:ext cx="3251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400" b="1" u="sng">
                <a:solidFill>
                  <a:srgbClr val="FF0000"/>
                </a:solidFill>
                <a:latin typeface="Arial Unicode MS" pitchFamily="34" charset="-128"/>
                <a:ea typeface="Arial Unicode MS" pitchFamily="34" charset="-128"/>
                <a:cs typeface="Arial Unicode MS" pitchFamily="34" charset="-128"/>
              </a:rPr>
              <a:t>وحقـول النقـر</a:t>
            </a:r>
            <a:r>
              <a:rPr lang="ar-EG" sz="2400" b="1" u="sng">
                <a:solidFill>
                  <a:srgbClr val="FF0000"/>
                </a:solidFill>
                <a:latin typeface="Arial Unicode MS" pitchFamily="34" charset="-128"/>
                <a:ea typeface="Arial Unicode MS" pitchFamily="34" charset="-128"/>
                <a:cs typeface="Arial Unicode MS" pitchFamily="34" charset="-128"/>
              </a:rPr>
              <a:t>   </a:t>
            </a:r>
            <a:r>
              <a:rPr lang="en-US" sz="2400" b="1" u="sng">
                <a:solidFill>
                  <a:srgbClr val="FF0000"/>
                </a:solidFill>
                <a:latin typeface="Arial Unicode MS" pitchFamily="34" charset="-128"/>
                <a:ea typeface="Arial Unicode MS" pitchFamily="34" charset="-128"/>
                <a:cs typeface="Arial Unicode MS" pitchFamily="34" charset="-128"/>
              </a:rPr>
              <a:t>Pit Field</a:t>
            </a:r>
            <a:r>
              <a:rPr lang="ar-SA" sz="2400" b="1" u="sng">
                <a:solidFill>
                  <a:srgbClr val="FF0000"/>
                </a:solidFill>
                <a:latin typeface="Arial Unicode MS" pitchFamily="34" charset="-128"/>
                <a:ea typeface="Arial Unicode MS" pitchFamily="34" charset="-128"/>
                <a:cs typeface="Arial Unicode MS" pitchFamily="34" charset="-128"/>
              </a:rPr>
              <a:t> </a:t>
            </a:r>
            <a:endParaRPr lang="en-US" sz="2400">
              <a:solidFill>
                <a:srgbClr val="FF0000"/>
              </a:solidFill>
              <a:latin typeface="Arial Unicode MS" pitchFamily="34" charset="-128"/>
              <a:ea typeface="Arial Unicode MS" pitchFamily="34" charset="-128"/>
              <a:cs typeface="Arial Unicode MS" pitchFamily="34" charset="-128"/>
            </a:endParaRPr>
          </a:p>
        </p:txBody>
      </p:sp>
      <p:sp>
        <p:nvSpPr>
          <p:cNvPr id="69637" name="Rectangle 4"/>
          <p:cNvSpPr>
            <a:spLocks noChangeArrowheads="1"/>
          </p:cNvSpPr>
          <p:nvPr/>
        </p:nvSpPr>
        <p:spPr bwMode="auto">
          <a:xfrm>
            <a:off x="889000" y="4149725"/>
            <a:ext cx="10529888"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الخيوط البلازمية  هي خيوط سيتوبلازمية في خط استواء الخلية المتصلبة حول خيوط الشبكة الاندوبلازمية خلال تكوين الصفيحة الوسطي . وهذه الخيوط تخترق الجدر الخلوية ويعتقد انها تعمل كطرق موصلة في غاية الأهمية للماء وللمواد الآخري عبر الخلايا.</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ordArt 4"/>
          <p:cNvSpPr>
            <a:spLocks noGrp="1" noChangeArrowheads="1" noChangeShapeType="1" noTextEdit="1"/>
          </p:cNvSpPr>
          <p:nvPr/>
        </p:nvSpPr>
        <p:spPr bwMode="auto">
          <a:xfrm>
            <a:off x="795028" y="1484784"/>
            <a:ext cx="9922703" cy="2293938"/>
          </a:xfrm>
          <a:prstGeom prst="rect">
            <a:avLst/>
          </a:prstGeom>
        </p:spPr>
        <p:txBody>
          <a:bodyPr wrap="none" lIns="45720" rIns="45720" fromWordArt="1" anchor="ctr"/>
          <a:lstStyle/>
          <a:p>
            <a:pPr algn="ctr">
              <a:defRPr/>
            </a:pPr>
            <a:r>
              <a:rPr lang="ar-SA" sz="5400" kern="10" dirty="0">
                <a:ln w="9525">
                  <a:solidFill>
                    <a:srgbClr val="FFFFFF"/>
                  </a:solidFill>
                  <a:round/>
                  <a:headEnd/>
                  <a:tailEnd/>
                </a:ln>
                <a:solidFill>
                  <a:srgbClr val="C00000"/>
                </a:solidFill>
                <a:latin typeface="Tahoma" pitchFamily="34" charset="0"/>
                <a:ea typeface="Tahoma" pitchFamily="34" charset="0"/>
                <a:cs typeface="Tahoma" pitchFamily="34" charset="0"/>
              </a:rPr>
              <a:t>أنواع المحاليل</a:t>
            </a:r>
          </a:p>
        </p:txBody>
      </p:sp>
    </p:spTree>
    <p:custDataLst>
      <p:tags r:id="rId1"/>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
          <p:cNvSpPr>
            <a:spLocks noChangeArrowheads="1"/>
          </p:cNvSpPr>
          <p:nvPr/>
        </p:nvSpPr>
        <p:spPr bwMode="auto">
          <a:xfrm>
            <a:off x="420688" y="476250"/>
            <a:ext cx="10904537"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والخيوط البلازمية قد توجد متجمعة في حزء من الجدار يعرف بحقول النقر الأولية وهي مساحات رقيقة في جدر الخلايا والنقر تقابل بعضها البعض في الجدر الابتدائية للخلايا المتجاورة والتي تعرف بالنقر الزوجية. وفي الخلايا التي لها جدر ثانوية فان النقر تكون بسيطة او ذات حافة مضفوفة </a:t>
            </a:r>
            <a:endParaRPr lang="en-US" sz="2000">
              <a:latin typeface="Arial Unicode MS" pitchFamily="34" charset="-128"/>
              <a:ea typeface="Arial Unicode MS" pitchFamily="34" charset="-128"/>
              <a:cs typeface="Arial Unicode MS" pitchFamily="34" charset="-128"/>
            </a:endParaRPr>
          </a:p>
        </p:txBody>
      </p:sp>
      <p:sp>
        <p:nvSpPr>
          <p:cNvPr id="70659" name="Rectangle 2"/>
          <p:cNvSpPr>
            <a:spLocks noChangeArrowheads="1"/>
          </p:cNvSpPr>
          <p:nvPr/>
        </p:nvSpPr>
        <p:spPr bwMode="auto">
          <a:xfrm>
            <a:off x="7888288" y="2492375"/>
            <a:ext cx="2868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400" b="1" u="sng">
                <a:solidFill>
                  <a:srgbClr val="C00000"/>
                </a:solidFill>
                <a:latin typeface="Arial Unicode MS" pitchFamily="34" charset="-128"/>
                <a:ea typeface="Arial Unicode MS" pitchFamily="34" charset="-128"/>
                <a:cs typeface="Arial Unicode MS" pitchFamily="34" charset="-128"/>
              </a:rPr>
              <a:t>الأغشية</a:t>
            </a:r>
            <a:r>
              <a:rPr lang="ar-EG" sz="2400" b="1" u="sng">
                <a:solidFill>
                  <a:srgbClr val="C00000"/>
                </a:solidFill>
                <a:latin typeface="Arial Unicode MS" pitchFamily="34" charset="-128"/>
                <a:ea typeface="Arial Unicode MS" pitchFamily="34" charset="-128"/>
                <a:cs typeface="Arial Unicode MS" pitchFamily="34" charset="-128"/>
              </a:rPr>
              <a:t> </a:t>
            </a:r>
            <a:r>
              <a:rPr lang="ar-SA" sz="2400" b="1" u="sng">
                <a:solidFill>
                  <a:srgbClr val="C00000"/>
                </a:solidFill>
                <a:latin typeface="Arial Unicode MS" pitchFamily="34" charset="-128"/>
                <a:ea typeface="Arial Unicode MS" pitchFamily="34" charset="-128"/>
                <a:cs typeface="Arial Unicode MS" pitchFamily="34" charset="-128"/>
              </a:rPr>
              <a:t> </a:t>
            </a:r>
            <a:r>
              <a:rPr lang="en-US" sz="2400" b="1" u="sng">
                <a:solidFill>
                  <a:srgbClr val="C00000"/>
                </a:solidFill>
                <a:latin typeface="Arial Unicode MS" pitchFamily="34" charset="-128"/>
                <a:ea typeface="Arial Unicode MS" pitchFamily="34" charset="-128"/>
                <a:cs typeface="Arial Unicode MS" pitchFamily="34" charset="-128"/>
              </a:rPr>
              <a:t>Membranes</a:t>
            </a:r>
            <a:endParaRPr lang="en-US" sz="2400">
              <a:latin typeface="Arial Unicode MS" pitchFamily="34" charset="-128"/>
              <a:ea typeface="Arial Unicode MS" pitchFamily="34" charset="-128"/>
              <a:cs typeface="Arial Unicode MS" pitchFamily="34" charset="-128"/>
            </a:endParaRPr>
          </a:p>
        </p:txBody>
      </p:sp>
      <p:sp>
        <p:nvSpPr>
          <p:cNvPr id="70660" name="Rectangle 3"/>
          <p:cNvSpPr>
            <a:spLocks noChangeArrowheads="1"/>
          </p:cNvSpPr>
          <p:nvPr/>
        </p:nvSpPr>
        <p:spPr bwMode="auto">
          <a:xfrm>
            <a:off x="795338" y="2997200"/>
            <a:ext cx="10671175"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معظم الأنشطة الخلوية تعتمد علي تنظيم مختلف المكونات الكيماوية داخل الأغشية المرتبطة او أغشية العضيوات الخلوية والشبكة الاندوبلازمية . أول من اقترح نموذج للأغشية هو نموذج </a:t>
            </a: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حاز القبول من العلماء دانيل لانه يفسر كثير من وظائف الغشاء الخلوي وفي هذا النموذج يقترح دانيل وجود طبقتين من الدهون ويحيط بهما من الخارج والداخل طبقتين من البروتين وتسمح الليبيدات الموجودة بالغشاء بمرور المواد اللاقطبية  او التي لا تحمل شحنة علي سطحها  كما ان وجود طبقتي البروتين تسمح بمرور المواد القطبية  او التي تحمل شحنة علي سطحها وهذا</a:t>
            </a:r>
            <a:endParaRPr lang="en-US" sz="2000">
              <a:latin typeface="Arial Unicode MS" pitchFamily="34" charset="-128"/>
              <a:ea typeface="Arial Unicode MS" pitchFamily="34" charset="-128"/>
              <a:cs typeface="Arial Unicode MS" pitchFamily="34" charset="-128"/>
            </a:endParaRPr>
          </a:p>
        </p:txBody>
      </p:sp>
      <p:sp>
        <p:nvSpPr>
          <p:cNvPr id="70661" name="Rectangle 4"/>
          <p:cNvSpPr>
            <a:spLocks noChangeArrowheads="1"/>
          </p:cNvSpPr>
          <p:nvPr/>
        </p:nvSpPr>
        <p:spPr bwMode="auto">
          <a:xfrm>
            <a:off x="1509713" y="5876925"/>
            <a:ext cx="237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a:latin typeface="Tahoma" pitchFamily="34" charset="0"/>
                <a:cs typeface="Tahoma" pitchFamily="34" charset="0"/>
              </a:rPr>
              <a:t>النموذج لوحدة   لا يوجد</a:t>
            </a: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
          <p:cNvSpPr>
            <a:spLocks noChangeArrowheads="1"/>
          </p:cNvSpPr>
          <p:nvPr/>
        </p:nvSpPr>
        <p:spPr bwMode="auto">
          <a:xfrm>
            <a:off x="609600" y="476250"/>
            <a:ext cx="10621963"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في جميع التراكيب الغشائية كما انه لا يفسر ديناميكية التغيرات في نفاذية الأغشية إلا انه يمدنا بقواعد تقودنا لفهم تركيب الأغشية . وهناك نموذج اكثر قبولا الآن للغشاء وهو الموديل المبرقش السائل </a:t>
            </a:r>
            <a:r>
              <a:rPr lang="en-US" sz="2000">
                <a:latin typeface="Arial Unicode MS" pitchFamily="34" charset="-128"/>
                <a:ea typeface="Arial Unicode MS" pitchFamily="34" charset="-128"/>
                <a:cs typeface="Arial Unicode MS" pitchFamily="34" charset="-128"/>
              </a:rPr>
              <a:t>The Fluid Mosaic Model</a:t>
            </a:r>
            <a:r>
              <a:rPr lang="ar-SA" sz="2000">
                <a:latin typeface="Arial Unicode MS" pitchFamily="34" charset="-128"/>
                <a:ea typeface="Arial Unicode MS" pitchFamily="34" charset="-128"/>
                <a:cs typeface="Arial Unicode MS" pitchFamily="34" charset="-128"/>
              </a:rPr>
              <a:t> ويحتوي الغشاء علي طبقتين من الفوسفوليبيدات   بذيولها الهيدروكربونية الكارهة للماء والمتجهة للداخل . والبروتينات الكروية والتي تنتثر داخل الفوسفوليبيدات والتي تشبة كرات البنج بونج المختلفة الأوزان داخل بركة من سائل لزج .</a:t>
            </a:r>
            <a:endParaRPr lang="en-US" sz="2000">
              <a:latin typeface="Arial Unicode MS" pitchFamily="34" charset="-128"/>
              <a:ea typeface="Arial Unicode MS" pitchFamily="34" charset="-128"/>
              <a:cs typeface="Arial Unicode MS" pitchFamily="34" charset="-128"/>
            </a:endParaRPr>
          </a:p>
        </p:txBody>
      </p:sp>
      <p:sp>
        <p:nvSpPr>
          <p:cNvPr id="71683" name="Rectangle 3"/>
          <p:cNvSpPr>
            <a:spLocks noChangeArrowheads="1"/>
          </p:cNvSpPr>
          <p:nvPr/>
        </p:nvSpPr>
        <p:spPr bwMode="auto">
          <a:xfrm>
            <a:off x="889000" y="3357563"/>
            <a:ext cx="102489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المركبات البروتينية ربما تكون تركيبية او أنزيمات وتختلف جوهريا من عضو لآخر او من غشاء لآخر او بين وجهي نفس الغشاء . وهذا النموذج أوضح وجود مكونات غشائية أخرى مثل مشتقات الكربوهيدرات والبروتينات </a:t>
            </a:r>
            <a:endParaRPr lang="en-US" sz="2000">
              <a:latin typeface="Arial Unicode MS" pitchFamily="34" charset="-128"/>
              <a:ea typeface="Arial Unicode MS" pitchFamily="34" charset="-128"/>
              <a:cs typeface="Arial Unicode MS" pitchFamily="34" charset="-128"/>
            </a:endParaRPr>
          </a:p>
        </p:txBody>
      </p:sp>
      <p:sp>
        <p:nvSpPr>
          <p:cNvPr id="71684" name="Rectangle 4"/>
          <p:cNvSpPr>
            <a:spLocks noChangeArrowheads="1"/>
          </p:cNvSpPr>
          <p:nvPr/>
        </p:nvSpPr>
        <p:spPr bwMode="auto">
          <a:xfrm>
            <a:off x="982663" y="4797425"/>
            <a:ext cx="103425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الأغشية ربما تحتوي علي أنزيمات وحوامل ومضخات بروتون وبروتينات تركيبية  ومركبات ذات طاقة عالية تسهل إخراج وتحرك العناصر والكيماويات لداخل وخارج الخلية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
          <p:cNvSpPr>
            <a:spLocks noChangeArrowheads="1"/>
          </p:cNvSpPr>
          <p:nvPr/>
        </p:nvSpPr>
        <p:spPr bwMode="auto">
          <a:xfrm>
            <a:off x="325438" y="836613"/>
            <a:ext cx="11093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ومما لا شك فيه أن كمية الدهون والبروتين والمكونات الآخري للأغشية من المحتمل ان تتغير من لحظة لآخري بالتغير النسبي للمجاميع المحبة والكارهه للماء . </a:t>
            </a:r>
            <a:endParaRPr lang="en-US" sz="2000">
              <a:latin typeface="Arial Unicode MS" pitchFamily="34" charset="-128"/>
              <a:ea typeface="Arial Unicode MS" pitchFamily="34" charset="-128"/>
              <a:cs typeface="Arial Unicode MS" pitchFamily="34" charset="-128"/>
            </a:endParaRPr>
          </a:p>
        </p:txBody>
      </p:sp>
      <p:pic>
        <p:nvPicPr>
          <p:cNvPr id="72707" name="Picture 4" descr="الغشاء البلازمى"/>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916113"/>
            <a:ext cx="10669588" cy="436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8" name="Rectangle 3"/>
          <p:cNvSpPr>
            <a:spLocks noChangeArrowheads="1"/>
          </p:cNvSpPr>
          <p:nvPr/>
        </p:nvSpPr>
        <p:spPr bwMode="auto">
          <a:xfrm>
            <a:off x="5272088" y="6237288"/>
            <a:ext cx="40020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b="1">
                <a:latin typeface="Arial Unicode MS" pitchFamily="34" charset="-128"/>
                <a:ea typeface="Arial Unicode MS" pitchFamily="34" charset="-128"/>
                <a:cs typeface="Arial Unicode MS" pitchFamily="34" charset="-128"/>
              </a:rPr>
              <a:t>شكل يوضح: تركيب التشريحي لغشاء الخلية </a:t>
            </a:r>
            <a:endParaRPr lang="en-US">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1" descr="6878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0"/>
            <a:ext cx="11045825"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
          <p:cNvSpPr>
            <a:spLocks noChangeArrowheads="1"/>
          </p:cNvSpPr>
          <p:nvPr/>
        </p:nvSpPr>
        <p:spPr bwMode="auto">
          <a:xfrm>
            <a:off x="701675" y="549275"/>
            <a:ext cx="1062355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لذلك فالأغشية اختيارية النفاذية </a:t>
            </a:r>
            <a:r>
              <a:rPr lang="en-US" sz="2000">
                <a:latin typeface="Arial Unicode MS" pitchFamily="34" charset="-128"/>
                <a:ea typeface="Arial Unicode MS" pitchFamily="34" charset="-128"/>
                <a:cs typeface="Arial Unicode MS" pitchFamily="34" charset="-128"/>
              </a:rPr>
              <a:t>Differentially Permeable</a:t>
            </a:r>
            <a:r>
              <a:rPr lang="ar-SA" sz="2000">
                <a:latin typeface="Arial Unicode MS" pitchFamily="34" charset="-128"/>
                <a:ea typeface="Arial Unicode MS" pitchFamily="34" charset="-128"/>
                <a:cs typeface="Arial Unicode MS" pitchFamily="34" charset="-128"/>
              </a:rPr>
              <a:t>   اي انها تنظم خاصية مرور المواد المختلفة خلال الغشاء . وهذا ادق من اصطلاح شبة المنفذة . ويعرف النقل السلبي للأغشية بأنه مرور المواد خلال الأغشية دون حاجة الي الطاقة الناتجة من عمليات التحول الغذائي للخلايا. فالانتشار </a:t>
            </a:r>
            <a:r>
              <a:rPr lang="en-US" sz="2000">
                <a:latin typeface="Arial Unicode MS" pitchFamily="34" charset="-128"/>
                <a:ea typeface="Arial Unicode MS" pitchFamily="34" charset="-128"/>
                <a:cs typeface="Arial Unicode MS" pitchFamily="34" charset="-128"/>
              </a:rPr>
              <a:t>Diffusion</a:t>
            </a:r>
            <a:r>
              <a:rPr lang="ar-SA" sz="2000">
                <a:latin typeface="Arial Unicode MS" pitchFamily="34" charset="-128"/>
                <a:ea typeface="Arial Unicode MS" pitchFamily="34" charset="-128"/>
                <a:cs typeface="Arial Unicode MS" pitchFamily="34" charset="-128"/>
              </a:rPr>
              <a:t>  والتبادل الايوني </a:t>
            </a:r>
            <a:r>
              <a:rPr lang="en-US" sz="2000">
                <a:latin typeface="Arial Unicode MS" pitchFamily="34" charset="-128"/>
                <a:ea typeface="Arial Unicode MS" pitchFamily="34" charset="-128"/>
                <a:cs typeface="Arial Unicode MS" pitchFamily="34" charset="-128"/>
              </a:rPr>
              <a:t>Ion Exchange</a:t>
            </a:r>
            <a:r>
              <a:rPr lang="ar-SA" sz="2000">
                <a:latin typeface="Arial Unicode MS" pitchFamily="34" charset="-128"/>
                <a:ea typeface="Arial Unicode MS" pitchFamily="34" charset="-128"/>
                <a:cs typeface="Arial Unicode MS" pitchFamily="34" charset="-128"/>
              </a:rPr>
              <a:t>  والتدفق الكتلي </a:t>
            </a:r>
            <a:r>
              <a:rPr lang="en-US" sz="2000">
                <a:latin typeface="Arial Unicode MS" pitchFamily="34" charset="-128"/>
                <a:ea typeface="Arial Unicode MS" pitchFamily="34" charset="-128"/>
                <a:cs typeface="Arial Unicode MS" pitchFamily="34" charset="-128"/>
              </a:rPr>
              <a:t>Mass Flow</a:t>
            </a:r>
            <a:r>
              <a:rPr lang="ar-SA" sz="2000">
                <a:latin typeface="Arial Unicode MS" pitchFamily="34" charset="-128"/>
                <a:ea typeface="Arial Unicode MS" pitchFamily="34" charset="-128"/>
                <a:cs typeface="Arial Unicode MS" pitchFamily="34" charset="-128"/>
              </a:rPr>
              <a:t>  جميعها صور من الانتقال السلبي  وبعض المواد ربما تتراكم في الخلية او تهرب الي البيئة الخارجية بما يعرف بالنقل النشط </a:t>
            </a:r>
            <a:r>
              <a:rPr lang="en-US" sz="2000">
                <a:latin typeface="Arial Unicode MS" pitchFamily="34" charset="-128"/>
                <a:ea typeface="Arial Unicode MS" pitchFamily="34" charset="-128"/>
                <a:cs typeface="Arial Unicode MS" pitchFamily="34" charset="-128"/>
              </a:rPr>
              <a:t>Active Transport</a:t>
            </a:r>
            <a:r>
              <a:rPr lang="ar-SA" sz="2000">
                <a:latin typeface="Arial Unicode MS" pitchFamily="34" charset="-128"/>
                <a:ea typeface="Arial Unicode MS" pitchFamily="34" charset="-128"/>
                <a:cs typeface="Arial Unicode MS" pitchFamily="34" charset="-128"/>
              </a:rPr>
              <a:t>  وهذا التحرك عبر الأغشية يحتاج لطاقة حيوية . ووجود مستقبلات او حوامل يؤدي الي تجمع  المواد عكس منحدر التركيز ويسمي نظام الحامل المحتاج للطاقة بالمضخات </a:t>
            </a:r>
            <a:endParaRPr lang="en-US" sz="2000">
              <a:latin typeface="Arial Unicode MS" pitchFamily="34" charset="-128"/>
              <a:ea typeface="Arial Unicode MS" pitchFamily="34" charset="-128"/>
              <a:cs typeface="Arial Unicode MS" pitchFamily="34" charset="-128"/>
            </a:endParaRPr>
          </a:p>
        </p:txBody>
      </p:sp>
      <p:sp>
        <p:nvSpPr>
          <p:cNvPr id="74755" name="Rectangle 2"/>
          <p:cNvSpPr>
            <a:spLocks noChangeArrowheads="1"/>
          </p:cNvSpPr>
          <p:nvPr/>
        </p:nvSpPr>
        <p:spPr bwMode="auto">
          <a:xfrm>
            <a:off x="6334125" y="4724400"/>
            <a:ext cx="47355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400" b="1" u="sng">
                <a:solidFill>
                  <a:srgbClr val="C00000"/>
                </a:solidFill>
                <a:latin typeface="Arial Unicode MS" pitchFamily="34" charset="-128"/>
                <a:ea typeface="Arial Unicode MS" pitchFamily="34" charset="-128"/>
                <a:cs typeface="Arial Unicode MS" pitchFamily="34" charset="-128"/>
              </a:rPr>
              <a:t>الغشــاء البلازمــي  </a:t>
            </a:r>
            <a:r>
              <a:rPr lang="en-US" sz="2400" b="1" u="sng">
                <a:solidFill>
                  <a:srgbClr val="C00000"/>
                </a:solidFill>
                <a:latin typeface="Arial Unicode MS" pitchFamily="34" charset="-128"/>
                <a:ea typeface="Arial Unicode MS" pitchFamily="34" charset="-128"/>
                <a:cs typeface="Arial Unicode MS" pitchFamily="34" charset="-128"/>
              </a:rPr>
              <a:t>Plasma lemma </a:t>
            </a:r>
            <a:r>
              <a:rPr lang="ar-SA" b="1" u="sng">
                <a:solidFill>
                  <a:srgbClr val="C00000"/>
                </a:solidFill>
              </a:rPr>
              <a:t> </a:t>
            </a:r>
            <a:endParaRPr lang="en-US"/>
          </a:p>
        </p:txBody>
      </p:sp>
      <p:sp>
        <p:nvSpPr>
          <p:cNvPr id="74756" name="Rectangle 3"/>
          <p:cNvSpPr>
            <a:spLocks noChangeArrowheads="1"/>
          </p:cNvSpPr>
          <p:nvPr/>
        </p:nvSpPr>
        <p:spPr bwMode="auto">
          <a:xfrm>
            <a:off x="889000" y="5229225"/>
            <a:ext cx="103425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رغم ان الغشاء الخلوي يبدو انه يفصل الخلية عن الوسط الخارجي إلا إن العديد من المواد تنتقل خلاله عن طريق المسام والبلازموديزماتا او عن طريق الفعل التشربي للماء .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
          <p:cNvSpPr>
            <a:spLocks noChangeArrowheads="1"/>
          </p:cNvSpPr>
          <p:nvPr/>
        </p:nvSpPr>
        <p:spPr bwMode="auto">
          <a:xfrm>
            <a:off x="3509963" y="549275"/>
            <a:ext cx="5943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400" b="1" u="sng">
                <a:solidFill>
                  <a:srgbClr val="C00000"/>
                </a:solidFill>
                <a:latin typeface="Arial Unicode MS" pitchFamily="34" charset="-128"/>
                <a:ea typeface="Arial Unicode MS" pitchFamily="34" charset="-128"/>
                <a:cs typeface="Arial Unicode MS" pitchFamily="34" charset="-128"/>
              </a:rPr>
              <a:t>الشـبكة الاندوبلازمـية</a:t>
            </a:r>
            <a:br>
              <a:rPr lang="ar-SA" sz="2400" b="1" u="sng">
                <a:solidFill>
                  <a:srgbClr val="C00000"/>
                </a:solidFill>
                <a:latin typeface="Arial Unicode MS" pitchFamily="34" charset="-128"/>
                <a:ea typeface="Arial Unicode MS" pitchFamily="34" charset="-128"/>
                <a:cs typeface="Arial Unicode MS" pitchFamily="34" charset="-128"/>
              </a:rPr>
            </a:br>
            <a:r>
              <a:rPr lang="en-US" sz="2400" b="1" u="sng">
                <a:solidFill>
                  <a:srgbClr val="C00000"/>
                </a:solidFill>
                <a:latin typeface="Arial Unicode MS" pitchFamily="34" charset="-128"/>
                <a:ea typeface="Arial Unicode MS" pitchFamily="34" charset="-128"/>
                <a:cs typeface="Arial Unicode MS" pitchFamily="34" charset="-128"/>
              </a:rPr>
              <a:t>Endoplasmic Reticulum</a:t>
            </a:r>
            <a:endParaRPr lang="en-US" sz="2400">
              <a:latin typeface="Arial Unicode MS" pitchFamily="34" charset="-128"/>
              <a:ea typeface="Arial Unicode MS" pitchFamily="34" charset="-128"/>
              <a:cs typeface="Arial Unicode MS" pitchFamily="34" charset="-128"/>
            </a:endParaRPr>
          </a:p>
        </p:txBody>
      </p:sp>
      <p:sp>
        <p:nvSpPr>
          <p:cNvPr id="3" name="Rectangle 2"/>
          <p:cNvSpPr/>
          <p:nvPr/>
        </p:nvSpPr>
        <p:spPr>
          <a:xfrm>
            <a:off x="325438" y="1412875"/>
            <a:ext cx="11141075" cy="3786188"/>
          </a:xfrm>
          <a:prstGeom prst="rect">
            <a:avLst/>
          </a:prstGeom>
        </p:spPr>
        <p:txBody>
          <a:bodyPr>
            <a:spAutoFit/>
          </a:bodyPr>
          <a:lstStyle/>
          <a:p>
            <a:pPr marL="365760" indent="-256032" fontAlgn="auto">
              <a:lnSpc>
                <a:spcPct val="150000"/>
              </a:lnSpc>
              <a:spcBef>
                <a:spcPts val="580"/>
              </a:spcBef>
              <a:spcAft>
                <a:spcPts val="0"/>
              </a:spcAft>
              <a:buClr>
                <a:schemeClr val="accent3"/>
              </a:buClr>
              <a:buFont typeface="Wingdings 3"/>
              <a:buChar char=""/>
              <a:defRPr/>
            </a:pPr>
            <a:r>
              <a:rPr lang="ar-SA" sz="2000" dirty="0">
                <a:latin typeface="Arial Unicode MS" pitchFamily="34" charset="-128"/>
                <a:ea typeface="Arial Unicode MS" pitchFamily="34" charset="-128"/>
                <a:cs typeface="Arial Unicode MS" pitchFamily="34" charset="-128"/>
              </a:rPr>
              <a:t>يتشابك سيتوبلازم الخلية بنظام غشائي مرتبط متقن يعرف بالشبكة الاندوبلازمية وتظهر الحويصلات كفجوات محاطة ممتلئة وتسمي السسترنات </a:t>
            </a:r>
            <a:r>
              <a:rPr lang="en-US" sz="2000" dirty="0" err="1">
                <a:latin typeface="Arial Unicode MS" pitchFamily="34" charset="-128"/>
                <a:ea typeface="Arial Unicode MS" pitchFamily="34" charset="-128"/>
                <a:cs typeface="Arial Unicode MS" pitchFamily="34" charset="-128"/>
              </a:rPr>
              <a:t>Cisternae</a:t>
            </a:r>
            <a:r>
              <a:rPr lang="en-US"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 وعندما  تلتصق الريبوزومات بالشبكة الاندوبلازمية فإنها  تكون جزءا من الشبكة يعرف بالشبكة الخشنة</a:t>
            </a:r>
            <a:r>
              <a:rPr lang="en-US" sz="2000" dirty="0">
                <a:latin typeface="Arial Unicode MS" pitchFamily="34" charset="-128"/>
                <a:ea typeface="Arial Unicode MS" pitchFamily="34" charset="-128"/>
                <a:cs typeface="Arial Unicode MS" pitchFamily="34" charset="-128"/>
              </a:rPr>
              <a:t>Rough Endoplasmic Reticulum</a:t>
            </a:r>
            <a:r>
              <a:rPr lang="ar-SA" sz="2000" dirty="0">
                <a:latin typeface="Arial Unicode MS" pitchFamily="34" charset="-128"/>
                <a:ea typeface="Arial Unicode MS" pitchFamily="34" charset="-128"/>
                <a:cs typeface="Arial Unicode MS" pitchFamily="34" charset="-128"/>
              </a:rPr>
              <a:t> وفي هذه المصاحبة فان الريبوزومات تشترك في تمثيل البيبتيدات العديدة اي تمثيل البروتينات , وعندما لا تصاحب الريبوزومات الشبكة الاندوبلازمية تسمي بالشبكة الاندوبلازمية الملساء وهي تلعب دورا أساسيا في تمثيل وتجميع الجليكوليبيدات (وهي المركبات التي تتكون من كحولات واحماض دهنية وكربوهيدرات) وطبقا لملاحظات عديد من العلماء فان تجويف الشبكة الاندوبلازمية تتصل بالغلاف النووي وتمتد لتصل لسطح الخلية وقد وجد ان هناك أغشية من هذا النظام موجودة في الجدر الابتدائية لبعض الخلايا بل وتمتد الي الخلايا المتجاورة </a:t>
            </a:r>
            <a:r>
              <a:rPr lang="ar-SA" dirty="0">
                <a:latin typeface="Tahoma" pitchFamily="34" charset="0"/>
                <a:ea typeface="Tahoma" pitchFamily="34" charset="0"/>
                <a:cs typeface="Tahoma" pitchFamily="34" charset="0"/>
              </a:rPr>
              <a:t>.</a:t>
            </a:r>
            <a:r>
              <a:rPr lang="ar-SA" b="1" dirty="0"/>
              <a:t> </a:t>
            </a:r>
            <a:r>
              <a:rPr lang="ar-SA" sz="1600" b="1" dirty="0"/>
              <a:t> </a:t>
            </a:r>
            <a:endParaRPr lang="en-US" sz="1600" b="1"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
          <p:cNvSpPr>
            <a:spLocks noChangeArrowheads="1"/>
          </p:cNvSpPr>
          <p:nvPr/>
        </p:nvSpPr>
        <p:spPr bwMode="auto">
          <a:xfrm>
            <a:off x="325438" y="333375"/>
            <a:ext cx="1114107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كما ذكر بعض العلماء ان اتصال الغشاء النووي مع الشبكة الاندوبلازمية يزيد من سطوح الاتصال بين المكونات النووية وسيتوبلازم الخلية . وعندما تمتد الشبكة الاندوبلازمية الي الخلايا المتجاورة فهذا يعني اتصالا مباشرا بين انوية الخلايا المتجاورة  وهذا قد يفسر انتظام عمل النسيج الواحد في الكائن الحي</a:t>
            </a:r>
          </a:p>
          <a:p>
            <a:pPr>
              <a:lnSpc>
                <a:spcPct val="150000"/>
              </a:lnSpc>
            </a:pPr>
            <a:r>
              <a:rPr lang="ar-SA" sz="2000">
                <a:latin typeface="Arial Unicode MS" pitchFamily="34" charset="-128"/>
                <a:ea typeface="Arial Unicode MS" pitchFamily="34" charset="-128"/>
                <a:cs typeface="Arial Unicode MS" pitchFamily="34" charset="-128"/>
              </a:rPr>
              <a:t>واذا تصورنا الشبكة الاندوبلازمية وتفرعها داخل السيتوبلازم فهذا يعني تقسيم سيتوبلازم الخلية الي حجرات عديدة وصغيرة .  وداخل هذه الحجرات ربما تتراكم أنزيمات معينة وأيضا مركبات معينة وسوف نري ان هذا التقسيم يؤدي الي إمكان حدوث تفاعلات عديدة داخل سيتوبلازم الخلية بدون حدوث تداخل علاوة علي ان هذا يمكن أن يوجه اتجاه التفاعل الرجعي للحدوث في الاتجاه المطلوب عن طريق حجز بعض المركبات داخل هذه الحجرات او اخراج بعضها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الشبكة الأندوبلازمي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0"/>
            <a:ext cx="5945187"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27" name="Picture 3" descr="شبكة اندوبلازمية ملساء smooth endoplasmic reticul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0225" y="260350"/>
            <a:ext cx="4681538"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828" name="Rectangle 3"/>
          <p:cNvSpPr>
            <a:spLocks noChangeArrowheads="1"/>
          </p:cNvSpPr>
          <p:nvPr/>
        </p:nvSpPr>
        <p:spPr bwMode="auto">
          <a:xfrm>
            <a:off x="4164013" y="5373688"/>
            <a:ext cx="5943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ar-SA" b="1" u="sng">
                <a:latin typeface="Arial Unicode MS" pitchFamily="34" charset="-128"/>
                <a:ea typeface="Arial Unicode MS" pitchFamily="34" charset="-128"/>
                <a:cs typeface="Arial Unicode MS" pitchFamily="34" charset="-128"/>
              </a:rPr>
              <a:t>الشكل يوضح: التركيب التشريحي للشبكة الأندوبلازمية الخشنة والناعمة على التوالي.</a:t>
            </a:r>
            <a:endParaRPr lang="en-US">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1"/>
          <p:cNvSpPr>
            <a:spLocks noChangeArrowheads="1"/>
          </p:cNvSpPr>
          <p:nvPr/>
        </p:nvSpPr>
        <p:spPr bwMode="auto">
          <a:xfrm>
            <a:off x="2200275" y="260350"/>
            <a:ext cx="72532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EG" sz="2400" b="1" u="sng">
                <a:solidFill>
                  <a:srgbClr val="C00000"/>
                </a:solidFill>
                <a:latin typeface="Arial Unicode MS" pitchFamily="34" charset="-128"/>
                <a:ea typeface="Arial Unicode MS" pitchFamily="34" charset="-128"/>
                <a:cs typeface="Arial Unicode MS" pitchFamily="34" charset="-128"/>
              </a:rPr>
              <a:t>            </a:t>
            </a:r>
            <a:r>
              <a:rPr lang="ar-SA" sz="2400" b="1" u="sng">
                <a:solidFill>
                  <a:srgbClr val="C00000"/>
                </a:solidFill>
                <a:latin typeface="Arial Unicode MS" pitchFamily="34" charset="-128"/>
                <a:ea typeface="Arial Unicode MS" pitchFamily="34" charset="-128"/>
                <a:cs typeface="Arial Unicode MS" pitchFamily="34" charset="-128"/>
              </a:rPr>
              <a:t>أجهزة جولجـي</a:t>
            </a:r>
            <a:r>
              <a:rPr lang="ar-EG" sz="2400" b="1" u="sng">
                <a:solidFill>
                  <a:srgbClr val="C00000"/>
                </a:solidFill>
                <a:latin typeface="Arial Unicode MS" pitchFamily="34" charset="-128"/>
                <a:ea typeface="Arial Unicode MS" pitchFamily="34" charset="-128"/>
                <a:cs typeface="Arial Unicode MS" pitchFamily="34" charset="-128"/>
              </a:rPr>
              <a:t/>
            </a:r>
            <a:br>
              <a:rPr lang="ar-EG" sz="2400" b="1" u="sng">
                <a:solidFill>
                  <a:srgbClr val="C00000"/>
                </a:solidFill>
                <a:latin typeface="Arial Unicode MS" pitchFamily="34" charset="-128"/>
                <a:ea typeface="Arial Unicode MS" pitchFamily="34" charset="-128"/>
                <a:cs typeface="Arial Unicode MS" pitchFamily="34" charset="-128"/>
              </a:rPr>
            </a:br>
            <a:r>
              <a:rPr lang="en-US" sz="2400" b="1" u="sng">
                <a:solidFill>
                  <a:srgbClr val="C00000"/>
                </a:solidFill>
                <a:latin typeface="Arial Unicode MS" pitchFamily="34" charset="-128"/>
                <a:ea typeface="Arial Unicode MS" pitchFamily="34" charset="-128"/>
                <a:cs typeface="Arial Unicode MS" pitchFamily="34" charset="-128"/>
              </a:rPr>
              <a:t>GolgiApparatus</a:t>
            </a:r>
            <a:r>
              <a:rPr lang="ar-SA" sz="2400" b="1" u="sng">
                <a:solidFill>
                  <a:srgbClr val="C00000"/>
                </a:solidFill>
                <a:latin typeface="Arial Unicode MS" pitchFamily="34" charset="-128"/>
                <a:ea typeface="Arial Unicode MS" pitchFamily="34" charset="-128"/>
                <a:cs typeface="Arial Unicode MS" pitchFamily="34" charset="-128"/>
              </a:rPr>
              <a:t> او</a:t>
            </a:r>
            <a:r>
              <a:rPr lang="en-US" sz="2400" b="1" u="sng">
                <a:solidFill>
                  <a:srgbClr val="C00000"/>
                </a:solidFill>
                <a:latin typeface="Arial Unicode MS" pitchFamily="34" charset="-128"/>
                <a:ea typeface="Arial Unicode MS" pitchFamily="34" charset="-128"/>
                <a:cs typeface="Arial Unicode MS" pitchFamily="34" charset="-128"/>
              </a:rPr>
              <a:t>Dictyosomes</a:t>
            </a:r>
            <a:endParaRPr lang="en-US" sz="2400">
              <a:latin typeface="Arial Unicode MS" pitchFamily="34" charset="-128"/>
              <a:ea typeface="Arial Unicode MS" pitchFamily="34" charset="-128"/>
              <a:cs typeface="Arial Unicode MS" pitchFamily="34" charset="-128"/>
            </a:endParaRPr>
          </a:p>
        </p:txBody>
      </p:sp>
      <p:sp>
        <p:nvSpPr>
          <p:cNvPr id="3" name="Rectangle 2"/>
          <p:cNvSpPr/>
          <p:nvPr/>
        </p:nvSpPr>
        <p:spPr>
          <a:xfrm>
            <a:off x="514350" y="1268413"/>
            <a:ext cx="10858500" cy="3324225"/>
          </a:xfrm>
          <a:prstGeom prst="rect">
            <a:avLst/>
          </a:prstGeom>
        </p:spPr>
        <p:txBody>
          <a:bodyPr>
            <a:spAutoFit/>
          </a:bodyPr>
          <a:lstStyle/>
          <a:p>
            <a:pPr marL="274320" indent="-274320" fontAlgn="auto">
              <a:lnSpc>
                <a:spcPct val="150000"/>
              </a:lnSpc>
              <a:spcAft>
                <a:spcPts val="0"/>
              </a:spcAft>
              <a:buClr>
                <a:schemeClr val="accent3"/>
              </a:buClr>
              <a:buFont typeface="Wingdings 2"/>
              <a:buChar char=""/>
              <a:defRPr/>
            </a:pPr>
            <a:r>
              <a:rPr lang="ar-SA" sz="2000" dirty="0">
                <a:latin typeface="Arial Unicode MS" pitchFamily="34" charset="-128"/>
                <a:ea typeface="Arial Unicode MS" pitchFamily="34" charset="-128"/>
                <a:cs typeface="Arial Unicode MS" pitchFamily="34" charset="-128"/>
              </a:rPr>
              <a:t>تبدو أجسام جولجي </a:t>
            </a:r>
            <a:r>
              <a:rPr lang="ar-EG" sz="2000" dirty="0">
                <a:latin typeface="Arial Unicode MS" pitchFamily="34" charset="-128"/>
                <a:ea typeface="Arial Unicode MS" pitchFamily="34" charset="-128"/>
                <a:cs typeface="Arial Unicode MS" pitchFamily="34" charset="-128"/>
              </a:rPr>
              <a:t>عند فحصها ب</a:t>
            </a:r>
            <a:r>
              <a:rPr lang="ar-SA" sz="2000" dirty="0">
                <a:latin typeface="Arial Unicode MS" pitchFamily="34" charset="-128"/>
                <a:ea typeface="Arial Unicode MS" pitchFamily="34" charset="-128"/>
                <a:cs typeface="Arial Unicode MS" pitchFamily="34" charset="-128"/>
              </a:rPr>
              <a:t>الم</a:t>
            </a:r>
            <a:r>
              <a:rPr lang="ar-EG" sz="2000" dirty="0">
                <a:latin typeface="Arial Unicode MS" pitchFamily="34" charset="-128"/>
                <a:ea typeface="Arial Unicode MS" pitchFamily="34" charset="-128"/>
                <a:cs typeface="Arial Unicode MS" pitchFamily="34" charset="-128"/>
              </a:rPr>
              <a:t>جهر</a:t>
            </a:r>
            <a:r>
              <a:rPr lang="ar-SA" sz="2000" dirty="0">
                <a:latin typeface="Arial Unicode MS" pitchFamily="34" charset="-128"/>
                <a:ea typeface="Arial Unicode MS" pitchFamily="34" charset="-128"/>
                <a:cs typeface="Arial Unicode MS" pitchFamily="34" charset="-128"/>
              </a:rPr>
              <a:t> الالكتروني عبارة عن كومة مكدسة من 5-15 من الأغشية المرتبطة والمفلطحة والمنبسطة وعديد من الحويصلات الكروية الصغيرة تظهر كمجموعة حول هذه الأغشية  ويطلق علي هذه الأوعية والحويصلات أجهزة جولجي. وتتشابه أغشية اجسام جولجي مع أغشية الشبكة الاندوبلازمية . . وتحوي الحويصلات علي منشئات الجدار الخلوي (مثل عديدات التسكر وبروتينات ومركبات اخري)  وهذه المركبات تتراكم داخل الحويصلات ثم تنتقل عند إتمام الانقسام الميتوزي الي الصفيحة الوسطي او سطح الخلية وترسب مواد الجدار الخلوي علي السطح البيني . وعلي ذلك تلعب اجسام جولجي والشبكة الاندوبلازمية دورا هاما في تكوين الجدار الخلوي</a:t>
            </a:r>
            <a:r>
              <a:rPr lang="ar-SA" sz="2000" b="1"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 </a:t>
            </a:r>
            <a:endParaRPr lang="en-US" sz="20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3" descr="أجســـام جولجي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0538" y="476250"/>
            <a:ext cx="6083300"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5" name="Picture 2" descr="جهاز جولجي golgi apparatu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363" y="622300"/>
            <a:ext cx="4773612" cy="453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6" name="Rectangle 3"/>
          <p:cNvSpPr>
            <a:spLocks noChangeArrowheads="1"/>
          </p:cNvSpPr>
          <p:nvPr/>
        </p:nvSpPr>
        <p:spPr bwMode="auto">
          <a:xfrm>
            <a:off x="3416300" y="5661025"/>
            <a:ext cx="5943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a:latin typeface="Arial Unicode MS" pitchFamily="34" charset="-128"/>
                <a:ea typeface="Arial Unicode MS" pitchFamily="34" charset="-128"/>
                <a:cs typeface="Arial Unicode MS" pitchFamily="34" charset="-128"/>
              </a:rPr>
              <a:t>الشكل يوضح: التركيب التشريحي لجهاز جولجي بالخلية</a:t>
            </a:r>
            <a:endParaRPr lang="en-US">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Rot="1" noChangeArrowheads="1"/>
          </p:cNvSpPr>
          <p:nvPr>
            <p:ph idx="1"/>
          </p:nvPr>
        </p:nvSpPr>
        <p:spPr>
          <a:xfrm>
            <a:off x="420688" y="765175"/>
            <a:ext cx="11095037" cy="5087938"/>
          </a:xfrm>
        </p:spPr>
        <p:txBody>
          <a:bodyPr/>
          <a:lstStyle/>
          <a:p>
            <a:pPr algn="r" eaLnBrk="1" hangingPunct="1">
              <a:buFont typeface="Wingdings 2" pitchFamily="18" charset="2"/>
              <a:buNone/>
            </a:pPr>
            <a:r>
              <a:rPr lang="ar-SA" sz="2400" smtClean="0">
                <a:latin typeface="Tahoma" pitchFamily="34" charset="0"/>
                <a:cs typeface="Tahoma" pitchFamily="34" charset="0"/>
              </a:rPr>
              <a:t>يمكن تقسيم المحاليل تبعاً للنقاط التالية:</a:t>
            </a:r>
          </a:p>
          <a:p>
            <a:pPr algn="r" eaLnBrk="1" hangingPunct="1">
              <a:buFont typeface="Wingdings 2" pitchFamily="18" charset="2"/>
              <a:buNone/>
            </a:pPr>
            <a:r>
              <a:rPr lang="ar-SA" sz="2400" smtClean="0">
                <a:latin typeface="Tahoma" pitchFamily="34" charset="0"/>
                <a:cs typeface="Tahoma" pitchFamily="34" charset="0"/>
              </a:rPr>
              <a:t>(أ) بالنسبة لحجم الذرات أو الجزيئات للمادة المذابة :</a:t>
            </a:r>
            <a:endParaRPr lang="en-US" sz="2400" smtClean="0">
              <a:latin typeface="Tahoma" pitchFamily="34" charset="0"/>
              <a:cs typeface="Tahoma" pitchFamily="34" charset="0"/>
            </a:endParaRPr>
          </a:p>
          <a:p>
            <a:pPr algn="r" eaLnBrk="1" hangingPunct="1">
              <a:lnSpc>
                <a:spcPct val="150000"/>
              </a:lnSpc>
              <a:buFont typeface="Wingdings 2" pitchFamily="18" charset="2"/>
              <a:buNone/>
            </a:pPr>
            <a:r>
              <a:rPr lang="ar-SA" sz="2400" smtClean="0">
                <a:latin typeface="Tahoma" pitchFamily="34" charset="0"/>
                <a:cs typeface="Tahoma" pitchFamily="34" charset="0"/>
              </a:rPr>
              <a:t>1) محاليل حقيقية: وهي المحاليل التي تمر من ورقه الترشيح بسهوله مثل كلوريد الصوديوم في الماء.</a:t>
            </a:r>
            <a:br>
              <a:rPr lang="ar-SA" sz="2400" smtClean="0">
                <a:latin typeface="Tahoma" pitchFamily="34" charset="0"/>
                <a:cs typeface="Tahoma" pitchFamily="34" charset="0"/>
              </a:rPr>
            </a:br>
            <a:r>
              <a:rPr lang="ar-SA" sz="2400" smtClean="0">
                <a:latin typeface="Tahoma" pitchFamily="34" charset="0"/>
                <a:cs typeface="Tahoma" pitchFamily="34" charset="0"/>
              </a:rPr>
              <a:t>2) محاليل معلقة أو المستحلبات: وهي المحاليل التي يمكن أن ترى المادة المذابة عالقة بالمحلول</a:t>
            </a:r>
            <a:r>
              <a:rPr lang="ar-EG" sz="2400" smtClean="0">
                <a:latin typeface="Tahoma" pitchFamily="34" charset="0"/>
                <a:cs typeface="Tahoma" pitchFamily="34" charset="0"/>
              </a:rPr>
              <a:t> ب</a:t>
            </a:r>
            <a:r>
              <a:rPr lang="ar-SA" sz="2400" smtClean="0">
                <a:latin typeface="Tahoma" pitchFamily="34" charset="0"/>
                <a:cs typeface="Tahoma" pitchFamily="34" charset="0"/>
              </a:rPr>
              <a:t>العين المجردة  ولا تمر من ورقة الترشيح ومن أمثلتها الرمل في الماء والزيت مع الماء.</a:t>
            </a:r>
            <a:br>
              <a:rPr lang="ar-SA" sz="2400" smtClean="0">
                <a:latin typeface="Tahoma" pitchFamily="34" charset="0"/>
                <a:cs typeface="Tahoma" pitchFamily="34" charset="0"/>
              </a:rPr>
            </a:br>
            <a:r>
              <a:rPr lang="ar-SA" sz="2400" smtClean="0">
                <a:latin typeface="Tahoma" pitchFamily="34" charset="0"/>
                <a:cs typeface="Tahoma" pitchFamily="34" charset="0"/>
              </a:rPr>
              <a:t>3) محاليل غروية : وهي محاليل لا يمكن أن يمر من خلال ورقة الترشيح ولا ترسب عند ترك المحلول</a:t>
            </a:r>
            <a:r>
              <a:rPr lang="ar-EG" sz="2400" smtClean="0">
                <a:latin typeface="Tahoma" pitchFamily="34" charset="0"/>
                <a:cs typeface="Tahoma" pitchFamily="34" charset="0"/>
              </a:rPr>
              <a:t> لفترة زمنية</a:t>
            </a:r>
            <a:r>
              <a:rPr lang="ar-SA" sz="2400" smtClean="0">
                <a:latin typeface="Tahoma" pitchFamily="34" charset="0"/>
                <a:cs typeface="Tahoma" pitchFamily="34" charset="0"/>
              </a:rPr>
              <a:t>.</a:t>
            </a:r>
            <a:r>
              <a:rPr lang="ar-SA" sz="1700" smtClean="0"/>
              <a:t/>
            </a:r>
            <a:br>
              <a:rPr lang="ar-SA" sz="1700" smtClean="0"/>
            </a:br>
            <a:endParaRPr lang="en-US" sz="1700" smtClean="0">
              <a:cs typeface="Tahoma" pitchFamily="34" charset="0"/>
            </a:endParaRPr>
          </a:p>
        </p:txBody>
      </p:sp>
    </p:spTree>
    <p:custDataLst>
      <p:tags r:id="rId1"/>
    </p:custData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1"/>
          <p:cNvSpPr>
            <a:spLocks noChangeArrowheads="1"/>
          </p:cNvSpPr>
          <p:nvPr/>
        </p:nvSpPr>
        <p:spPr bwMode="auto">
          <a:xfrm>
            <a:off x="4865688" y="404813"/>
            <a:ext cx="389890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ar-SA" sz="2800" b="1" u="sng">
                <a:solidFill>
                  <a:srgbClr val="C00000"/>
                </a:solidFill>
                <a:latin typeface="Arial Unicode MS" pitchFamily="34" charset="-128"/>
                <a:ea typeface="Arial Unicode MS" pitchFamily="34" charset="-128"/>
                <a:cs typeface="Arial Unicode MS" pitchFamily="34" charset="-128"/>
              </a:rPr>
              <a:t>الميتوكوندريا </a:t>
            </a:r>
            <a:r>
              <a:rPr lang="en-US" sz="2800" b="1" u="sng">
                <a:solidFill>
                  <a:srgbClr val="C00000"/>
                </a:solidFill>
                <a:latin typeface="Arial Unicode MS" pitchFamily="34" charset="-128"/>
                <a:ea typeface="Arial Unicode MS" pitchFamily="34" charset="-128"/>
                <a:cs typeface="Arial Unicode MS" pitchFamily="34" charset="-128"/>
              </a:rPr>
              <a:t>Mitocondria </a:t>
            </a:r>
            <a:endParaRPr lang="en-US" sz="2800">
              <a:latin typeface="Arial Unicode MS" pitchFamily="34" charset="-128"/>
              <a:ea typeface="Arial Unicode MS" pitchFamily="34" charset="-128"/>
              <a:cs typeface="Arial Unicode MS" pitchFamily="34" charset="-128"/>
            </a:endParaRPr>
          </a:p>
        </p:txBody>
      </p:sp>
      <p:sp>
        <p:nvSpPr>
          <p:cNvPr id="3" name="Rectangle 2"/>
          <p:cNvSpPr/>
          <p:nvPr/>
        </p:nvSpPr>
        <p:spPr>
          <a:xfrm>
            <a:off x="325438" y="1125538"/>
            <a:ext cx="11236325" cy="3324225"/>
          </a:xfrm>
          <a:prstGeom prst="rect">
            <a:avLst/>
          </a:prstGeom>
        </p:spPr>
        <p:txBody>
          <a:bodyPr>
            <a:spAutoFit/>
          </a:bodyPr>
          <a:lstStyle/>
          <a:p>
            <a:pPr marL="274320" indent="-274320" fontAlgn="auto">
              <a:lnSpc>
                <a:spcPct val="150000"/>
              </a:lnSpc>
              <a:spcAft>
                <a:spcPts val="0"/>
              </a:spcAft>
              <a:buClr>
                <a:schemeClr val="accent3"/>
              </a:buClr>
              <a:buFont typeface="Wingdings 2"/>
              <a:buChar char=""/>
              <a:defRPr/>
            </a:pPr>
            <a:r>
              <a:rPr lang="ar-SA" sz="2000" dirty="0">
                <a:latin typeface="Arial Unicode MS" pitchFamily="34" charset="-128"/>
                <a:ea typeface="Arial Unicode MS" pitchFamily="34" charset="-128"/>
                <a:cs typeface="Arial Unicode MS" pitchFamily="34" charset="-128"/>
              </a:rPr>
              <a:t>الميتوكوندريا  أجسام لها عديد من الأشكال والصور محاطة بوحدتين غشائيتين يضمان بداخلهما الحشوة و  وأنزيمات دورة كربس ومركبات عديدة من نواتج التفاعلات الأنزيمية والسيتوكرومات مما يبين ان وظيفتها هي القيام بعملية التنفس . وهكذا فهي تختص بإنتاج الطاقة المستخدمة في الخلية ولذلك يلاحظ كثافة الميتوكوندريا في الخلايا النشطة مثل الخلايا المرستيمية حيث تسود بها الميتوكوندريا . ويعني ان الميتوكوندريا تمد الخلايا بالطاقة انه عندما تتحلل الدهون والكربوهيدرات في السيتوبلازم ينتج عن أكسدة هذه المواد ثاني أكسيد الكربون وماء وطاقة</a:t>
            </a:r>
            <a:r>
              <a:rPr lang="ar-EG" sz="2000" dirty="0">
                <a:latin typeface="Arial Unicode MS" pitchFamily="34" charset="-128"/>
                <a:ea typeface="Arial Unicode MS" pitchFamily="34" charset="-128"/>
                <a:cs typeface="Arial Unicode MS" pitchFamily="34" charset="-128"/>
              </a:rPr>
              <a:t> في </a:t>
            </a:r>
            <a:r>
              <a:rPr lang="ar-SA" sz="2000" dirty="0">
                <a:latin typeface="Arial Unicode MS" pitchFamily="34" charset="-128"/>
                <a:ea typeface="Arial Unicode MS" pitchFamily="34" charset="-128"/>
                <a:cs typeface="Arial Unicode MS" pitchFamily="34" charset="-128"/>
              </a:rPr>
              <a:t>صورة</a:t>
            </a:r>
            <a:r>
              <a:rPr lang="en-US" sz="2000" dirty="0">
                <a:latin typeface="Arial Unicode MS" pitchFamily="34" charset="-128"/>
                <a:ea typeface="Arial Unicode MS" pitchFamily="34" charset="-128"/>
                <a:cs typeface="Arial Unicode MS" pitchFamily="34" charset="-128"/>
              </a:rPr>
              <a:t> ATP</a:t>
            </a:r>
            <a:r>
              <a:rPr lang="ar-EG"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وهي التي تخزن  الميتوكوندريا روابط فوسفاتية غنية بالطاقة   فان لها القدرة علي الانقسام </a:t>
            </a:r>
            <a:r>
              <a:rPr lang="ar-EG" sz="2000" dirty="0">
                <a:latin typeface="Arial Unicode MS" pitchFamily="34" charset="-128"/>
                <a:ea typeface="Arial Unicode MS" pitchFamily="34" charset="-128"/>
                <a:cs typeface="Arial Unicode MS" pitchFamily="34" charset="-128"/>
              </a:rPr>
              <a:t>لانها تحتوي ع</a:t>
            </a:r>
            <a:r>
              <a:rPr lang="ar-SA" sz="2000" dirty="0">
                <a:latin typeface="Arial Unicode MS" pitchFamily="34" charset="-128"/>
                <a:ea typeface="Arial Unicode MS" pitchFamily="34" charset="-128"/>
                <a:cs typeface="Arial Unicode MS" pitchFamily="34" charset="-128"/>
              </a:rPr>
              <a:t>لي الحمض النووي </a:t>
            </a:r>
            <a:r>
              <a:rPr lang="en-US" sz="2000" dirty="0">
                <a:latin typeface="Arial Unicode MS" pitchFamily="34" charset="-128"/>
                <a:ea typeface="Arial Unicode MS" pitchFamily="34" charset="-128"/>
                <a:cs typeface="Arial Unicode MS" pitchFamily="34" charset="-128"/>
              </a:rPr>
              <a:t>DNA</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687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438" y="260350"/>
            <a:ext cx="5526087"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3" name="Picture 3" descr="الميتوكوندريا"/>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6663" y="260350"/>
            <a:ext cx="4868862"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4" name="Rectangle 3"/>
          <p:cNvSpPr>
            <a:spLocks noChangeArrowheads="1"/>
          </p:cNvSpPr>
          <p:nvPr/>
        </p:nvSpPr>
        <p:spPr bwMode="auto">
          <a:xfrm>
            <a:off x="5278438" y="5589588"/>
            <a:ext cx="3711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b="1">
                <a:latin typeface="Arial Unicode MS" pitchFamily="34" charset="-128"/>
                <a:ea typeface="Arial Unicode MS" pitchFamily="34" charset="-128"/>
                <a:cs typeface="Arial Unicode MS" pitchFamily="34" charset="-128"/>
              </a:rPr>
              <a:t>شكل يوضح تركيب الميتوكندريا في الخلية</a:t>
            </a:r>
            <a:endParaRPr 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
          <p:cNvSpPr>
            <a:spLocks noChangeArrowheads="1"/>
          </p:cNvSpPr>
          <p:nvPr/>
        </p:nvSpPr>
        <p:spPr bwMode="auto">
          <a:xfrm>
            <a:off x="2854325" y="620713"/>
            <a:ext cx="62722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400" b="1" u="sng">
                <a:solidFill>
                  <a:srgbClr val="C00000"/>
                </a:solidFill>
                <a:latin typeface="Arial Unicode MS" pitchFamily="34" charset="-128"/>
                <a:ea typeface="Arial Unicode MS" pitchFamily="34" charset="-128"/>
                <a:cs typeface="Arial Unicode MS" pitchFamily="34" charset="-128"/>
              </a:rPr>
              <a:t>البلاستيــدات </a:t>
            </a:r>
            <a:r>
              <a:rPr lang="en-US" sz="2400" b="1" u="sng">
                <a:solidFill>
                  <a:srgbClr val="C00000"/>
                </a:solidFill>
                <a:latin typeface="Arial Unicode MS" pitchFamily="34" charset="-128"/>
                <a:ea typeface="Arial Unicode MS" pitchFamily="34" charset="-128"/>
                <a:cs typeface="Arial Unicode MS" pitchFamily="34" charset="-128"/>
              </a:rPr>
              <a:t>Plastids</a:t>
            </a:r>
            <a:r>
              <a:rPr lang="ar-SA" sz="2400" b="1" u="sng">
                <a:solidFill>
                  <a:srgbClr val="C00000"/>
                </a:solidFill>
                <a:latin typeface="Arial Unicode MS" pitchFamily="34" charset="-128"/>
                <a:ea typeface="Arial Unicode MS" pitchFamily="34" charset="-128"/>
                <a:cs typeface="Arial Unicode MS" pitchFamily="34" charset="-128"/>
              </a:rPr>
              <a:t> </a:t>
            </a:r>
            <a:endParaRPr lang="en-US" sz="2400">
              <a:latin typeface="Arial Unicode MS" pitchFamily="34" charset="-128"/>
              <a:ea typeface="Arial Unicode MS" pitchFamily="34" charset="-128"/>
              <a:cs typeface="Arial Unicode MS" pitchFamily="34" charset="-128"/>
            </a:endParaRPr>
          </a:p>
        </p:txBody>
      </p:sp>
      <p:sp>
        <p:nvSpPr>
          <p:cNvPr id="82947" name="Rectangle 2"/>
          <p:cNvSpPr>
            <a:spLocks noChangeArrowheads="1"/>
          </p:cNvSpPr>
          <p:nvPr/>
        </p:nvSpPr>
        <p:spPr bwMode="auto">
          <a:xfrm>
            <a:off x="982663" y="1268413"/>
            <a:ext cx="10390187"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البلاستيدات هي عضيات مميزة للنبات وهي عادة مستديرة او بيضيه او قرصية الشكل قطرها حوالي 4-6 ميكرون وتحاط بغشاء مزدوج وبداخلها حشوة تحاط البلاستيدات بغشاء مزدوج يسمي الغلاف </a:t>
            </a:r>
            <a:r>
              <a:rPr lang="en-US" sz="2000">
                <a:latin typeface="Arial Unicode MS" pitchFamily="34" charset="-128"/>
                <a:ea typeface="Arial Unicode MS" pitchFamily="34" charset="-128"/>
                <a:cs typeface="Arial Unicode MS" pitchFamily="34" charset="-128"/>
              </a:rPr>
              <a:t>Envelope</a:t>
            </a:r>
            <a:r>
              <a:rPr lang="ar-SA" sz="2000">
                <a:latin typeface="Arial Unicode MS" pitchFamily="34" charset="-128"/>
                <a:ea typeface="Arial Unicode MS" pitchFamily="34" charset="-128"/>
                <a:cs typeface="Arial Unicode MS" pitchFamily="34" charset="-128"/>
              </a:rPr>
              <a:t>  مع تراكيب أخري في الحشوة او الاستروما   </a:t>
            </a:r>
            <a:r>
              <a:rPr lang="en-US" sz="2000">
                <a:latin typeface="Arial Unicode MS" pitchFamily="34" charset="-128"/>
                <a:ea typeface="Arial Unicode MS" pitchFamily="34" charset="-128"/>
                <a:cs typeface="Arial Unicode MS" pitchFamily="34" charset="-128"/>
              </a:rPr>
              <a:t>Stroma</a:t>
            </a:r>
            <a:r>
              <a:rPr lang="ar-SA" sz="2000">
                <a:latin typeface="Arial Unicode MS" pitchFamily="34" charset="-128"/>
                <a:ea typeface="Arial Unicode MS" pitchFamily="34" charset="-128"/>
                <a:cs typeface="Arial Unicode MS" pitchFamily="34" charset="-128"/>
              </a:rPr>
              <a:t> تسمي الجرانات وهي علي شكل أقراص وتتكون من 5-50 من الأكياس المفلطحة وهي التي تحوي الكلور وفيلات والبلاستيدات تحوي عادة </a:t>
            </a:r>
            <a:r>
              <a:rPr lang="en-US" sz="2000">
                <a:latin typeface="Arial Unicode MS" pitchFamily="34" charset="-128"/>
                <a:ea typeface="Arial Unicode MS" pitchFamily="34" charset="-128"/>
                <a:cs typeface="Arial Unicode MS" pitchFamily="34" charset="-128"/>
              </a:rPr>
              <a:t>DNA</a:t>
            </a:r>
            <a:r>
              <a:rPr lang="ar-SA" sz="2000">
                <a:latin typeface="Arial Unicode MS" pitchFamily="34" charset="-128"/>
                <a:ea typeface="Arial Unicode MS" pitchFamily="34" charset="-128"/>
                <a:cs typeface="Arial Unicode MS" pitchFamily="34" charset="-128"/>
              </a:rPr>
              <a:t> و </a:t>
            </a:r>
            <a:r>
              <a:rPr lang="en-US" sz="2000">
                <a:latin typeface="Arial Unicode MS" pitchFamily="34" charset="-128"/>
                <a:ea typeface="Arial Unicode MS" pitchFamily="34" charset="-128"/>
                <a:cs typeface="Arial Unicode MS" pitchFamily="34" charset="-128"/>
              </a:rPr>
              <a:t>RNA</a:t>
            </a:r>
            <a:r>
              <a:rPr lang="ar-SA" sz="2000">
                <a:latin typeface="Arial Unicode MS" pitchFamily="34" charset="-128"/>
                <a:ea typeface="Arial Unicode MS" pitchFamily="34" charset="-128"/>
                <a:cs typeface="Arial Unicode MS" pitchFamily="34" charset="-128"/>
              </a:rPr>
              <a:t>  ولهذا فهي يمكن ان تتكاثر مستقلة عن انقسام الخلية ويعتقد انها تنشأ من البلاستيدات الأولية </a:t>
            </a:r>
            <a:r>
              <a:rPr lang="en-US" sz="2000">
                <a:latin typeface="Arial Unicode MS" pitchFamily="34" charset="-128"/>
                <a:ea typeface="Arial Unicode MS" pitchFamily="34" charset="-128"/>
                <a:cs typeface="Arial Unicode MS" pitchFamily="34" charset="-128"/>
              </a:rPr>
              <a:t>Proplastids</a:t>
            </a:r>
            <a:r>
              <a:rPr lang="ar-SA" sz="2000">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p:txBody>
      </p:sp>
      <p:sp>
        <p:nvSpPr>
          <p:cNvPr id="82948" name="Rectangle 3"/>
          <p:cNvSpPr>
            <a:spLocks noChangeArrowheads="1"/>
          </p:cNvSpPr>
          <p:nvPr/>
        </p:nvSpPr>
        <p:spPr bwMode="auto">
          <a:xfrm>
            <a:off x="9229725" y="4214813"/>
            <a:ext cx="1908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EG" sz="2000" b="1" u="sng">
                <a:solidFill>
                  <a:srgbClr val="C00000"/>
                </a:solidFill>
                <a:latin typeface="Arial Unicode MS" pitchFamily="34" charset="-128"/>
                <a:ea typeface="Arial Unicode MS" pitchFamily="34" charset="-128"/>
                <a:cs typeface="Arial Unicode MS" pitchFamily="34" charset="-128"/>
              </a:rPr>
              <a:t>اقسام البلاستيدات</a:t>
            </a:r>
            <a:endParaRPr lang="en-US" sz="2000">
              <a:latin typeface="Arial Unicode MS" pitchFamily="34" charset="-128"/>
              <a:ea typeface="Arial Unicode MS" pitchFamily="34" charset="-128"/>
              <a:cs typeface="Arial Unicode MS" pitchFamily="34" charset="-128"/>
            </a:endParaRPr>
          </a:p>
        </p:txBody>
      </p:sp>
      <p:sp>
        <p:nvSpPr>
          <p:cNvPr id="82949" name="Rectangle 4"/>
          <p:cNvSpPr>
            <a:spLocks noChangeArrowheads="1"/>
          </p:cNvSpPr>
          <p:nvPr/>
        </p:nvSpPr>
        <p:spPr bwMode="auto">
          <a:xfrm>
            <a:off x="1014413" y="4857750"/>
            <a:ext cx="1062355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البلاستيدات الأولية وهي التي تنمو وتكون البلاستيدات .</a:t>
            </a:r>
            <a:r>
              <a:rPr lang="en-US" sz="2000">
                <a:latin typeface="Arial Unicode MS" pitchFamily="34" charset="-128"/>
                <a:ea typeface="Arial Unicode MS" pitchFamily="34" charset="-128"/>
                <a:cs typeface="Arial Unicode MS" pitchFamily="34" charset="-128"/>
              </a:rPr>
              <a:t> Leucoplastids</a:t>
            </a:r>
            <a:r>
              <a:rPr lang="ar-SA" sz="2000">
                <a:latin typeface="Arial Unicode MS" pitchFamily="34" charset="-128"/>
                <a:ea typeface="Arial Unicode MS" pitchFamily="34" charset="-128"/>
                <a:cs typeface="Arial Unicode MS" pitchFamily="34" charset="-128"/>
              </a:rPr>
              <a:t>:</a:t>
            </a: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وهي البلاستيدات عديمة اللون لا تحتوى على الكلوروفيل والكاروتنويدات. وتنتج بروتينات وزيوت ويمكنها ان تخضر اذا تعرضت للضوء .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1"/>
          <p:cNvSpPr>
            <a:spLocks noChangeArrowheads="1"/>
          </p:cNvSpPr>
          <p:nvPr/>
        </p:nvSpPr>
        <p:spPr bwMode="auto">
          <a:xfrm>
            <a:off x="795338" y="549275"/>
            <a:ext cx="10529887"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البلاستيدات  الخضراء وهي بلاستيدات تحوي صبغات الكلوروفيلات والكاروتنويدات وتظهر بلون اخضر لتغلب لون الكلوروفيل ولزيادة تركيزه وتقوم بالتمثيل الضوئى </a:t>
            </a:r>
          </a:p>
          <a:p>
            <a:pPr>
              <a:lnSpc>
                <a:spcPct val="150000"/>
              </a:lnSpc>
            </a:pPr>
            <a:r>
              <a:rPr lang="ar-SA" sz="2000">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البلاستيدات الملونة</a:t>
            </a:r>
            <a:r>
              <a:rPr lang="ar-SA" sz="2000">
                <a:latin typeface="Arial Unicode MS" pitchFamily="34" charset="-128"/>
                <a:ea typeface="Arial Unicode MS" pitchFamily="34" charset="-128"/>
                <a:cs typeface="Arial Unicode MS" pitchFamily="34" charset="-128"/>
              </a:rPr>
              <a:t> </a:t>
            </a:r>
            <a:r>
              <a:rPr lang="en-US" sz="2000" b="1">
                <a:latin typeface="Arial Unicode MS" pitchFamily="34" charset="-128"/>
                <a:ea typeface="Arial Unicode MS" pitchFamily="34" charset="-128"/>
                <a:cs typeface="Arial Unicode MS" pitchFamily="34" charset="-128"/>
              </a:rPr>
              <a:t>Chromoplasts:</a:t>
            </a:r>
            <a:endParaRPr lang="en-US" sz="2000">
              <a:latin typeface="Arial Unicode MS" pitchFamily="34" charset="-128"/>
              <a:ea typeface="Arial Unicode MS" pitchFamily="34" charset="-128"/>
              <a:cs typeface="Arial Unicode MS" pitchFamily="34" charset="-128"/>
            </a:endParaRPr>
          </a:p>
          <a:p>
            <a:pPr>
              <a:lnSpc>
                <a:spcPct val="150000"/>
              </a:lnSpc>
            </a:pPr>
            <a:r>
              <a:rPr lang="en-US" sz="2000">
                <a:latin typeface="Arial Unicode MS" pitchFamily="34" charset="-128"/>
                <a:ea typeface="Arial Unicode MS" pitchFamily="34" charset="-128"/>
                <a:cs typeface="Arial Unicode MS" pitchFamily="34" charset="-128"/>
              </a:rPr>
              <a:t> : </a:t>
            </a:r>
            <a:r>
              <a:rPr lang="ar-SA" sz="2000">
                <a:latin typeface="Arial Unicode MS" pitchFamily="34" charset="-128"/>
                <a:ea typeface="Arial Unicode MS" pitchFamily="34" charset="-128"/>
                <a:cs typeface="Arial Unicode MS" pitchFamily="34" charset="-128"/>
              </a:rPr>
              <a:t>وتحتوي فقط علي صبغات الكاروتنويدات. وظيفتها لازالت مبهمة ولكنها مسئولة عن تلون أوراق الخريف والأزهار والثمار الناضجة حيث تتراكم بها الكاروتنيدات والصبغات الاخرى كما فى الطماطم .</a:t>
            </a:r>
          </a:p>
          <a:p>
            <a:pPr>
              <a:lnSpc>
                <a:spcPct val="150000"/>
              </a:lnSpc>
            </a:pPr>
            <a:r>
              <a:rPr lang="en-US" sz="2000">
                <a:latin typeface="Arial Unicode MS" pitchFamily="34" charset="-128"/>
                <a:ea typeface="Arial Unicode MS" pitchFamily="34" charset="-128"/>
                <a:cs typeface="Arial Unicode MS" pitchFamily="34" charset="-128"/>
              </a:rPr>
              <a:t> Amyloplastids</a:t>
            </a:r>
            <a:r>
              <a:rPr lang="ar-SA" sz="2000">
                <a:latin typeface="Arial Unicode MS" pitchFamily="34" charset="-128"/>
                <a:ea typeface="Arial Unicode MS" pitchFamily="34" charset="-128"/>
                <a:cs typeface="Arial Unicode MS" pitchFamily="34" charset="-128"/>
              </a:rPr>
              <a:t>:</a:t>
            </a: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وهي البلاستيدات النشوية وهي تلعب دورا هاما في تمثيل النشا في خلايا  أعضاء معينة مثل درنات البطاطس واندوسبيرم حبوب الذرة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4" descr="1394um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260350"/>
            <a:ext cx="11137900" cy="530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5" name="Rectangle 2"/>
          <p:cNvSpPr>
            <a:spLocks noChangeArrowheads="1"/>
          </p:cNvSpPr>
          <p:nvPr/>
        </p:nvSpPr>
        <p:spPr bwMode="auto">
          <a:xfrm>
            <a:off x="4903788" y="5876925"/>
            <a:ext cx="370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b="1">
                <a:latin typeface="Arial Unicode MS" pitchFamily="34" charset="-128"/>
                <a:ea typeface="Arial Unicode MS" pitchFamily="34" charset="-128"/>
                <a:cs typeface="Arial Unicode MS" pitchFamily="34" charset="-128"/>
              </a:rPr>
              <a:t>شكل يوضح تركيب ال</a:t>
            </a:r>
            <a:r>
              <a:rPr lang="ar-EG" b="1">
                <a:latin typeface="Arial Unicode MS" pitchFamily="34" charset="-128"/>
                <a:ea typeface="Arial Unicode MS" pitchFamily="34" charset="-128"/>
                <a:cs typeface="Arial Unicode MS" pitchFamily="34" charset="-128"/>
              </a:rPr>
              <a:t>بلاستيدات </a:t>
            </a:r>
            <a:r>
              <a:rPr lang="ar-SA" b="1">
                <a:latin typeface="Arial Unicode MS" pitchFamily="34" charset="-128"/>
                <a:ea typeface="Arial Unicode MS" pitchFamily="34" charset="-128"/>
                <a:cs typeface="Arial Unicode MS" pitchFamily="34" charset="-128"/>
              </a:rPr>
              <a:t>في الخلية</a:t>
            </a:r>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1"/>
          <p:cNvSpPr>
            <a:spLocks noChangeArrowheads="1"/>
          </p:cNvSpPr>
          <p:nvPr/>
        </p:nvSpPr>
        <p:spPr bwMode="auto">
          <a:xfrm>
            <a:off x="5041900" y="692150"/>
            <a:ext cx="3240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400" b="1" u="sng">
                <a:solidFill>
                  <a:srgbClr val="C00000"/>
                </a:solidFill>
                <a:latin typeface="Arial Unicode MS" pitchFamily="34" charset="-128"/>
                <a:ea typeface="Arial Unicode MS" pitchFamily="34" charset="-128"/>
                <a:cs typeface="Arial Unicode MS" pitchFamily="34" charset="-128"/>
              </a:rPr>
              <a:t>الريبوزومات </a:t>
            </a:r>
            <a:r>
              <a:rPr lang="en-US" sz="2400" b="1" u="sng">
                <a:solidFill>
                  <a:srgbClr val="C00000"/>
                </a:solidFill>
                <a:latin typeface="Arial Unicode MS" pitchFamily="34" charset="-128"/>
                <a:ea typeface="Arial Unicode MS" pitchFamily="34" charset="-128"/>
                <a:cs typeface="Arial Unicode MS" pitchFamily="34" charset="-128"/>
              </a:rPr>
              <a:t>Ribosomes </a:t>
            </a:r>
            <a:endParaRPr lang="en-US" sz="2400">
              <a:latin typeface="Arial Unicode MS" pitchFamily="34" charset="-128"/>
              <a:ea typeface="Arial Unicode MS" pitchFamily="34" charset="-128"/>
              <a:cs typeface="Arial Unicode MS" pitchFamily="34" charset="-128"/>
            </a:endParaRPr>
          </a:p>
        </p:txBody>
      </p:sp>
      <p:sp>
        <p:nvSpPr>
          <p:cNvPr id="3" name="Rectangle 2"/>
          <p:cNvSpPr/>
          <p:nvPr/>
        </p:nvSpPr>
        <p:spPr>
          <a:xfrm>
            <a:off x="701675" y="1125538"/>
            <a:ext cx="10860088" cy="2862262"/>
          </a:xfrm>
          <a:prstGeom prst="rect">
            <a:avLst/>
          </a:prstGeom>
        </p:spPr>
        <p:txBody>
          <a:bodyPr>
            <a:spAutoFit/>
          </a:bodyPr>
          <a:lstStyle/>
          <a:p>
            <a:pPr marL="274320" indent="-274320" fontAlgn="auto">
              <a:lnSpc>
                <a:spcPct val="150000"/>
              </a:lnSpc>
              <a:spcAft>
                <a:spcPts val="0"/>
              </a:spcAft>
              <a:buClr>
                <a:schemeClr val="accent3"/>
              </a:buClr>
              <a:buFont typeface="Wingdings 2"/>
              <a:buChar char=""/>
              <a:defRPr/>
            </a:pPr>
            <a:r>
              <a:rPr lang="ar-SA" sz="2000" dirty="0">
                <a:latin typeface="Arial Unicode MS" pitchFamily="34" charset="-128"/>
                <a:ea typeface="Arial Unicode MS" pitchFamily="34" charset="-128"/>
                <a:cs typeface="Arial Unicode MS" pitchFamily="34" charset="-128"/>
              </a:rPr>
              <a:t>توجد الريبوزومات في الخلية اما بمصاحبة الشبكة الاندوبلازمية او حرة في السيتوبلازم او في الميتوكوندريا او البلاستيدات ويتراوح قطرها بين 0.1 – 0.3  ميكرون وتحتوي علي 50-60 % حمض </a:t>
            </a:r>
            <a:r>
              <a:rPr lang="en-US" sz="2000" dirty="0">
                <a:latin typeface="Arial Unicode MS" pitchFamily="34" charset="-128"/>
                <a:ea typeface="Arial Unicode MS" pitchFamily="34" charset="-128"/>
                <a:cs typeface="Arial Unicode MS" pitchFamily="34" charset="-128"/>
              </a:rPr>
              <a:t>RNA</a:t>
            </a:r>
            <a:r>
              <a:rPr lang="ar-SA" sz="2000" dirty="0">
                <a:latin typeface="Arial Unicode MS" pitchFamily="34" charset="-128"/>
                <a:ea typeface="Arial Unicode MS" pitchFamily="34" charset="-128"/>
                <a:cs typeface="Arial Unicode MS" pitchFamily="34" charset="-128"/>
              </a:rPr>
              <a:t> و 40 – 50 % بروتين اي انها عبارة عن تجمع من جزيئات الـ</a:t>
            </a:r>
            <a:r>
              <a:rPr lang="en-US" sz="2000" dirty="0">
                <a:latin typeface="Arial Unicode MS" pitchFamily="34" charset="-128"/>
                <a:ea typeface="Arial Unicode MS" pitchFamily="34" charset="-128"/>
                <a:cs typeface="Arial Unicode MS" pitchFamily="34" charset="-128"/>
              </a:rPr>
              <a:t>RNA</a:t>
            </a:r>
            <a:r>
              <a:rPr lang="ar-SA" sz="2000" dirty="0">
                <a:latin typeface="Arial Unicode MS" pitchFamily="34" charset="-128"/>
                <a:ea typeface="Arial Unicode MS" pitchFamily="34" charset="-128"/>
                <a:cs typeface="Arial Unicode MS" pitchFamily="34" charset="-128"/>
              </a:rPr>
              <a:t>  والبروتين ويطلق علي الـ </a:t>
            </a:r>
            <a:r>
              <a:rPr lang="en-US" sz="2000" dirty="0">
                <a:latin typeface="Arial Unicode MS" pitchFamily="34" charset="-128"/>
                <a:ea typeface="Arial Unicode MS" pitchFamily="34" charset="-128"/>
                <a:cs typeface="Arial Unicode MS" pitchFamily="34" charset="-128"/>
              </a:rPr>
              <a:t>RNA</a:t>
            </a:r>
            <a:r>
              <a:rPr lang="ar-SA" sz="2000" dirty="0">
                <a:latin typeface="Arial Unicode MS" pitchFamily="34" charset="-128"/>
                <a:ea typeface="Arial Unicode MS" pitchFamily="34" charset="-128"/>
                <a:cs typeface="Arial Unicode MS" pitchFamily="34" charset="-128"/>
              </a:rPr>
              <a:t> المشترك في بناء الريبوزوم بـ </a:t>
            </a:r>
            <a:r>
              <a:rPr lang="en-US" sz="2000" dirty="0">
                <a:latin typeface="Arial Unicode MS" pitchFamily="34" charset="-128"/>
                <a:ea typeface="Arial Unicode MS" pitchFamily="34" charset="-128"/>
                <a:cs typeface="Arial Unicode MS" pitchFamily="34" charset="-128"/>
              </a:rPr>
              <a:t>RNA</a:t>
            </a:r>
            <a:r>
              <a:rPr lang="ar-SA" sz="2000" dirty="0">
                <a:latin typeface="Arial Unicode MS" pitchFamily="34" charset="-128"/>
                <a:ea typeface="Arial Unicode MS" pitchFamily="34" charset="-128"/>
                <a:cs typeface="Arial Unicode MS" pitchFamily="34" charset="-128"/>
              </a:rPr>
              <a:t>الريبوزومي (</a:t>
            </a:r>
            <a:r>
              <a:rPr lang="en-US" sz="2000" dirty="0">
                <a:latin typeface="Arial Unicode MS" pitchFamily="34" charset="-128"/>
                <a:ea typeface="Arial Unicode MS" pitchFamily="34" charset="-128"/>
                <a:cs typeface="Arial Unicode MS" pitchFamily="34" charset="-128"/>
              </a:rPr>
              <a:t>r- RNA</a:t>
            </a:r>
            <a:r>
              <a:rPr lang="ar-SA" sz="2000" dirty="0">
                <a:latin typeface="Arial Unicode MS" pitchFamily="34" charset="-128"/>
                <a:ea typeface="Arial Unicode MS" pitchFamily="34" charset="-128"/>
                <a:cs typeface="Arial Unicode MS" pitchFamily="34" charset="-128"/>
              </a:rPr>
              <a:t>  وتوجد الريبوزومات عادة في مجاميع عنقودية او في شكل سبحي او عديدات الريبوزومات </a:t>
            </a:r>
            <a:r>
              <a:rPr lang="en-US" sz="2000" dirty="0" err="1">
                <a:latin typeface="Arial Unicode MS" pitchFamily="34" charset="-128"/>
                <a:ea typeface="Arial Unicode MS" pitchFamily="34" charset="-128"/>
                <a:cs typeface="Arial Unicode MS" pitchFamily="34" charset="-128"/>
              </a:rPr>
              <a:t>Polyribosomes</a:t>
            </a:r>
            <a:r>
              <a:rPr lang="ar-SA" sz="2000" dirty="0">
                <a:latin typeface="Arial Unicode MS" pitchFamily="34" charset="-128"/>
                <a:ea typeface="Arial Unicode MS" pitchFamily="34" charset="-128"/>
                <a:cs typeface="Arial Unicode MS" pitchFamily="34" charset="-128"/>
              </a:rPr>
              <a:t> وهي الاماكن النشطة لتمثيل الببتيدات عندما ترتبط بالـ </a:t>
            </a:r>
            <a:r>
              <a:rPr lang="en-US" sz="2000" dirty="0">
                <a:latin typeface="Arial Unicode MS" pitchFamily="34" charset="-128"/>
                <a:ea typeface="Arial Unicode MS" pitchFamily="34" charset="-128"/>
                <a:cs typeface="Arial Unicode MS" pitchFamily="34" charset="-128"/>
              </a:rPr>
              <a:t>RNA</a:t>
            </a:r>
            <a:r>
              <a:rPr lang="ar-SA" sz="2000" dirty="0">
                <a:latin typeface="Arial Unicode MS" pitchFamily="34" charset="-128"/>
                <a:ea typeface="Arial Unicode MS" pitchFamily="34" charset="-128"/>
                <a:cs typeface="Arial Unicode MS" pitchFamily="34" charset="-128"/>
              </a:rPr>
              <a:t> الرسول او</a:t>
            </a:r>
            <a:br>
              <a:rPr lang="ar-SA" sz="2000" dirty="0">
                <a:latin typeface="Arial Unicode MS" pitchFamily="34" charset="-128"/>
                <a:ea typeface="Arial Unicode MS" pitchFamily="34" charset="-128"/>
                <a:cs typeface="Arial Unicode MS" pitchFamily="34" charset="-128"/>
              </a:rPr>
            </a:br>
            <a:r>
              <a:rPr lang="ar-SA" sz="2000" dirty="0">
                <a:latin typeface="Arial Unicode MS" pitchFamily="34" charset="-128"/>
                <a:ea typeface="Arial Unicode MS" pitchFamily="34" charset="-128"/>
                <a:cs typeface="Arial Unicode MS" pitchFamily="34" charset="-128"/>
              </a:rPr>
              <a:t> </a:t>
            </a:r>
            <a:r>
              <a:rPr lang="en-US" sz="2000" dirty="0">
                <a:latin typeface="Arial Unicode MS" pitchFamily="34" charset="-128"/>
                <a:ea typeface="Arial Unicode MS" pitchFamily="34" charset="-128"/>
                <a:cs typeface="Arial Unicode MS" pitchFamily="34" charset="-128"/>
              </a:rPr>
              <a:t>m-RNA</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
          <p:cNvSpPr>
            <a:spLocks noChangeArrowheads="1"/>
          </p:cNvSpPr>
          <p:nvPr/>
        </p:nvSpPr>
        <p:spPr bwMode="auto">
          <a:xfrm>
            <a:off x="4835525" y="692150"/>
            <a:ext cx="2757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400" b="1" u="sng">
                <a:solidFill>
                  <a:srgbClr val="C00000"/>
                </a:solidFill>
                <a:latin typeface="Arial Unicode MS" pitchFamily="34" charset="-128"/>
                <a:ea typeface="Arial Unicode MS" pitchFamily="34" charset="-128"/>
                <a:cs typeface="Arial Unicode MS" pitchFamily="34" charset="-128"/>
              </a:rPr>
              <a:t>الفجـــوات </a:t>
            </a:r>
            <a:r>
              <a:rPr lang="en-US" sz="2400" b="1" u="sng">
                <a:solidFill>
                  <a:srgbClr val="C00000"/>
                </a:solidFill>
                <a:latin typeface="Arial Unicode MS" pitchFamily="34" charset="-128"/>
                <a:ea typeface="Arial Unicode MS" pitchFamily="34" charset="-128"/>
                <a:cs typeface="Arial Unicode MS" pitchFamily="34" charset="-128"/>
              </a:rPr>
              <a:t>Vacuoles</a:t>
            </a:r>
            <a:endParaRPr lang="en-US" sz="2400">
              <a:latin typeface="Arial Unicode MS" pitchFamily="34" charset="-128"/>
              <a:ea typeface="Arial Unicode MS" pitchFamily="34" charset="-128"/>
              <a:cs typeface="Arial Unicode MS" pitchFamily="34" charset="-128"/>
            </a:endParaRPr>
          </a:p>
        </p:txBody>
      </p:sp>
      <p:sp>
        <p:nvSpPr>
          <p:cNvPr id="3" name="Rectangle 2"/>
          <p:cNvSpPr/>
          <p:nvPr/>
        </p:nvSpPr>
        <p:spPr>
          <a:xfrm>
            <a:off x="701675" y="1268413"/>
            <a:ext cx="10860088" cy="2862262"/>
          </a:xfrm>
          <a:prstGeom prst="rect">
            <a:avLst/>
          </a:prstGeom>
        </p:spPr>
        <p:txBody>
          <a:bodyPr>
            <a:spAutoFit/>
          </a:bodyPr>
          <a:lstStyle/>
          <a:p>
            <a:pPr marL="365760" indent="-256032" fontAlgn="auto">
              <a:lnSpc>
                <a:spcPct val="150000"/>
              </a:lnSpc>
              <a:spcBef>
                <a:spcPts val="580"/>
              </a:spcBef>
              <a:spcAft>
                <a:spcPts val="0"/>
              </a:spcAft>
              <a:buClr>
                <a:schemeClr val="accent3"/>
              </a:buClr>
              <a:buFont typeface="Wingdings 3"/>
              <a:buChar char=""/>
              <a:defRPr/>
            </a:pPr>
            <a:r>
              <a:rPr lang="ar-SA" sz="2000" dirty="0">
                <a:latin typeface="Arial Unicode MS" pitchFamily="34" charset="-128"/>
                <a:ea typeface="Arial Unicode MS" pitchFamily="34" charset="-128"/>
                <a:cs typeface="Arial Unicode MS" pitchFamily="34" charset="-128"/>
              </a:rPr>
              <a:t>هي عبارة عن مساحة محاطة بغشاء مملوءة بسائل مائي او عصير خلوي </a:t>
            </a:r>
            <a:r>
              <a:rPr lang="en-US" sz="2000" dirty="0">
                <a:latin typeface="Arial Unicode MS" pitchFamily="34" charset="-128"/>
                <a:ea typeface="Arial Unicode MS" pitchFamily="34" charset="-128"/>
                <a:cs typeface="Arial Unicode MS" pitchFamily="34" charset="-128"/>
              </a:rPr>
              <a:t>Cell sap</a:t>
            </a:r>
            <a:r>
              <a:rPr lang="ar-SA" sz="2000" dirty="0">
                <a:latin typeface="Arial Unicode MS" pitchFamily="34" charset="-128"/>
                <a:ea typeface="Arial Unicode MS" pitchFamily="34" charset="-128"/>
                <a:cs typeface="Arial Unicode MS" pitchFamily="34" charset="-128"/>
              </a:rPr>
              <a:t>   وتوجد الفجوات العصارية مبعثرة في السيتوبلازم في الخلايا الحديثة المرستيمية حيث تمتلئ الخلية بالسيتوبلازم الكثيف وعند نضج الخلية تتجمع هذه الفجوات مع بعضها لتكون فجوة واحدة كبيرة في وسط الخلية وتكون محاطة بغشاء هو جزء من الغشاء البلازمي الداخلي</a:t>
            </a:r>
            <a:r>
              <a:rPr lang="en-US" sz="2000" dirty="0" err="1">
                <a:latin typeface="Arial Unicode MS" pitchFamily="34" charset="-128"/>
                <a:ea typeface="Arial Unicode MS" pitchFamily="34" charset="-128"/>
                <a:cs typeface="Arial Unicode MS" pitchFamily="34" charset="-128"/>
              </a:rPr>
              <a:t>Tonoplast</a:t>
            </a:r>
            <a:r>
              <a:rPr lang="ar-SA" sz="2000" dirty="0">
                <a:latin typeface="Arial Unicode MS" pitchFamily="34" charset="-128"/>
                <a:ea typeface="Arial Unicode MS" pitchFamily="34" charset="-128"/>
                <a:cs typeface="Arial Unicode MS" pitchFamily="34" charset="-128"/>
              </a:rPr>
              <a:t>  وهو غشاء اختياري النفاذية وتدفع الفجوة عند تجمعها من الفجوات الصغيرة السيتوبلازم ليلاصق الجدار كطبقة رقيقة  ومن وظائف الفجوة المحافظة علي استمرارية ضغط الامتلاء </a:t>
            </a:r>
            <a:r>
              <a:rPr lang="en-US" sz="2000" dirty="0" err="1">
                <a:latin typeface="Arial Unicode MS" pitchFamily="34" charset="-128"/>
                <a:ea typeface="Arial Unicode MS" pitchFamily="34" charset="-128"/>
                <a:cs typeface="Arial Unicode MS" pitchFamily="34" charset="-128"/>
              </a:rPr>
              <a:t>Turger</a:t>
            </a:r>
            <a:r>
              <a:rPr lang="en-US" sz="2000" dirty="0">
                <a:latin typeface="Arial Unicode MS" pitchFamily="34" charset="-128"/>
                <a:ea typeface="Arial Unicode MS" pitchFamily="34" charset="-128"/>
                <a:cs typeface="Arial Unicode MS" pitchFamily="34" charset="-128"/>
              </a:rPr>
              <a:t> pressure</a:t>
            </a:r>
            <a:r>
              <a:rPr lang="ar-SA" sz="2000" dirty="0">
                <a:latin typeface="Arial Unicode MS" pitchFamily="34" charset="-128"/>
                <a:ea typeface="Arial Unicode MS" pitchFamily="34" charset="-128"/>
                <a:cs typeface="Arial Unicode MS" pitchFamily="34" charset="-128"/>
              </a:rPr>
              <a:t>  للخلية وهو هام جدا للتركيب الدعامي وللتحكم في حركة الماء . </a:t>
            </a:r>
            <a:endParaRPr lang="en-US" sz="2000" dirty="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1"/>
          <p:cNvSpPr>
            <a:spLocks noChangeArrowheads="1"/>
          </p:cNvSpPr>
          <p:nvPr/>
        </p:nvSpPr>
        <p:spPr bwMode="auto">
          <a:xfrm>
            <a:off x="514350" y="333375"/>
            <a:ext cx="11139488"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كما أن من مهام الفجوة تخزين المواد الأساسية اللازمة للنشاط التمثيلي للخلية وتخزين منتجات التمثيل الثانوية والمركبات الدفاعية للخلية والسامة وهكذا يحتوي العصير علي مواد كالسكريات والأحماض العضوية والأملاح المعدنية والغازات والصبغات والقلويدات والدهون والتانينات وأحيانا البللورات وعادة يكون الـ </a:t>
            </a:r>
            <a:r>
              <a:rPr lang="en-US" sz="2000">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للعصير الخلوي حامضيا الا انه  في بعض الاحيان قد يتراوح بين 1 – 11 حسب مكوناته .    ولهذا فدراستة غير سهلة من الناحية السيتولوجية والكيموحيوية .  والغشاء المحيط بالفجوة </a:t>
            </a:r>
            <a:r>
              <a:rPr lang="en-US" sz="2000">
                <a:latin typeface="Arial Unicode MS" pitchFamily="34" charset="-128"/>
                <a:ea typeface="Arial Unicode MS" pitchFamily="34" charset="-128"/>
                <a:cs typeface="Arial Unicode MS" pitchFamily="34" charset="-128"/>
              </a:rPr>
              <a:t>Tonoplast</a:t>
            </a:r>
            <a:r>
              <a:rPr lang="ar-SA" sz="2000">
                <a:latin typeface="Arial Unicode MS" pitchFamily="34" charset="-128"/>
                <a:ea typeface="Arial Unicode MS" pitchFamily="34" charset="-128"/>
                <a:cs typeface="Arial Unicode MS" pitchFamily="34" charset="-128"/>
              </a:rPr>
              <a:t> غير المزدوج يلعب دورا هاما في النشاط الكيميائي للخلية مثل تراكم أيونات الهيدروجين وتخزين المواد السامة والسماح بعبور بعض المواد في اتجاة واحد (من الخلية للفجوة ) . </a:t>
            </a:r>
            <a:endParaRPr lang="en-US" sz="2000">
              <a:latin typeface="Arial Unicode MS" pitchFamily="34" charset="-128"/>
              <a:ea typeface="Arial Unicode MS" pitchFamily="34" charset="-128"/>
              <a:cs typeface="Arial Unicode MS" pitchFamily="34" charset="-128"/>
            </a:endParaRPr>
          </a:p>
        </p:txBody>
      </p:sp>
      <p:sp>
        <p:nvSpPr>
          <p:cNvPr id="88067" name="Rectangle 2"/>
          <p:cNvSpPr>
            <a:spLocks noChangeArrowheads="1"/>
          </p:cNvSpPr>
          <p:nvPr/>
        </p:nvSpPr>
        <p:spPr bwMode="auto">
          <a:xfrm>
            <a:off x="1228725" y="3071813"/>
            <a:ext cx="101552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ووجود الصبغات بالفجوة مثل الانثوسيانين والذي يلون عديد من الأزهار والثمار والأوراق .  وبسبب تغيره في اللون حسب الـ</a:t>
            </a:r>
            <a:r>
              <a:rPr lang="en-US" sz="2000">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استعمل كدليل لدرجة الحموضة (مثل صبغة عباد الشمس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
          <p:cNvSpPr>
            <a:spLocks noChangeArrowheads="1"/>
          </p:cNvSpPr>
          <p:nvPr/>
        </p:nvSpPr>
        <p:spPr bwMode="auto">
          <a:xfrm>
            <a:off x="7015163" y="285750"/>
            <a:ext cx="3908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400" b="1" u="sng">
                <a:solidFill>
                  <a:srgbClr val="C00000"/>
                </a:solidFill>
                <a:latin typeface="Arial Unicode MS" pitchFamily="34" charset="-128"/>
                <a:ea typeface="Arial Unicode MS" pitchFamily="34" charset="-128"/>
                <a:cs typeface="Arial Unicode MS" pitchFamily="34" charset="-128"/>
              </a:rPr>
              <a:t>الأنابيب الدقيقــة </a:t>
            </a:r>
            <a:r>
              <a:rPr lang="en-US" sz="2400" b="1" u="sng">
                <a:solidFill>
                  <a:srgbClr val="C00000"/>
                </a:solidFill>
                <a:latin typeface="Arial Unicode MS" pitchFamily="34" charset="-128"/>
                <a:ea typeface="Arial Unicode MS" pitchFamily="34" charset="-128"/>
                <a:cs typeface="Arial Unicode MS" pitchFamily="34" charset="-128"/>
              </a:rPr>
              <a:t>Microtubules</a:t>
            </a:r>
            <a:endParaRPr lang="en-US" sz="2400">
              <a:latin typeface="Arial Unicode MS" pitchFamily="34" charset="-128"/>
              <a:ea typeface="Arial Unicode MS" pitchFamily="34" charset="-128"/>
              <a:cs typeface="Arial Unicode MS" pitchFamily="34" charset="-128"/>
            </a:endParaRPr>
          </a:p>
        </p:txBody>
      </p:sp>
      <p:sp>
        <p:nvSpPr>
          <p:cNvPr id="89091" name="Rectangle 2"/>
          <p:cNvSpPr>
            <a:spLocks noChangeArrowheads="1"/>
          </p:cNvSpPr>
          <p:nvPr/>
        </p:nvSpPr>
        <p:spPr bwMode="auto">
          <a:xfrm>
            <a:off x="420688" y="908050"/>
            <a:ext cx="10810875"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هي تراكيب مستطيلة مجوفة لا غشائية قطرها 10-20 انجستروم وهي تعتبر جزيئات كبيرة بروتينية ويسمي البروتين </a:t>
            </a:r>
            <a:r>
              <a:rPr lang="en-US" sz="2000">
                <a:latin typeface="Arial Unicode MS" pitchFamily="34" charset="-128"/>
                <a:ea typeface="Arial Unicode MS" pitchFamily="34" charset="-128"/>
                <a:cs typeface="Arial Unicode MS" pitchFamily="34" charset="-128"/>
              </a:rPr>
              <a:t>tubulin</a:t>
            </a:r>
            <a:r>
              <a:rPr lang="ar-SA" sz="2000">
                <a:latin typeface="Arial Unicode MS" pitchFamily="34" charset="-128"/>
                <a:ea typeface="Arial Unicode MS" pitchFamily="34" charset="-128"/>
                <a:cs typeface="Arial Unicode MS" pitchFamily="34" charset="-128"/>
              </a:rPr>
              <a:t> – </a:t>
            </a:r>
            <a:r>
              <a:rPr lang="en-US" sz="2000">
                <a:latin typeface="Arial Unicode MS" pitchFamily="34" charset="-128"/>
                <a:ea typeface="Arial Unicode MS" pitchFamily="34" charset="-128"/>
                <a:cs typeface="Arial Unicode MS" pitchFamily="34" charset="-128"/>
              </a:rPr>
              <a:t>B</a:t>
            </a:r>
            <a:r>
              <a:rPr lang="ar-SA" sz="2000">
                <a:latin typeface="Arial Unicode MS" pitchFamily="34" charset="-128"/>
                <a:ea typeface="Arial Unicode MS" pitchFamily="34" charset="-128"/>
                <a:cs typeface="Arial Unicode MS" pitchFamily="34" charset="-128"/>
              </a:rPr>
              <a:t> ,  ويمكن تسميته بروتين انبوبى حيث توجد متلاصقة مع سنترومير الكروموسومات والخيوط المغزلية خلال الانقسام الميتوزي . وتشترك في انفصال وهجرة الكروموسومات المتماثلة لقطبي الخلية كما تساعد في تكوين الجدار الخلوي .  كما تعتبر تحت تراكيب للاسواط والفلاجلات والأهداب في الخلايا النباتية ذاتية الحركة</a:t>
            </a:r>
            <a:r>
              <a:rPr lang="ar-SA" b="1"/>
              <a:t> </a:t>
            </a:r>
            <a:endParaRPr lang="en-US"/>
          </a:p>
        </p:txBody>
      </p:sp>
      <p:sp>
        <p:nvSpPr>
          <p:cNvPr id="89092" name="Rectangle 3"/>
          <p:cNvSpPr>
            <a:spLocks noChangeArrowheads="1"/>
          </p:cNvSpPr>
          <p:nvPr/>
        </p:nvSpPr>
        <p:spPr bwMode="auto">
          <a:xfrm>
            <a:off x="5229225" y="3429000"/>
            <a:ext cx="58959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u="sng">
                <a:solidFill>
                  <a:srgbClr val="C00000"/>
                </a:solidFill>
                <a:latin typeface="Tahoma" pitchFamily="34" charset="0"/>
                <a:cs typeface="Tahoma" pitchFamily="34" charset="0"/>
              </a:rPr>
              <a:t>الأجسام الدقيقة </a:t>
            </a:r>
            <a:r>
              <a:rPr lang="en-US" b="1" u="sng">
                <a:solidFill>
                  <a:srgbClr val="C00000"/>
                </a:solidFill>
                <a:latin typeface="Tahoma" pitchFamily="34" charset="0"/>
                <a:cs typeface="Tahoma" pitchFamily="34" charset="0"/>
              </a:rPr>
              <a:t>Microbodies</a:t>
            </a:r>
            <a:r>
              <a:rPr lang="ar-SA" b="1" u="sng">
                <a:solidFill>
                  <a:srgbClr val="C00000"/>
                </a:solidFill>
                <a:latin typeface="Tahoma" pitchFamily="34" charset="0"/>
                <a:cs typeface="Tahoma" pitchFamily="34" charset="0"/>
              </a:rPr>
              <a:t> </a:t>
            </a:r>
            <a:endParaRPr lang="en-US"/>
          </a:p>
        </p:txBody>
      </p:sp>
      <p:sp>
        <p:nvSpPr>
          <p:cNvPr id="89093" name="Rectangle 4"/>
          <p:cNvSpPr>
            <a:spLocks noChangeArrowheads="1"/>
          </p:cNvSpPr>
          <p:nvPr/>
        </p:nvSpPr>
        <p:spPr bwMode="auto">
          <a:xfrm>
            <a:off x="371475" y="3929063"/>
            <a:ext cx="112331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a:latin typeface="Tahoma" pitchFamily="34" charset="0"/>
                <a:cs typeface="Tahoma" pitchFamily="34" charset="0"/>
              </a:rPr>
              <a:t>وهي الجليوكسيز ومات والبيروكسيزومات والاسفيروزومات , تلك الجسيمات يطلق عليها الأجسام الدقيقة</a:t>
            </a:r>
            <a:r>
              <a:rPr lang="en-US">
                <a:latin typeface="Tahoma" pitchFamily="34" charset="0"/>
                <a:cs typeface="Tahoma" pitchFamily="34" charset="0"/>
              </a:rPr>
              <a:t> </a:t>
            </a:r>
            <a:r>
              <a:rPr lang="ar-SA">
                <a:latin typeface="Tahoma" pitchFamily="34" charset="0"/>
                <a:cs typeface="Tahoma" pitchFamily="34" charset="0"/>
              </a:rPr>
              <a:t>وقطرها 1- 2  انجستروم يحيط بها غشاء فردي وهي لا تشابه البلاستيدات او الميتوكوندريا حيث لا يشاهد بها اي تراكيب غشائية الا انها تحتوي علي بروتينات داخلية كثيفة جدا .   وتوجد الجليوكسيزومات في انسجة البذور الزيتية حيث يتحول الدهن الي كربوهيدرات  وتلك العملية يصاحبها أنزيمات دورة الجليوكسلات وتوجد كلها في الجليوكسيزومات .</a:t>
            </a:r>
            <a:r>
              <a:rPr lang="ar-SA" sz="2000" b="1"/>
              <a:t> </a:t>
            </a:r>
            <a:endParaRPr lang="en-US" sz="200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1"/>
          <p:cNvSpPr>
            <a:spLocks noChangeArrowheads="1"/>
          </p:cNvSpPr>
          <p:nvPr/>
        </p:nvSpPr>
        <p:spPr bwMode="auto">
          <a:xfrm>
            <a:off x="420688" y="474663"/>
            <a:ext cx="1114107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اما البيروكسيزومات فهي تشابه مظهريا الجليوكسيزومات وتحتوي علي عدد من نفس أنزيماتها ولها دور في تمثيل الجليكولات المنتجة بواسطة البلاستيدات الخضراء وتبين الملاحظات ان البيروكسيزومات تصاحب عملية التمثيل الضوئي في بعض النباتات .  والاسفيروزومات اي الأجسام الكروية ما هي الا أجسام صغيرة او جسيمات تحتوي علي أنزيمات مثل أنزيمات </a:t>
            </a:r>
            <a:r>
              <a:rPr lang="en-US" sz="2000">
                <a:latin typeface="Arial Unicode MS" pitchFamily="34" charset="-128"/>
                <a:ea typeface="Arial Unicode MS" pitchFamily="34" charset="-128"/>
                <a:cs typeface="Arial Unicode MS" pitchFamily="34" charset="-128"/>
              </a:rPr>
              <a:t>Hydrolases</a:t>
            </a:r>
            <a:r>
              <a:rPr lang="ar-SA" sz="2000">
                <a:latin typeface="Arial Unicode MS" pitchFamily="34" charset="-128"/>
                <a:ea typeface="Arial Unicode MS" pitchFamily="34" charset="-128"/>
                <a:cs typeface="Arial Unicode MS" pitchFamily="34" charset="-128"/>
              </a:rPr>
              <a:t>  وأنزيمات تحليل مائي أخرى مثل الـ</a:t>
            </a:r>
            <a:r>
              <a:rPr lang="en-US" sz="2000">
                <a:latin typeface="Arial Unicode MS" pitchFamily="34" charset="-128"/>
                <a:ea typeface="Arial Unicode MS" pitchFamily="34" charset="-128"/>
                <a:cs typeface="Arial Unicode MS" pitchFamily="34" charset="-128"/>
              </a:rPr>
              <a:t>Proteases</a:t>
            </a:r>
            <a:r>
              <a:rPr lang="ar-SA" sz="2000">
                <a:latin typeface="Arial Unicode MS" pitchFamily="34" charset="-128"/>
                <a:ea typeface="Arial Unicode MS" pitchFamily="34" charset="-128"/>
                <a:cs typeface="Arial Unicode MS" pitchFamily="34" charset="-128"/>
              </a:rPr>
              <a:t>(أنزيمات تحليل البروتينات ) و </a:t>
            </a:r>
            <a:r>
              <a:rPr lang="en-US" sz="2000">
                <a:latin typeface="Arial Unicode MS" pitchFamily="34" charset="-128"/>
                <a:ea typeface="Arial Unicode MS" pitchFamily="34" charset="-128"/>
                <a:cs typeface="Arial Unicode MS" pitchFamily="34" charset="-128"/>
              </a:rPr>
              <a:t>Ribonucleases</a:t>
            </a:r>
            <a:r>
              <a:rPr lang="ar-SA" sz="2000">
                <a:latin typeface="Arial Unicode MS" pitchFamily="34" charset="-128"/>
                <a:ea typeface="Arial Unicode MS" pitchFamily="34" charset="-128"/>
                <a:cs typeface="Arial Unicode MS" pitchFamily="34" charset="-128"/>
              </a:rPr>
              <a:t> ( أنزيمات تحليل أل أحماض النووية) وأنزيمات الفسفرة  والاسترة ويبدو ان وظيفتها في الخلية هو تخزين وانتقال الليبيدات .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a:xfrm>
            <a:off x="609600" y="357188"/>
            <a:ext cx="10999788" cy="1393825"/>
          </a:xfrm>
        </p:spPr>
        <p:txBody>
          <a:bodyPr>
            <a:normAutofit fontScale="90000"/>
          </a:bodyPr>
          <a:lstStyle/>
          <a:p>
            <a:pPr algn="r" eaLnBrk="1" fontAlgn="auto" hangingPunct="1">
              <a:spcAft>
                <a:spcPts val="0"/>
              </a:spcAft>
              <a:defRPr/>
            </a:pPr>
            <a:r>
              <a:rPr lang="ar-SA" sz="2700" b="1" u="sng" dirty="0" smtClean="0">
                <a:solidFill>
                  <a:srgbClr val="C00000"/>
                </a:solidFill>
                <a:latin typeface="Tahoma" pitchFamily="34" charset="0"/>
                <a:ea typeface="Tahoma" pitchFamily="34" charset="0"/>
                <a:cs typeface="Tahoma" pitchFamily="34" charset="0"/>
              </a:rPr>
              <a:t>(ب) بالنسبة لتركيز المذاب في المحلول</a:t>
            </a:r>
            <a:r>
              <a:rPr lang="ar-SA" sz="3600" dirty="0" smtClean="0">
                <a:cs typeface="PT Bold Heading" pitchFamily="2" charset="-78"/>
              </a:rPr>
              <a:t/>
            </a:r>
            <a:br>
              <a:rPr lang="ar-SA" sz="3600" dirty="0" smtClean="0">
                <a:cs typeface="PT Bold Heading" pitchFamily="2" charset="-78"/>
              </a:rPr>
            </a:br>
            <a:r>
              <a:rPr lang="ar-SA" sz="3600" dirty="0" smtClean="0"/>
              <a:t/>
            </a:r>
            <a:br>
              <a:rPr lang="ar-SA" sz="3600" dirty="0" smtClean="0"/>
            </a:br>
            <a:endParaRPr lang="en-US" sz="3600" dirty="0" smtClean="0">
              <a:cs typeface="Tahoma" pitchFamily="34" charset="0"/>
            </a:endParaRPr>
          </a:p>
        </p:txBody>
      </p:sp>
      <p:sp>
        <p:nvSpPr>
          <p:cNvPr id="5123" name="Rectangle 3"/>
          <p:cNvSpPr>
            <a:spLocks noGrp="1" noRot="1" noChangeArrowheads="1"/>
          </p:cNvSpPr>
          <p:nvPr>
            <p:ph idx="1"/>
          </p:nvPr>
        </p:nvSpPr>
        <p:spPr>
          <a:xfrm>
            <a:off x="279400" y="857250"/>
            <a:ext cx="11187113" cy="5740400"/>
          </a:xfrm>
        </p:spPr>
        <p:txBody>
          <a:bodyPr>
            <a:normAutofit/>
          </a:bodyPr>
          <a:lstStyle/>
          <a:p>
            <a:pPr marL="274320" indent="-274320" algn="r" eaLnBrk="1" fontAlgn="auto" hangingPunct="1">
              <a:lnSpc>
                <a:spcPct val="130000"/>
              </a:lnSpc>
              <a:spcAft>
                <a:spcPts val="0"/>
              </a:spcAft>
              <a:buClr>
                <a:schemeClr val="accent3"/>
              </a:buClr>
              <a:buFont typeface="Wingdings 2" pitchFamily="18" charset="2"/>
              <a:buNone/>
              <a:defRPr/>
            </a:pPr>
            <a:r>
              <a:rPr lang="ar-SA" dirty="0" smtClean="0">
                <a:effectLst>
                  <a:outerShdw blurRad="38100" dist="38100" dir="2700000" algn="tl">
                    <a:srgbClr val="000000"/>
                  </a:outerShdw>
                </a:effectLst>
                <a:ea typeface="+mn-ea"/>
                <a:cs typeface="PT Bold Heading" pitchFamily="2" charset="-78"/>
              </a:rPr>
              <a:t>1</a:t>
            </a:r>
            <a:r>
              <a:rPr lang="ar-SA" sz="2400" dirty="0" smtClean="0">
                <a:effectLst>
                  <a:outerShdw blurRad="38100" dist="38100" dir="2700000" algn="tl">
                    <a:srgbClr val="000000"/>
                  </a:outerShdw>
                </a:effectLst>
                <a:latin typeface="Tahoma" pitchFamily="34" charset="0"/>
                <a:ea typeface="Tahoma" pitchFamily="34" charset="0"/>
                <a:cs typeface="Tahoma" pitchFamily="34" charset="0"/>
              </a:rPr>
              <a:t>) محاليل مشبعة :</a:t>
            </a:r>
          </a:p>
          <a:p>
            <a:pPr marL="274320" indent="-274320" algn="r" eaLnBrk="1" fontAlgn="auto" hangingPunct="1">
              <a:lnSpc>
                <a:spcPct val="130000"/>
              </a:lnSpc>
              <a:spcAft>
                <a:spcPts val="0"/>
              </a:spcAft>
              <a:buClr>
                <a:schemeClr val="accent3"/>
              </a:buClr>
              <a:buFont typeface="Wingdings 2" pitchFamily="18" charset="2"/>
              <a:buNone/>
              <a:defRPr/>
            </a:pPr>
            <a:r>
              <a:rPr lang="ar-SA" sz="2400" dirty="0" smtClean="0">
                <a:effectLst>
                  <a:outerShdw blurRad="38100" dist="38100" dir="2700000" algn="tl">
                    <a:srgbClr val="000000"/>
                  </a:outerShdw>
                </a:effectLst>
                <a:latin typeface="Tahoma" pitchFamily="34" charset="0"/>
                <a:ea typeface="Tahoma" pitchFamily="34" charset="0"/>
                <a:cs typeface="Tahoma" pitchFamily="34" charset="0"/>
              </a:rPr>
              <a:t> وهي المحاليل التي تكون فيها عدد الجزيئات الذائبة مساو لعدد الجزيئات المترسبة أي إن المحلول يكون في حالة اتزان مع الجزيئات الغير ذائبة عند درجة حرارة معينة</a:t>
            </a:r>
            <a:br>
              <a:rPr lang="ar-SA" sz="2400" dirty="0" smtClean="0">
                <a:effectLst>
                  <a:outerShdw blurRad="38100" dist="38100" dir="2700000" algn="tl">
                    <a:srgbClr val="000000"/>
                  </a:outerShdw>
                </a:effectLst>
                <a:latin typeface="Tahoma" pitchFamily="34" charset="0"/>
                <a:ea typeface="Tahoma" pitchFamily="34" charset="0"/>
                <a:cs typeface="Tahoma" pitchFamily="34" charset="0"/>
              </a:rPr>
            </a:br>
            <a:r>
              <a:rPr lang="ar-SA" sz="2400" dirty="0" smtClean="0">
                <a:effectLst>
                  <a:outerShdw blurRad="38100" dist="38100" dir="2700000" algn="tl">
                    <a:srgbClr val="000000"/>
                  </a:outerShdw>
                </a:effectLst>
                <a:latin typeface="Tahoma" pitchFamily="34" charset="0"/>
                <a:ea typeface="Tahoma" pitchFamily="34" charset="0"/>
                <a:cs typeface="Tahoma" pitchFamily="34" charset="0"/>
              </a:rPr>
              <a:t>2) محاليل غير مشبعة : </a:t>
            </a:r>
          </a:p>
          <a:p>
            <a:pPr marL="274320" indent="-274320" algn="r" eaLnBrk="1" fontAlgn="auto" hangingPunct="1">
              <a:lnSpc>
                <a:spcPct val="130000"/>
              </a:lnSpc>
              <a:spcAft>
                <a:spcPts val="0"/>
              </a:spcAft>
              <a:buClr>
                <a:schemeClr val="accent3"/>
              </a:buClr>
              <a:buFont typeface="Wingdings 2" pitchFamily="18" charset="2"/>
              <a:buNone/>
              <a:defRPr/>
            </a:pPr>
            <a:r>
              <a:rPr lang="ar-SA" sz="2400" dirty="0" smtClean="0">
                <a:effectLst>
                  <a:outerShdw blurRad="38100" dist="38100" dir="2700000" algn="tl">
                    <a:srgbClr val="000000"/>
                  </a:outerShdw>
                </a:effectLst>
                <a:latin typeface="Tahoma" pitchFamily="34" charset="0"/>
                <a:ea typeface="Tahoma" pitchFamily="34" charset="0"/>
                <a:cs typeface="Tahoma" pitchFamily="34" charset="0"/>
              </a:rPr>
              <a:t>وهي المحاليل التي تكون فيها كمية المذاب أقل منها في حالة المحلول المشبع أي إن للمذيب القدرة على إذابة كمية أخرى من المذاب </a:t>
            </a:r>
            <a:br>
              <a:rPr lang="ar-SA" sz="2400" dirty="0" smtClean="0">
                <a:effectLst>
                  <a:outerShdw blurRad="38100" dist="38100" dir="2700000" algn="tl">
                    <a:srgbClr val="000000"/>
                  </a:outerShdw>
                </a:effectLst>
                <a:latin typeface="Tahoma" pitchFamily="34" charset="0"/>
                <a:ea typeface="Tahoma" pitchFamily="34" charset="0"/>
                <a:cs typeface="Tahoma" pitchFamily="34" charset="0"/>
              </a:rPr>
            </a:br>
            <a:r>
              <a:rPr lang="ar-SA" sz="2400" dirty="0" smtClean="0">
                <a:effectLst>
                  <a:outerShdw blurRad="38100" dist="38100" dir="2700000" algn="tl">
                    <a:srgbClr val="000000"/>
                  </a:outerShdw>
                </a:effectLst>
                <a:latin typeface="Tahoma" pitchFamily="34" charset="0"/>
                <a:ea typeface="Tahoma" pitchFamily="34" charset="0"/>
                <a:cs typeface="Tahoma" pitchFamily="34" charset="0"/>
              </a:rPr>
              <a:t>3) محاليل فوق مشبعة : وهي المحاليل التي تكون فيها كمية المذاب أكبر منها في حالة المحلول المشبع. </a:t>
            </a:r>
            <a:r>
              <a:rPr lang="ar-SA" dirty="0" smtClean="0">
                <a:ea typeface="+mn-ea"/>
              </a:rPr>
              <a:t/>
            </a:r>
            <a:br>
              <a:rPr lang="ar-SA" dirty="0" smtClean="0">
                <a:ea typeface="+mn-ea"/>
              </a:rPr>
            </a:br>
            <a:r>
              <a:rPr lang="ar-SA" dirty="0" smtClean="0">
                <a:ea typeface="+mn-ea"/>
              </a:rPr>
              <a:t/>
            </a:r>
            <a:br>
              <a:rPr lang="ar-SA" dirty="0" smtClean="0">
                <a:ea typeface="+mn-ea"/>
              </a:rPr>
            </a:br>
            <a:endParaRPr lang="en-US" dirty="0" smtClean="0">
              <a:ea typeface="+mn-ea"/>
              <a:cs typeface="Tahoma" pitchFamily="34" charset="0"/>
            </a:endParaRPr>
          </a:p>
        </p:txBody>
      </p:sp>
    </p:spTree>
    <p:custDataLst>
      <p:tags r:id="rId1"/>
    </p:custData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1"/>
          <p:cNvSpPr>
            <a:spLocks noChangeArrowheads="1"/>
          </p:cNvSpPr>
          <p:nvPr/>
        </p:nvSpPr>
        <p:spPr bwMode="auto">
          <a:xfrm>
            <a:off x="3230563" y="549275"/>
            <a:ext cx="58959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800" b="1" u="sng">
                <a:solidFill>
                  <a:srgbClr val="C00000"/>
                </a:solidFill>
                <a:latin typeface="Arial Unicode MS" pitchFamily="34" charset="-128"/>
                <a:ea typeface="Arial Unicode MS" pitchFamily="34" charset="-128"/>
                <a:cs typeface="Arial Unicode MS" pitchFamily="34" charset="-128"/>
              </a:rPr>
              <a:t>النـــواة</a:t>
            </a:r>
            <a:r>
              <a:rPr lang="ar-EG" sz="2800" b="1" u="sng">
                <a:solidFill>
                  <a:srgbClr val="C00000"/>
                </a:solidFill>
                <a:latin typeface="Arial Unicode MS" pitchFamily="34" charset="-128"/>
                <a:ea typeface="Arial Unicode MS" pitchFamily="34" charset="-128"/>
                <a:cs typeface="Arial Unicode MS" pitchFamily="34" charset="-128"/>
              </a:rPr>
              <a:t> </a:t>
            </a:r>
            <a:r>
              <a:rPr lang="en-US" sz="2800" b="1" u="sng">
                <a:solidFill>
                  <a:srgbClr val="C00000"/>
                </a:solidFill>
                <a:latin typeface="Arial Unicode MS" pitchFamily="34" charset="-128"/>
                <a:ea typeface="Arial Unicode MS" pitchFamily="34" charset="-128"/>
                <a:cs typeface="Arial Unicode MS" pitchFamily="34" charset="-128"/>
              </a:rPr>
              <a:t>Nucleus</a:t>
            </a:r>
            <a:endParaRPr lang="en-US" sz="2800" b="1">
              <a:latin typeface="Arial Unicode MS" pitchFamily="34" charset="-128"/>
              <a:ea typeface="Arial Unicode MS" pitchFamily="34" charset="-128"/>
              <a:cs typeface="Arial Unicode MS" pitchFamily="34" charset="-128"/>
            </a:endParaRPr>
          </a:p>
          <a:p>
            <a:endParaRPr lang="en-US" sz="2800"/>
          </a:p>
        </p:txBody>
      </p:sp>
      <p:sp>
        <p:nvSpPr>
          <p:cNvPr id="91139" name="Rectangle 2"/>
          <p:cNvSpPr>
            <a:spLocks noChangeArrowheads="1"/>
          </p:cNvSpPr>
          <p:nvPr/>
        </p:nvSpPr>
        <p:spPr bwMode="auto">
          <a:xfrm>
            <a:off x="795338" y="1196975"/>
            <a:ext cx="10390187"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اكتشفت النواة سنة 1835 بواسطة العالم</a:t>
            </a:r>
            <a:r>
              <a:rPr lang="ar-EG" sz="2000">
                <a:latin typeface="Arial Unicode MS" pitchFamily="34" charset="-128"/>
                <a:ea typeface="Arial Unicode MS" pitchFamily="34" charset="-128"/>
                <a:cs typeface="Arial Unicode MS" pitchFamily="34" charset="-128"/>
              </a:rPr>
              <a:t> روبرت براون</a:t>
            </a:r>
            <a:r>
              <a:rPr lang="ar-SA"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ومنذ ذلك الحين </a:t>
            </a:r>
            <a:r>
              <a:rPr lang="ar-SA" sz="2000">
                <a:latin typeface="Arial Unicode MS" pitchFamily="34" charset="-128"/>
                <a:ea typeface="Arial Unicode MS" pitchFamily="34" charset="-128"/>
                <a:cs typeface="Arial Unicode MS" pitchFamily="34" charset="-128"/>
              </a:rPr>
              <a:t>نالت كما هائلا من البحوث لدراسة دورها المؤثر المتحكم في التوريث والنشاط الخلوي .  فالنواة تتحكم وتدير تمثيل جميع البروتينات التي تتضمن الأنزيمات التي تساعد علي معظم </a:t>
            </a:r>
            <a:r>
              <a:rPr lang="ar-EG" sz="2000">
                <a:latin typeface="Arial Unicode MS" pitchFamily="34" charset="-128"/>
                <a:ea typeface="Arial Unicode MS" pitchFamily="34" charset="-128"/>
                <a:cs typeface="Arial Unicode MS" pitchFamily="34" charset="-128"/>
              </a:rPr>
              <a:t>وإ</a:t>
            </a:r>
            <a:r>
              <a:rPr lang="ar-SA" sz="2000">
                <a:latin typeface="Arial Unicode MS" pitchFamily="34" charset="-128"/>
                <a:ea typeface="Arial Unicode MS" pitchFamily="34" charset="-128"/>
                <a:cs typeface="Arial Unicode MS" pitchFamily="34" charset="-128"/>
              </a:rPr>
              <a:t>ن لم يكن جميع التفاعلات التمثيلية في الخلية . والنواة في الخلية الصغيرة عبارة عن جسم كروي منغمس في السيتوبلازم .   وفي الخلية الناضجة تسكن النواة في أحد جوانب الخلية بتأثير تكون الفجوة العصارية . </a:t>
            </a:r>
            <a:endParaRPr lang="en-US" sz="2000">
              <a:latin typeface="Arial Unicode MS" pitchFamily="34" charset="-128"/>
              <a:ea typeface="Arial Unicode MS" pitchFamily="34" charset="-128"/>
              <a:cs typeface="Arial Unicode MS" pitchFamily="34" charset="-128"/>
            </a:endParaRPr>
          </a:p>
        </p:txBody>
      </p:sp>
      <p:sp>
        <p:nvSpPr>
          <p:cNvPr id="91140" name="Rectangle 3"/>
          <p:cNvSpPr>
            <a:spLocks noChangeArrowheads="1"/>
          </p:cNvSpPr>
          <p:nvPr/>
        </p:nvSpPr>
        <p:spPr bwMode="auto">
          <a:xfrm>
            <a:off x="1074738" y="4076700"/>
            <a:ext cx="9971087"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وقطر النواة 5 – 10 ميكرون وتحاط النواة بغشاء مزدوج يعرف بالغلاف النووي </a:t>
            </a:r>
            <a:r>
              <a:rPr lang="en-US" sz="2000">
                <a:latin typeface="Arial Unicode MS" pitchFamily="34" charset="-128"/>
                <a:ea typeface="Arial Unicode MS" pitchFamily="34" charset="-128"/>
                <a:cs typeface="Arial Unicode MS" pitchFamily="34" charset="-128"/>
              </a:rPr>
              <a:t>Nuclear envelope</a:t>
            </a:r>
            <a:r>
              <a:rPr lang="ar-SA" sz="2000">
                <a:latin typeface="Arial Unicode MS" pitchFamily="34" charset="-128"/>
                <a:ea typeface="Arial Unicode MS" pitchFamily="34" charset="-128"/>
                <a:cs typeface="Arial Unicode MS" pitchFamily="34" charset="-128"/>
              </a:rPr>
              <a:t>  وهو متصل بالشبكة الاندوبلازمية كما يحوي هذا الغلاف مسام او ثقوب </a:t>
            </a:r>
            <a:r>
              <a:rPr lang="en-US" sz="2000">
                <a:latin typeface="Arial Unicode MS" pitchFamily="34" charset="-128"/>
                <a:ea typeface="Arial Unicode MS" pitchFamily="34" charset="-128"/>
                <a:cs typeface="Arial Unicode MS" pitchFamily="34" charset="-128"/>
              </a:rPr>
              <a:t>Pores</a:t>
            </a:r>
            <a:r>
              <a:rPr lang="ar-SA" sz="2000">
                <a:latin typeface="Arial Unicode MS" pitchFamily="34" charset="-128"/>
                <a:ea typeface="Arial Unicode MS" pitchFamily="34" charset="-128"/>
                <a:cs typeface="Arial Unicode MS" pitchFamily="34" charset="-128"/>
              </a:rPr>
              <a:t> ويظهر اتصال بين السيتوبلازم والعصير النووي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1"/>
          <p:cNvSpPr>
            <a:spLocks noChangeArrowheads="1"/>
          </p:cNvSpPr>
          <p:nvPr/>
        </p:nvSpPr>
        <p:spPr bwMode="auto">
          <a:xfrm>
            <a:off x="795338" y="476250"/>
            <a:ext cx="10671175"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والعصير النووي يتركب من طورين احدهما تركيبي شبكي الشكل من خيوط تسمي كروماتين والذي يتكون من </a:t>
            </a:r>
            <a:r>
              <a:rPr lang="en-US" sz="2000">
                <a:latin typeface="Arial Unicode MS" pitchFamily="34" charset="-128"/>
                <a:ea typeface="Arial Unicode MS" pitchFamily="34" charset="-128"/>
                <a:cs typeface="Arial Unicode MS" pitchFamily="34" charset="-128"/>
              </a:rPr>
              <a:t>DNA</a:t>
            </a:r>
            <a:r>
              <a:rPr lang="ar-SA" sz="2000">
                <a:latin typeface="Arial Unicode MS" pitchFamily="34" charset="-128"/>
                <a:ea typeface="Arial Unicode MS" pitchFamily="34" charset="-128"/>
                <a:cs typeface="Arial Unicode MS" pitchFamily="34" charset="-128"/>
              </a:rPr>
              <a:t> والبروتينات .  والطور غير التركيبي يبدو كمواد حبيبية وتسمي العصير النووي</a:t>
            </a:r>
            <a:r>
              <a:rPr lang="en-US" sz="2000">
                <a:latin typeface="Arial Unicode MS" pitchFamily="34" charset="-128"/>
                <a:ea typeface="Arial Unicode MS" pitchFamily="34" charset="-128"/>
                <a:cs typeface="Arial Unicode MS" pitchFamily="34" charset="-128"/>
              </a:rPr>
              <a:t>Nuclear sap</a:t>
            </a:r>
            <a:r>
              <a:rPr lang="ar-SA" sz="2000">
                <a:latin typeface="Arial Unicode MS" pitchFamily="34" charset="-128"/>
                <a:ea typeface="Arial Unicode MS" pitchFamily="34" charset="-128"/>
                <a:cs typeface="Arial Unicode MS" pitchFamily="34" charset="-128"/>
              </a:rPr>
              <a:t>  وتوجد في النواة كميات جوهرية أساسية من الـ </a:t>
            </a:r>
            <a:r>
              <a:rPr lang="en-US" sz="2000">
                <a:latin typeface="Arial Unicode MS" pitchFamily="34" charset="-128"/>
                <a:ea typeface="Arial Unicode MS" pitchFamily="34" charset="-128"/>
                <a:cs typeface="Arial Unicode MS" pitchFamily="34" charset="-128"/>
              </a:rPr>
              <a:t>DNA</a:t>
            </a:r>
            <a:r>
              <a:rPr lang="ar-SA" sz="2000">
                <a:latin typeface="Arial Unicode MS" pitchFamily="34" charset="-128"/>
                <a:ea typeface="Arial Unicode MS" pitchFamily="34" charset="-128"/>
                <a:cs typeface="Arial Unicode MS" pitchFamily="34" charset="-128"/>
              </a:rPr>
              <a:t>  و الـ</a:t>
            </a:r>
            <a:r>
              <a:rPr lang="en-US" sz="2000">
                <a:latin typeface="Arial Unicode MS" pitchFamily="34" charset="-128"/>
                <a:ea typeface="Arial Unicode MS" pitchFamily="34" charset="-128"/>
                <a:cs typeface="Arial Unicode MS" pitchFamily="34" charset="-128"/>
              </a:rPr>
              <a:t>RNA</a:t>
            </a:r>
            <a:r>
              <a:rPr lang="ar-SA" sz="2000">
                <a:latin typeface="Arial Unicode MS" pitchFamily="34" charset="-128"/>
                <a:ea typeface="Arial Unicode MS" pitchFamily="34" charset="-128"/>
                <a:cs typeface="Arial Unicode MS" pitchFamily="34" charset="-128"/>
              </a:rPr>
              <a:t>   والليبيدات والفوسفوليبيدات وبروتين معين يسمي هستون بالإضافة لبعض الأنزيمات .</a:t>
            </a:r>
          </a:p>
          <a:p>
            <a:pPr>
              <a:lnSpc>
                <a:spcPct val="150000"/>
              </a:lnSpc>
            </a:pPr>
            <a:r>
              <a:rPr lang="ar-SA" sz="2000">
                <a:latin typeface="Arial Unicode MS" pitchFamily="34" charset="-128"/>
                <a:ea typeface="Arial Unicode MS" pitchFamily="34" charset="-128"/>
                <a:cs typeface="Arial Unicode MS" pitchFamily="34" charset="-128"/>
              </a:rPr>
              <a:t>وفي الطور التمهيدي لانقسام الخلايا تحتوي النواة علي واحدة او اكثر من النويات </a:t>
            </a:r>
            <a:r>
              <a:rPr lang="en-US" sz="2000">
                <a:latin typeface="Arial Unicode MS" pitchFamily="34" charset="-128"/>
                <a:ea typeface="Arial Unicode MS" pitchFamily="34" charset="-128"/>
                <a:cs typeface="Arial Unicode MS" pitchFamily="34" charset="-128"/>
              </a:rPr>
              <a:t>Nucleolus</a:t>
            </a:r>
            <a:r>
              <a:rPr lang="ar-SA" sz="2000">
                <a:latin typeface="Arial Unicode MS" pitchFamily="34" charset="-128"/>
                <a:ea typeface="Arial Unicode MS" pitchFamily="34" charset="-128"/>
                <a:cs typeface="Arial Unicode MS" pitchFamily="34" charset="-128"/>
              </a:rPr>
              <a:t>  حسب النوع النباتي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النواة nucle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142875"/>
            <a:ext cx="5522913"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187" name="Picture 3" descr="NUCL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188913"/>
            <a:ext cx="467995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88" name="Rectangle 3"/>
          <p:cNvSpPr>
            <a:spLocks noChangeArrowheads="1"/>
          </p:cNvSpPr>
          <p:nvPr/>
        </p:nvSpPr>
        <p:spPr bwMode="auto">
          <a:xfrm>
            <a:off x="4710113" y="5229225"/>
            <a:ext cx="43100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b="1">
                <a:latin typeface="Arial Unicode MS" pitchFamily="34" charset="-128"/>
                <a:ea typeface="Arial Unicode MS" pitchFamily="34" charset="-128"/>
                <a:cs typeface="Arial Unicode MS" pitchFamily="34" charset="-128"/>
              </a:rPr>
              <a:t>شكل يوضح: التركيب التشريحي للنواة في الخلية</a:t>
            </a:r>
            <a:endParaRPr lang="en-US">
              <a:latin typeface="Arial Unicode MS" pitchFamily="34" charset="-128"/>
              <a:ea typeface="Arial Unicode MS" pitchFamily="34" charset="-128"/>
              <a:cs typeface="Arial Unicode MS" pitchFamily="34" charset="-128"/>
            </a:endParaRPr>
          </a:p>
        </p:txBody>
      </p:sp>
      <p:sp>
        <p:nvSpPr>
          <p:cNvPr id="5" name="Rectangle 4"/>
          <p:cNvSpPr/>
          <p:nvPr/>
        </p:nvSpPr>
        <p:spPr>
          <a:xfrm>
            <a:off x="6157913" y="214313"/>
            <a:ext cx="928687" cy="357187"/>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defRPr/>
            </a:pPr>
            <a:r>
              <a:rPr lang="ar-SA" b="1" dirty="0">
                <a:solidFill>
                  <a:schemeClr val="tx1"/>
                </a:solidFill>
              </a:rPr>
              <a:t>نويه</a:t>
            </a:r>
          </a:p>
        </p:txBody>
      </p:sp>
      <p:sp>
        <p:nvSpPr>
          <p:cNvPr id="6" name="Rectangle 5"/>
          <p:cNvSpPr/>
          <p:nvPr/>
        </p:nvSpPr>
        <p:spPr>
          <a:xfrm>
            <a:off x="5586413" y="3286125"/>
            <a:ext cx="1285875" cy="546100"/>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defRPr/>
            </a:pPr>
            <a:r>
              <a:rPr lang="ar-SA" b="1" dirty="0"/>
              <a:t>كروموسومات</a:t>
            </a:r>
          </a:p>
        </p:txBody>
      </p:sp>
      <p:sp>
        <p:nvSpPr>
          <p:cNvPr id="7" name="Rectangle 6"/>
          <p:cNvSpPr/>
          <p:nvPr/>
        </p:nvSpPr>
        <p:spPr>
          <a:xfrm>
            <a:off x="9658350" y="4286250"/>
            <a:ext cx="1428750" cy="642938"/>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defRPr/>
            </a:pPr>
            <a:r>
              <a:rPr lang="ar-SA" b="1" dirty="0"/>
              <a:t>كروماتين</a:t>
            </a:r>
          </a:p>
        </p:txBody>
      </p:sp>
      <p:sp>
        <p:nvSpPr>
          <p:cNvPr id="8" name="Rectangle 7"/>
          <p:cNvSpPr/>
          <p:nvPr/>
        </p:nvSpPr>
        <p:spPr>
          <a:xfrm>
            <a:off x="10729913" y="1928813"/>
            <a:ext cx="1000125" cy="642937"/>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defRPr/>
            </a:pPr>
            <a:r>
              <a:rPr lang="ar-SA" b="1" dirty="0"/>
              <a:t>ثقوب نوويه</a:t>
            </a:r>
          </a:p>
        </p:txBody>
      </p:sp>
      <p:sp>
        <p:nvSpPr>
          <p:cNvPr id="9" name="Rectangle 8"/>
          <p:cNvSpPr/>
          <p:nvPr/>
        </p:nvSpPr>
        <p:spPr>
          <a:xfrm>
            <a:off x="9872663" y="214313"/>
            <a:ext cx="1428750" cy="357187"/>
          </a:xfrm>
          <a:prstGeom prst="rect">
            <a:avLst/>
          </a:prstGeom>
        </p:spPr>
        <p:style>
          <a:lnRef idx="2">
            <a:schemeClr val="dk1"/>
          </a:lnRef>
          <a:fillRef idx="1">
            <a:schemeClr val="lt1"/>
          </a:fillRef>
          <a:effectRef idx="0">
            <a:schemeClr val="dk1"/>
          </a:effectRef>
          <a:fontRef idx="minor">
            <a:schemeClr val="dk1"/>
          </a:fontRef>
        </p:style>
        <p:txBody>
          <a:bodyPr rtlCol="1" anchor="ctr"/>
          <a:lstStyle/>
          <a:p>
            <a:pPr algn="ctr">
              <a:defRPr/>
            </a:pPr>
            <a:r>
              <a:rPr lang="ar-SA" dirty="0"/>
              <a:t>غلاف نووي</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1"/>
          <p:cNvSpPr>
            <a:spLocks noChangeArrowheads="1"/>
          </p:cNvSpPr>
          <p:nvPr/>
        </p:nvSpPr>
        <p:spPr bwMode="auto">
          <a:xfrm>
            <a:off x="657225" y="500063"/>
            <a:ext cx="10539413" cy="594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457200" algn="justLow" eaLnBrk="0" hangingPunct="0"/>
            <a:r>
              <a:rPr lang="ar-SA" sz="2000" b="1">
                <a:latin typeface="Arial Unicode MS" pitchFamily="34" charset="-128"/>
                <a:ea typeface="Arial Unicode MS" pitchFamily="34" charset="-128"/>
                <a:cs typeface="Arial Unicode MS" pitchFamily="34" charset="-128"/>
              </a:rPr>
              <a:t>خواص الماء المهمة للنبات:</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وجود الروابط الهيدروجينية في الماء يعمل على تكوين جزئ ذو قطبين ويشجع ذلك على تكوين تركيب شبكي شعري قادر على تجميع العديد من الذرات في حيز صغير ويعمل على ثبات التركيب الجزئيئ للماء.</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يتميز الماء بأنه مذيب عام "</a:t>
            </a:r>
            <a:r>
              <a:rPr lang="en-US" sz="2000">
                <a:latin typeface="Arial Unicode MS" pitchFamily="34" charset="-128"/>
                <a:ea typeface="Arial Unicode MS" pitchFamily="34" charset="-128"/>
                <a:cs typeface="Arial Unicode MS" pitchFamily="34" charset="-128"/>
              </a:rPr>
              <a:t>Univesal Solvent</a:t>
            </a:r>
            <a:r>
              <a:rPr lang="ar-SA" sz="2000">
                <a:latin typeface="Arial Unicode MS" pitchFamily="34" charset="-128"/>
                <a:ea typeface="Arial Unicode MS" pitchFamily="34" charset="-128"/>
                <a:cs typeface="Arial Unicode MS" pitchFamily="34" charset="-128"/>
              </a:rPr>
              <a:t>" وهذه الخاصية تنشأ نتيجة قابليته لتكوين روابط هيدروجينية، ففي المحاليل المائية يلاحظ أن المركبات مثل السكريات والكحولات والأحماض الأمينية وهي التي تحتوي على ذرات أكسجين ومجموعات هيدروكسيل (</a:t>
            </a:r>
            <a:r>
              <a:rPr lang="en-US" sz="2000">
                <a:latin typeface="Arial Unicode MS" pitchFamily="34" charset="-128"/>
                <a:ea typeface="Arial Unicode MS" pitchFamily="34" charset="-128"/>
                <a:cs typeface="Arial Unicode MS" pitchFamily="34" charset="-128"/>
              </a:rPr>
              <a:t>-OH</a:t>
            </a:r>
            <a:r>
              <a:rPr lang="ar-SA" sz="2000">
                <a:latin typeface="Arial Unicode MS" pitchFamily="34" charset="-128"/>
                <a:ea typeface="Arial Unicode MS" pitchFamily="34" charset="-128"/>
                <a:cs typeface="Arial Unicode MS" pitchFamily="34" charset="-128"/>
              </a:rPr>
              <a:t>) ومجموعات أمين (</a:t>
            </a:r>
            <a:r>
              <a:rPr lang="en-US" sz="2000">
                <a:latin typeface="Arial Unicode MS" pitchFamily="34" charset="-128"/>
                <a:ea typeface="Arial Unicode MS" pitchFamily="34" charset="-128"/>
                <a:cs typeface="Arial Unicode MS" pitchFamily="34" charset="-128"/>
              </a:rPr>
              <a:t>-NH</a:t>
            </a:r>
            <a:r>
              <a:rPr lang="en-US" sz="2000" baseline="-30000">
                <a:latin typeface="Arial Unicode MS" pitchFamily="34" charset="-128"/>
                <a:ea typeface="Arial Unicode MS" pitchFamily="34" charset="-128"/>
                <a:cs typeface="Arial Unicode MS" pitchFamily="34" charset="-128"/>
              </a:rPr>
              <a:t>2</a:t>
            </a:r>
            <a:r>
              <a:rPr lang="ar-SA" sz="2000">
                <a:latin typeface="Arial Unicode MS" pitchFamily="34" charset="-128"/>
                <a:ea typeface="Arial Unicode MS" pitchFamily="34" charset="-128"/>
                <a:cs typeface="Arial Unicode MS" pitchFamily="34" charset="-128"/>
              </a:rPr>
              <a:t>) تلك المركبات يمكنها أن تكون روابط هيدروجينية مع الماء.</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 الخاصية القطبية لجزئ الماء تعمل أيضا على تأين الأملاح الذائبة في الماء حيث توجد على شكل أيونات موجبة وسالبة الشحنة في المحلول المائي.</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والماء كمذيب له أهميته العظمى بالنسبة للنبات الحي، فالعناصر الأساسية اللازمة لنمو النبات ومكونات المركبات النباتية تحتاج جميعها للماء كوسط لانتقالها وتفاعلها, فهذه المركبات تذوب في الماء ويتم توزيعها وانتشارها في أجزاء النبات على هذه الصورة الذائبة فعمليات الانتشار والتشرب والأزموزية كلها تعتمد اعتمادا كاملاً على الماء ويتم نقلها بعد ذوبانها في الماء.</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
          <p:cNvSpPr>
            <a:spLocks noChangeArrowheads="1"/>
          </p:cNvSpPr>
          <p:nvPr/>
        </p:nvSpPr>
        <p:spPr bwMode="auto">
          <a:xfrm>
            <a:off x="6426200" y="620713"/>
            <a:ext cx="40290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EG" sz="2800" b="1" u="sng">
                <a:solidFill>
                  <a:srgbClr val="FF0000"/>
                </a:solidFill>
                <a:latin typeface="Arial Unicode MS" pitchFamily="34" charset="-128"/>
                <a:ea typeface="Arial Unicode MS" pitchFamily="34" charset="-128"/>
                <a:cs typeface="Arial Unicode MS" pitchFamily="34" charset="-128"/>
              </a:rPr>
              <a:t>علاقة النبات بالماء والذائبات</a:t>
            </a:r>
            <a:r>
              <a:rPr lang="en-US" sz="2800" b="1" u="sng">
                <a:solidFill>
                  <a:srgbClr val="FF0000"/>
                </a:solidFill>
                <a:latin typeface="Arial Unicode MS" pitchFamily="34" charset="-128"/>
                <a:ea typeface="Arial Unicode MS" pitchFamily="34" charset="-128"/>
                <a:cs typeface="Arial Unicode MS" pitchFamily="34" charset="-128"/>
              </a:rPr>
              <a:t> </a:t>
            </a:r>
          </a:p>
        </p:txBody>
      </p:sp>
      <p:sp>
        <p:nvSpPr>
          <p:cNvPr id="95235" name="Rectangle 2"/>
          <p:cNvSpPr>
            <a:spLocks noChangeArrowheads="1"/>
          </p:cNvSpPr>
          <p:nvPr/>
        </p:nvSpPr>
        <p:spPr bwMode="auto">
          <a:xfrm>
            <a:off x="609600" y="1341438"/>
            <a:ext cx="1076325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b="1"/>
              <a:t>1</a:t>
            </a:r>
            <a:r>
              <a:rPr lang="ar-EG" sz="2000" b="1">
                <a:latin typeface="Arial Unicode MS" pitchFamily="34" charset="-128"/>
                <a:ea typeface="Arial Unicode MS" pitchFamily="34" charset="-128"/>
                <a:cs typeface="Arial Unicode MS" pitchFamily="34" charset="-128"/>
              </a:rPr>
              <a:t>-الانتشار </a:t>
            </a:r>
            <a:r>
              <a:rPr lang="en-US" sz="2000" b="1">
                <a:latin typeface="Arial Unicode MS" pitchFamily="34" charset="-128"/>
                <a:ea typeface="Arial Unicode MS" pitchFamily="34" charset="-128"/>
                <a:cs typeface="Arial Unicode MS" pitchFamily="34" charset="-128"/>
              </a:rPr>
              <a:t>Diffusion</a:t>
            </a:r>
            <a:endParaRPr lang="ar-EG" sz="2000" b="1">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    وهو حركة الأيونات، أو الجزيئات، أو الدقائق المكونة لمادة ما، من منطقة تركيزها أو نشاطها فيه مرتفع، إلى منطقة تركيزها أو نشاطها فيه منخفض، كنتيجة لطاقتها الذاتية الحركية. وتسمى القوة الناتجة عن حركة الجزيئات المنتشرة بالضغط الانتشارى </a:t>
            </a:r>
            <a:r>
              <a:rPr lang="en-US" sz="2000">
                <a:latin typeface="Arial Unicode MS" pitchFamily="34" charset="-128"/>
                <a:ea typeface="Arial Unicode MS" pitchFamily="34" charset="-128"/>
                <a:cs typeface="Arial Unicode MS" pitchFamily="34" charset="-128"/>
              </a:rPr>
              <a:t>Diffusion Pressure</a:t>
            </a:r>
            <a:r>
              <a:rPr lang="ar-EG" sz="2000">
                <a:latin typeface="Arial Unicode MS" pitchFamily="34" charset="-128"/>
                <a:ea typeface="Arial Unicode MS" pitchFamily="34" charset="-128"/>
                <a:cs typeface="Arial Unicode MS" pitchFamily="34" charset="-128"/>
              </a:rPr>
              <a:t>.وعلى هذا، فإن الضغط الانتشارى يتناسب طردياً مع الطاقة الحركية للدقائق المنتشرة وعددها. ويعتمد معدل الانتشار، على تركيز الدقائق المنتشرة فى وحدة الحجم ودرجة الحرارة. وعندما يتساوى تركيز الدقائق المنتشرة  فى كلا المنطقتين، يقف الانتشار ظاهريا فى وحدة زمنية. أى تحدث حالة اتزان ديناميكى. وعندما يتوقف الانتشار ظاهرياً، فلا تحدث زيادة فى تركيز الدقائق فى إحدى المنطقتين على حساب الأخرى</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
          <p:cNvSpPr>
            <a:spLocks noChangeArrowheads="1"/>
          </p:cNvSpPr>
          <p:nvPr/>
        </p:nvSpPr>
        <p:spPr bwMode="auto">
          <a:xfrm>
            <a:off x="233363" y="404813"/>
            <a:ext cx="10904537"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EG" b="1"/>
              <a:t>-</a:t>
            </a:r>
            <a:r>
              <a:rPr lang="ar-EG" sz="2000" b="1">
                <a:latin typeface="Arial Unicode MS" pitchFamily="34" charset="-128"/>
                <a:ea typeface="Arial Unicode MS" pitchFamily="34" charset="-128"/>
                <a:cs typeface="Arial Unicode MS" pitchFamily="34" charset="-128"/>
              </a:rPr>
              <a:t>الانتشار </a:t>
            </a:r>
            <a:r>
              <a:rPr lang="en-US" sz="2000" b="1">
                <a:latin typeface="Arial Unicode MS" pitchFamily="34" charset="-128"/>
                <a:ea typeface="Arial Unicode MS" pitchFamily="34" charset="-128"/>
                <a:cs typeface="Arial Unicode MS" pitchFamily="34" charset="-128"/>
              </a:rPr>
              <a:t>Diffusion</a:t>
            </a:r>
            <a:endParaRPr lang="ar-EG" sz="2000" b="1">
              <a:latin typeface="Arial Unicode MS" pitchFamily="34" charset="-128"/>
              <a:ea typeface="Arial Unicode MS" pitchFamily="34" charset="-128"/>
              <a:cs typeface="Arial Unicode MS" pitchFamily="34" charset="-128"/>
            </a:endParaRPr>
          </a:p>
          <a:p>
            <a:r>
              <a:rPr lang="ar-EG" sz="2000" b="1">
                <a:latin typeface="Arial Unicode MS" pitchFamily="34" charset="-128"/>
                <a:ea typeface="Arial Unicode MS" pitchFamily="34" charset="-128"/>
                <a:cs typeface="Arial Unicode MS" pitchFamily="34" charset="-128"/>
              </a:rPr>
              <a:t>    </a:t>
            </a:r>
            <a:endParaRPr lang="en-US" sz="2000" b="1">
              <a:latin typeface="Arial Unicode MS" pitchFamily="34" charset="-128"/>
              <a:ea typeface="Arial Unicode MS" pitchFamily="34" charset="-128"/>
              <a:cs typeface="Arial Unicode MS" pitchFamily="34" charset="-128"/>
            </a:endParaRPr>
          </a:p>
          <a:p>
            <a:r>
              <a:rPr lang="ar-EG" sz="2000" b="1" u="sng">
                <a:latin typeface="Arial Unicode MS" pitchFamily="34" charset="-128"/>
                <a:ea typeface="Arial Unicode MS" pitchFamily="34" charset="-128"/>
                <a:cs typeface="Arial Unicode MS" pitchFamily="34" charset="-128"/>
              </a:rPr>
              <a:t>تخضع الأيونات أو الجزيئات فى انتشارها لعدة قوانين طبيعية نذكر منها:</a:t>
            </a:r>
            <a:endParaRPr lang="ar-SA" sz="2000" b="1" u="sng">
              <a:latin typeface="Arial Unicode MS" pitchFamily="34" charset="-128"/>
              <a:ea typeface="Arial Unicode MS" pitchFamily="34" charset="-128"/>
              <a:cs typeface="Arial Unicode MS" pitchFamily="34" charset="-128"/>
            </a:endParaRPr>
          </a:p>
          <a:p>
            <a:endParaRPr lang="ar-SA" sz="2000">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القانون الأول للانتشار : وفيه أن سرعة الانتشار تتناسب تناسب طردياً مع درجة التركيز.</a:t>
            </a:r>
          </a:p>
          <a:p>
            <a:pPr>
              <a:lnSpc>
                <a:spcPct val="150000"/>
              </a:lnSpc>
            </a:pPr>
            <a:r>
              <a:rPr lang="ar-EG" sz="2000">
                <a:latin typeface="Arial Unicode MS" pitchFamily="34" charset="-128"/>
                <a:ea typeface="Arial Unicode MS" pitchFamily="34" charset="-128"/>
                <a:cs typeface="Arial Unicode MS" pitchFamily="34" charset="-128"/>
              </a:rPr>
              <a:t>القانون الثانى للانتشار :وفيه أن سرعة الانتشار تتناسب تناسب عكسياً مع حجم الذرات أو الجزيئات.</a:t>
            </a:r>
          </a:p>
          <a:p>
            <a:pPr>
              <a:lnSpc>
                <a:spcPct val="150000"/>
              </a:lnSpc>
            </a:pPr>
            <a:r>
              <a:rPr lang="ar-EG" sz="2000">
                <a:latin typeface="Arial Unicode MS" pitchFamily="34" charset="-128"/>
                <a:ea typeface="Arial Unicode MS" pitchFamily="34" charset="-128"/>
                <a:cs typeface="Arial Unicode MS" pitchFamily="34" charset="-128"/>
              </a:rPr>
              <a:t>القانون الثالث للانتشار: وفيه أن سرعة الانتشار تتناسب تناسب عكسياً مع الوزن الذرى أو الجزيئى.</a:t>
            </a:r>
          </a:p>
        </p:txBody>
      </p:sp>
      <p:sp>
        <p:nvSpPr>
          <p:cNvPr id="96259" name="Rectangle 2"/>
          <p:cNvSpPr>
            <a:spLocks noChangeArrowheads="1"/>
          </p:cNvSpPr>
          <p:nvPr/>
        </p:nvSpPr>
        <p:spPr bwMode="auto">
          <a:xfrm>
            <a:off x="228600" y="3000375"/>
            <a:ext cx="11022013"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القانون الرابع للانتشار : وينص على أن الذرات أو الجزيئات تنتقل من نقطة فى الوسط درجة تركيزها فيه مرتفعة، إلى نقطة أخرى فى نفس الوسط.</a:t>
            </a:r>
          </a:p>
          <a:p>
            <a:pPr>
              <a:lnSpc>
                <a:spcPct val="150000"/>
              </a:lnSpc>
            </a:pPr>
            <a:r>
              <a:rPr lang="ar-EG" sz="2000">
                <a:latin typeface="Arial Unicode MS" pitchFamily="34" charset="-128"/>
                <a:ea typeface="Arial Unicode MS" pitchFamily="34" charset="-128"/>
                <a:cs typeface="Arial Unicode MS" pitchFamily="34" charset="-128"/>
              </a:rPr>
              <a:t>القانون الخامس للانتشار: وفيه أنه إذا وجد مادتين أو أكثر فى وسط الانتشار، فإن كلا منها تنتشر مستقلة عن الأخرى تمام الاستقلال. وتنطبق هذه القوانين على كل من المذاب والمذيب على حد سواء.</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
          <p:cNvSpPr>
            <a:spLocks noChangeArrowheads="1"/>
          </p:cNvSpPr>
          <p:nvPr/>
        </p:nvSpPr>
        <p:spPr bwMode="auto">
          <a:xfrm>
            <a:off x="514350" y="476250"/>
            <a:ext cx="10904538"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b="1">
                <a:latin typeface="Arial Unicode MS" pitchFamily="34" charset="-128"/>
                <a:ea typeface="Arial Unicode MS" pitchFamily="34" charset="-128"/>
                <a:cs typeface="Arial Unicode MS" pitchFamily="34" charset="-128"/>
              </a:rPr>
              <a:t>2- التشرب </a:t>
            </a:r>
            <a:r>
              <a:rPr lang="en-US" sz="2000" b="1">
                <a:latin typeface="Arial Unicode MS" pitchFamily="34" charset="-128"/>
                <a:ea typeface="Arial Unicode MS" pitchFamily="34" charset="-128"/>
                <a:cs typeface="Arial Unicode MS" pitchFamily="34" charset="-128"/>
              </a:rPr>
              <a:t>Imbibtion</a:t>
            </a:r>
            <a:endParaRPr lang="ar-EG" sz="2000" b="1">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   تعتمد خاصية التشرب - أساساً - على قابلية بعض المواد لإنفاذ وانتشار الماء (أو أى سائل آخر) خلال مكوناتها، مما يترتب عليه زيادتها فى الحجم وانتفاخها . وهذه المواد هى من نوع الغرويات المحبة للمذيب، والقادرة على تكوين هلام ( جيل) من النوع المرن. وتحتوى الخلايا النباتية، على كثير من المواد القادرة على تشرب الماء بكميات كبيرة، مثل السيليلوز، والنشا، والبروتينات....... وغيرها. وتظهر خاصية التشرب بوضوح فى البذور الجافة، خاصة البروتينية منها ، حيث تقدر الزيادة فى حجم البذور بعد تشربها للماء بحوالى 15 – 100 مرة من الحجم الأصلى للبذرة حسب نوع الغرويات الموجودة بها وكميتها</a:t>
            </a:r>
            <a:r>
              <a:rPr lang="ar-EG" sz="2000" b="1">
                <a:latin typeface="Arial Unicode MS" pitchFamily="34" charset="-128"/>
                <a:ea typeface="Arial Unicode MS" pitchFamily="34" charset="-128"/>
                <a:cs typeface="Arial Unicode MS" pitchFamily="34" charset="-128"/>
              </a:rPr>
              <a:t>.</a:t>
            </a:r>
            <a:endParaRPr lang="en-US" sz="2000" b="1">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
          <p:cNvSpPr>
            <a:spLocks noChangeArrowheads="1"/>
          </p:cNvSpPr>
          <p:nvPr/>
        </p:nvSpPr>
        <p:spPr bwMode="auto">
          <a:xfrm>
            <a:off x="514350" y="549275"/>
            <a:ext cx="10810875"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b="1">
                <a:latin typeface="Arial Unicode MS" pitchFamily="34" charset="-128"/>
                <a:ea typeface="Arial Unicode MS" pitchFamily="34" charset="-128"/>
                <a:cs typeface="Arial Unicode MS" pitchFamily="34" charset="-128"/>
              </a:rPr>
              <a:t>3- الانتشار الغشائى أو الأسموزية: </a:t>
            </a:r>
            <a:r>
              <a:rPr lang="en-US" sz="2000" b="1">
                <a:latin typeface="Arial Unicode MS" pitchFamily="34" charset="-128"/>
                <a:ea typeface="Arial Unicode MS" pitchFamily="34" charset="-128"/>
                <a:cs typeface="Arial Unicode MS" pitchFamily="34" charset="-128"/>
              </a:rPr>
              <a:t>Osmosis</a:t>
            </a:r>
            <a:endParaRPr lang="ar-EG" sz="2000" b="1">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    يطلق لفظ الانتشار الغشائى أو الأسموزية، على انتشار جزيئات الماء (المذيب)، دون المادة الذائبة، خلال غشاء شبه منفذ من محلول مخفف ( الضغط الانتشارى للماء به كبير). ومعنى هذا, أن العامل المحدد لصافى حركة الماء خلال الغشاء، من أحد المحلولين إلى الآخر، هو نقص الضغط الانتشارى </a:t>
            </a:r>
            <a:r>
              <a:rPr lang="en-US" sz="2000">
                <a:latin typeface="Arial Unicode MS" pitchFamily="34" charset="-128"/>
                <a:ea typeface="Arial Unicode MS" pitchFamily="34" charset="-128"/>
                <a:cs typeface="Arial Unicode MS" pitchFamily="34" charset="-128"/>
              </a:rPr>
              <a:t>Diffusion Pressure Difficit</a:t>
            </a:r>
            <a:r>
              <a:rPr lang="ar-SA" sz="2000">
                <a:latin typeface="Arial Unicode MS" pitchFamily="34" charset="-128"/>
                <a:ea typeface="Arial Unicode MS" pitchFamily="34" charset="-128"/>
                <a:cs typeface="Arial Unicode MS" pitchFamily="34" charset="-128"/>
              </a:rPr>
              <a:t> لجزيئات الماء</a:t>
            </a:r>
            <a:r>
              <a:rPr lang="ar-EG" sz="2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فى أحد المحلولين عن الآخر .</a:t>
            </a:r>
            <a:r>
              <a:rPr lang="en-US" sz="2000">
                <a:latin typeface="Arial Unicode MS" pitchFamily="34" charset="-128"/>
                <a:ea typeface="Arial Unicode MS" pitchFamily="34" charset="-128"/>
                <a:cs typeface="Arial Unicode MS" pitchFamily="34" charset="-128"/>
              </a:rPr>
              <a:t> </a:t>
            </a:r>
          </a:p>
        </p:txBody>
      </p:sp>
      <p:sp>
        <p:nvSpPr>
          <p:cNvPr id="98307" name="Rectangle 2"/>
          <p:cNvSpPr>
            <a:spLocks noChangeArrowheads="1"/>
          </p:cNvSpPr>
          <p:nvPr/>
        </p:nvSpPr>
        <p:spPr bwMode="auto">
          <a:xfrm>
            <a:off x="585788" y="3071813"/>
            <a:ext cx="10529887"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b="1" u="sng">
                <a:solidFill>
                  <a:srgbClr val="FF0000"/>
                </a:solidFill>
                <a:latin typeface="Arial Unicode MS" pitchFamily="34" charset="-128"/>
                <a:ea typeface="Arial Unicode MS" pitchFamily="34" charset="-128"/>
                <a:cs typeface="Arial Unicode MS" pitchFamily="34" charset="-128"/>
              </a:rPr>
              <a:t>الخلية النباتية البالغة كنظام إسموزى </a:t>
            </a:r>
          </a:p>
          <a:p>
            <a:pPr>
              <a:lnSpc>
                <a:spcPct val="150000"/>
              </a:lnSpc>
            </a:pPr>
            <a:r>
              <a:rPr lang="ar-EG" sz="2000">
                <a:latin typeface="Arial Unicode MS" pitchFamily="34" charset="-128"/>
                <a:ea typeface="Arial Unicode MS" pitchFamily="34" charset="-128"/>
                <a:cs typeface="Arial Unicode MS" pitchFamily="34" charset="-128"/>
              </a:rPr>
              <a:t>    الخلية النباتية البالغة تعتبر نظاما اسموزيا مركبا عند وضعها فى الماء. والسيتوبلازم، بغشائية المحيطين به، يمثل غشاء شبه منفذ، متعدد الطبقات، يفصل بين الماء الموضوع به الخلية من الخارج، وبين العصير الخلوى الموجود فى الفجوة العصارية فى الداخل ( وهو محلول كما سبق ذكره يحتوى على مواد ذائبة وغروية وله جهد إسموزى معين ).</a:t>
            </a:r>
            <a:r>
              <a:rPr lang="en-US" sz="2000">
                <a:latin typeface="Arial Unicode MS" pitchFamily="34" charset="-128"/>
                <a:ea typeface="Arial Unicode MS" pitchFamily="34" charset="-128"/>
                <a:cs typeface="Arial Unicode MS" pitchFamily="34" charset="-128"/>
              </a:rPr>
              <a:t> </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1"/>
          <p:cNvSpPr>
            <a:spLocks noChangeArrowheads="1"/>
          </p:cNvSpPr>
          <p:nvPr/>
        </p:nvSpPr>
        <p:spPr bwMode="auto">
          <a:xfrm>
            <a:off x="800100" y="714375"/>
            <a:ext cx="1062355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 قوة الامتصاص الأسموزية  = الضغط الإسموزى للعصير الخلوى – الضغط الجدارى (ضغط الامتلاء). وعلى ذلك، فإن الخلية، فى بداية الامتلاء، يكون الضغط الجدارى لها، أو ضغط الامتلاء مساوياً صفراً. وتكون قوة الامتصاص الأسموزية للخلية مساوية للضغط الإسموزى للعصير الخلوى. وهذا كله، علي اعتبار أن الخلية موضوعة فى ماء نقى. أى أن الضغط أو الجهد الإسموزى للمحلول الخارجى يساوى صفراً</a:t>
            </a:r>
            <a:endParaRPr lang="en-US" sz="2000">
              <a:latin typeface="Arial Unicode MS" pitchFamily="34" charset="-128"/>
              <a:ea typeface="Arial Unicode MS" pitchFamily="34" charset="-128"/>
              <a:cs typeface="Arial Unicode MS" pitchFamily="34" charset="-128"/>
            </a:endParaRPr>
          </a:p>
        </p:txBody>
      </p:sp>
      <p:sp>
        <p:nvSpPr>
          <p:cNvPr id="99331" name="Rectangle 2"/>
          <p:cNvSpPr>
            <a:spLocks noChangeArrowheads="1"/>
          </p:cNvSpPr>
          <p:nvPr/>
        </p:nvSpPr>
        <p:spPr bwMode="auto">
          <a:xfrm>
            <a:off x="1169988" y="2924175"/>
            <a:ext cx="10155237" cy="234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b="1">
                <a:latin typeface="Arial Unicode MS" pitchFamily="34" charset="-128"/>
                <a:ea typeface="Arial Unicode MS" pitchFamily="34" charset="-128"/>
                <a:cs typeface="Arial Unicode MS" pitchFamily="34" charset="-128"/>
              </a:rPr>
              <a:t> </a:t>
            </a:r>
            <a:r>
              <a:rPr lang="ar-EG" sz="2000" b="1" u="sng">
                <a:latin typeface="Arial Unicode MS" pitchFamily="34" charset="-128"/>
                <a:ea typeface="Arial Unicode MS" pitchFamily="34" charset="-128"/>
                <a:cs typeface="Arial Unicode MS" pitchFamily="34" charset="-128"/>
              </a:rPr>
              <a:t>أولاً:  عند وضع الخلية فى ماء نقى:</a:t>
            </a:r>
            <a:endParaRPr lang="ar-EG" sz="2000">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    فى هذه الحالة يبدأ الماء فى الدخول إلى الخلية، بقوة امتصاص أسموزية قدرها، عند الابتداء، 10 ضغوط جوية، وتتناقص تدريجياً بز</a:t>
            </a:r>
            <a:r>
              <a:rPr lang="ar-SA" sz="2000">
                <a:latin typeface="Arial Unicode MS" pitchFamily="34" charset="-128"/>
                <a:ea typeface="Arial Unicode MS" pitchFamily="34" charset="-128"/>
                <a:cs typeface="Arial Unicode MS" pitchFamily="34" charset="-128"/>
              </a:rPr>
              <a:t>ي</a:t>
            </a:r>
            <a:r>
              <a:rPr lang="ar-EG" sz="2000">
                <a:latin typeface="Arial Unicode MS" pitchFamily="34" charset="-128"/>
                <a:ea typeface="Arial Unicode MS" pitchFamily="34" charset="-128"/>
                <a:cs typeface="Arial Unicode MS" pitchFamily="34" charset="-128"/>
              </a:rPr>
              <a:t>ادة امتلاء الخلية (زيادتها فى الحجم) نتيجة زيادة الضغط الجدارى لها، حتى تصبح قيمة هذا الأخير 10 ضغوط جوية، فيقف دخول الماء إلى الخلية، وتصبح قوة امتصاصها الأسموزية صفراً ( خلية ممتلئة تماماً).</a:t>
            </a:r>
            <a:r>
              <a:rPr lang="en-US" sz="2000">
                <a:latin typeface="Arial Unicode MS" pitchFamily="34" charset="-128"/>
                <a:ea typeface="Arial Unicode MS" pitchFamily="34" charset="-128"/>
                <a:cs typeface="Arial Unicode MS" pitchFamily="34" charset="-128"/>
              </a:rPr>
              <a:t> </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1"/>
          <p:cNvSpPr>
            <a:spLocks noChangeArrowheads="1"/>
          </p:cNvSpPr>
          <p:nvPr/>
        </p:nvSpPr>
        <p:spPr bwMode="auto">
          <a:xfrm>
            <a:off x="609600" y="404813"/>
            <a:ext cx="10904538" cy="465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b="1" u="sng">
                <a:latin typeface="Arial Unicode MS" pitchFamily="34" charset="-128"/>
                <a:ea typeface="Arial Unicode MS" pitchFamily="34" charset="-128"/>
                <a:cs typeface="Arial Unicode MS" pitchFamily="34" charset="-128"/>
              </a:rPr>
              <a:t>ثانياً : عند وضع الخلية فى محلول ضغطه الإسموزى مساوياً للضغط الإسموزى</a:t>
            </a:r>
            <a:endParaRPr lang="en-US" sz="2000" b="1" u="sng">
              <a:latin typeface="Arial Unicode MS" pitchFamily="34" charset="-128"/>
              <a:ea typeface="Arial Unicode MS" pitchFamily="34" charset="-128"/>
              <a:cs typeface="Arial Unicode MS" pitchFamily="34" charset="-128"/>
            </a:endParaRPr>
          </a:p>
          <a:p>
            <a:pPr>
              <a:lnSpc>
                <a:spcPct val="150000"/>
              </a:lnSpc>
            </a:pPr>
            <a:r>
              <a:rPr lang="ar-EG" sz="2000" b="1" u="sng">
                <a:latin typeface="Arial Unicode MS" pitchFamily="34" charset="-128"/>
                <a:ea typeface="Arial Unicode MS" pitchFamily="34" charset="-128"/>
                <a:cs typeface="Arial Unicode MS" pitchFamily="34" charset="-128"/>
              </a:rPr>
              <a:t> للخلية:</a:t>
            </a:r>
            <a:endParaRPr lang="ar-EG" sz="2000">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 فى هذه الحالة تصبح الخلية فى حالة اتزان ديناميكى مع المحلول الخارجى، بمجرد</a:t>
            </a:r>
            <a:endParaRPr lang="en-US" sz="2000">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 وضعها فيه. فلا تكتسب شيئاً من مائه ولا تفقد شيئا من مائها، وبالتالى لا يتغير</a:t>
            </a:r>
            <a:endParaRPr lang="en-US" sz="2000">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 حجمها، وتسمى مثل هذه المحاليل بالمحاليل سوية التركيز أو الإسموزية</a:t>
            </a:r>
            <a:r>
              <a:rPr lang="en-US" sz="2000">
                <a:latin typeface="Arial Unicode MS" pitchFamily="34" charset="-128"/>
                <a:ea typeface="Arial Unicode MS" pitchFamily="34" charset="-128"/>
                <a:cs typeface="Arial Unicode MS" pitchFamily="34" charset="-128"/>
              </a:rPr>
              <a:t>isotonic</a:t>
            </a:r>
            <a:r>
              <a:rPr lang="ar-EG" sz="2000">
                <a:latin typeface="Arial Unicode MS" pitchFamily="34" charset="-128"/>
                <a:ea typeface="Arial Unicode MS" pitchFamily="34" charset="-128"/>
                <a:cs typeface="Arial Unicode MS" pitchFamily="34" charset="-128"/>
              </a:rPr>
              <a:t> </a:t>
            </a:r>
            <a:endParaRPr lang="en-US" sz="2000" b="1" u="sng"/>
          </a:p>
          <a:p>
            <a:pPr>
              <a:lnSpc>
                <a:spcPct val="150000"/>
              </a:lnSpc>
            </a:pPr>
            <a:endParaRPr lang="en-US" sz="2000" b="1" u="sng">
              <a:latin typeface="Arial Unicode MS" pitchFamily="34" charset="-128"/>
              <a:ea typeface="Arial Unicode MS" pitchFamily="34" charset="-128"/>
              <a:cs typeface="Arial Unicode MS" pitchFamily="34" charset="-128"/>
            </a:endParaRPr>
          </a:p>
          <a:p>
            <a:pPr>
              <a:lnSpc>
                <a:spcPct val="150000"/>
              </a:lnSpc>
            </a:pPr>
            <a:r>
              <a:rPr lang="ar-EG" sz="2000" b="1" u="sng">
                <a:latin typeface="Arial Unicode MS" pitchFamily="34" charset="-128"/>
                <a:ea typeface="Arial Unicode MS" pitchFamily="34" charset="-128"/>
                <a:cs typeface="Arial Unicode MS" pitchFamily="34" charset="-128"/>
              </a:rPr>
              <a:t>ثالثا: عند وضع الخلية فى محلول ضغطه الإسموزى يزيد على الضغط الإسموزى للخلية:</a:t>
            </a:r>
            <a:endParaRPr lang="ar-EG" sz="2000">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    فى هذه الحالة تصبح قوة الامتصاص الأسموزية للخلية ذات قيمة سالبة، فتفقد الخلية جزءا من مائها إلى المحلول الخارجى، ويقل حجمها، وتمر بعدة تغيرات فسيولوجية مع فقدها الماء حتي تتبلزم الخلية. وتسمى مثل هذه المحاليل بالمحاليل زائدة التركيز أو الإسموزية </a:t>
            </a:r>
            <a:r>
              <a:rPr lang="en-US" sz="2000">
                <a:latin typeface="Arial Unicode MS" pitchFamily="34" charset="-128"/>
                <a:ea typeface="Arial Unicode MS" pitchFamily="34" charset="-128"/>
                <a:cs typeface="Arial Unicode MS" pitchFamily="34" charset="-128"/>
              </a:rPr>
              <a:t>Hypertonic</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descr="solutions"/>
          <p:cNvPicPr>
            <a:picLocks noChangeAspect="1" noChangeArrowheads="1"/>
          </p:cNvPicPr>
          <p:nvPr/>
        </p:nvPicPr>
        <p:blipFill>
          <a:blip r:embed="rId2">
            <a:lum bright="10000" contrast="20000"/>
            <a:extLst>
              <a:ext uri="{28A0092B-C50C-407E-A947-70E740481C1C}">
                <a14:useLocalDpi xmlns:a14="http://schemas.microsoft.com/office/drawing/2010/main" val="0"/>
              </a:ext>
            </a:extLst>
          </a:blip>
          <a:srcRect/>
          <a:stretch>
            <a:fillRect/>
          </a:stretch>
        </p:blipFill>
        <p:spPr bwMode="auto">
          <a:xfrm>
            <a:off x="1857375" y="1928813"/>
            <a:ext cx="8150225" cy="426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WordArt 8"/>
          <p:cNvSpPr>
            <a:spLocks noChangeArrowheads="1" noChangeShapeType="1" noTextEdit="1"/>
          </p:cNvSpPr>
          <p:nvPr/>
        </p:nvSpPr>
        <p:spPr bwMode="auto">
          <a:xfrm>
            <a:off x="3230563" y="404813"/>
            <a:ext cx="5943600" cy="1023937"/>
          </a:xfrm>
          <a:prstGeom prst="rect">
            <a:avLst/>
          </a:prstGeom>
        </p:spPr>
        <p:txBody>
          <a:bodyPr wrap="none" fromWordArt="1">
            <a:prstTxWarp prst="textSlantUp">
              <a:avLst>
                <a:gd name="adj" fmla="val 32056"/>
              </a:avLst>
            </a:prstTxWarp>
          </a:bodyPr>
          <a:lstStyle/>
          <a:p>
            <a:pPr algn="ctr"/>
            <a:r>
              <a:rPr lang="ar-SA" sz="3600" b="1" kern="10">
                <a:ln w="9525">
                  <a:solidFill>
                    <a:srgbClr val="CC99FF"/>
                  </a:solidFill>
                  <a:round/>
                  <a:headEnd/>
                  <a:tailEnd/>
                </a:ln>
                <a:solidFill>
                  <a:srgbClr val="FF0000"/>
                </a:solidFill>
                <a:latin typeface="Tahoma"/>
                <a:ea typeface="Tahoma"/>
                <a:cs typeface="Tahoma"/>
              </a:rPr>
              <a:t>أنواع المحاليل </a:t>
            </a:r>
            <a:endParaRPr lang="en-US" sz="3600" b="1" kern="10">
              <a:ln w="9525">
                <a:solidFill>
                  <a:srgbClr val="CC99FF"/>
                </a:solidFill>
                <a:round/>
                <a:headEnd/>
                <a:tailEnd/>
              </a:ln>
              <a:solidFill>
                <a:srgbClr val="FF0000"/>
              </a:solidFill>
              <a:latin typeface="Tahoma"/>
              <a:ea typeface="Tahoma"/>
              <a:cs typeface="Tahoma"/>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1"/>
          <p:cNvSpPr>
            <a:spLocks noChangeArrowheads="1"/>
          </p:cNvSpPr>
          <p:nvPr/>
        </p:nvSpPr>
        <p:spPr bwMode="auto">
          <a:xfrm>
            <a:off x="325438" y="301625"/>
            <a:ext cx="10999787"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b="1">
                <a:latin typeface="Arial Unicode MS" pitchFamily="34" charset="-128"/>
                <a:ea typeface="Arial Unicode MS" pitchFamily="34" charset="-128"/>
                <a:cs typeface="Arial Unicode MS" pitchFamily="34" charset="-128"/>
              </a:rPr>
              <a:t>البلزمة </a:t>
            </a:r>
            <a:r>
              <a:rPr lang="en-US" sz="2000" b="1">
                <a:latin typeface="Arial Unicode MS" pitchFamily="34" charset="-128"/>
                <a:ea typeface="Arial Unicode MS" pitchFamily="34" charset="-128"/>
                <a:cs typeface="Arial Unicode MS" pitchFamily="34" charset="-128"/>
              </a:rPr>
              <a:t>Plasmolysis</a:t>
            </a:r>
            <a:r>
              <a:rPr lang="en-US" sz="2000">
                <a:latin typeface="Arial Unicode MS" pitchFamily="34" charset="-128"/>
                <a:ea typeface="Arial Unicode MS" pitchFamily="34" charset="-128"/>
                <a:cs typeface="Arial Unicode MS" pitchFamily="34" charset="-128"/>
              </a:rPr>
              <a:t> </a:t>
            </a:r>
            <a:r>
              <a:rPr lang="ar-EG" sz="2000" b="1">
                <a:solidFill>
                  <a:schemeClr val="tx2"/>
                </a:solidFill>
                <a:latin typeface="Arial Unicode MS" pitchFamily="34" charset="-128"/>
                <a:ea typeface="Arial Unicode MS" pitchFamily="34" charset="-128"/>
                <a:cs typeface="Arial Unicode MS" pitchFamily="34" charset="-128"/>
              </a:rPr>
              <a:t> </a:t>
            </a:r>
          </a:p>
          <a:p>
            <a:pPr>
              <a:lnSpc>
                <a:spcPct val="150000"/>
              </a:lnSpc>
            </a:pPr>
            <a:r>
              <a:rPr lang="ar-EG" sz="2000" b="1">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وتحدث عند وضع الخلية النباتية، الحية، فى محلول زائد الأسموزية، حيث تمر الخلية بسلسلة من التغيرات الفسيولوجية تبدأ بفقد مائها بالتدريج إلى المحلول الخارجى، فتفقد امتلائها، ويأخذ حجمها فى الانكماش، إلى أن تصل إلى نقطة بداية البلزمة. وفيها تكون الخلية غير ممتلئة، أى أن ضغطها الجدارى يساوى صفراً</a:t>
            </a:r>
            <a:r>
              <a:rPr lang="ar-SA"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a:lnSpc>
                <a:spcPct val="150000"/>
              </a:lnSpc>
            </a:pPr>
            <a:r>
              <a:rPr lang="ar-EG" sz="2000" b="1"/>
              <a:t> </a:t>
            </a:r>
            <a:r>
              <a:rPr lang="ar-EG" sz="2000">
                <a:latin typeface="Arial Unicode MS" pitchFamily="34" charset="-128"/>
                <a:ea typeface="Arial Unicode MS" pitchFamily="34" charset="-128"/>
                <a:cs typeface="Arial Unicode MS" pitchFamily="34" charset="-128"/>
              </a:rPr>
              <a:t>كما يختلف نوعى البلزمة باختلاف أنواع المحاليل وصفاتها. فقد يدل وجود خلية نباتية ما، فى محلول زائد التركيز، بعد فحصها ميكروسكوبياً، على أنها خلية متبلزمة، وعند إعادتها مرة أخرى لنفس المحلول لمدة ما واعادة فحصها تظل هذه الخلية متبلزمة أيضاً، ولذلك تكون الخلية النباتية فى هذه الحالة، مارة بالبلزمة المستديمة. وعلى العكس من ذلك، فقد يدل وجود بعض الخلايا النباتية، عند فحصها ميكروسكوبيا،ً وبعد وضعها فى محلول زائد التركيز، على أنها خلية متبلزمة، وعند إعادتها مرة أخرى إلى نفس المحلول، وإعادة فحصها ميكروسكوبياً، بعد فترة، تختفى ظواهر البلزمة فيها، حيث تعود الخلايا لحالة الامتلاء.</a:t>
            </a:r>
            <a:r>
              <a:rPr lang="en-US"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1"/>
          <p:cNvSpPr>
            <a:spLocks noChangeArrowheads="1"/>
          </p:cNvSpPr>
          <p:nvPr/>
        </p:nvSpPr>
        <p:spPr bwMode="auto">
          <a:xfrm>
            <a:off x="-57150" y="290513"/>
            <a:ext cx="120015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lvl="1" algn="justLow" eaLnBrk="0" hangingPunct="0">
              <a:buFontTx/>
              <a:buChar char="•"/>
            </a:pPr>
            <a:r>
              <a:rPr lang="ar-SA" sz="2400" b="1">
                <a:solidFill>
                  <a:srgbClr val="C00000"/>
                </a:solidFill>
                <a:latin typeface="Arial Unicode MS" pitchFamily="34" charset="-128"/>
                <a:ea typeface="Arial Unicode MS" pitchFamily="34" charset="-128"/>
                <a:cs typeface="Arial Unicode MS" pitchFamily="34" charset="-128"/>
              </a:rPr>
              <a:t>امتصاص وانتقال الماء</a:t>
            </a:r>
            <a:endParaRPr lang="en-US" sz="2400">
              <a:solidFill>
                <a:srgbClr val="C00000"/>
              </a:solidFill>
              <a:latin typeface="Arial Unicode MS" pitchFamily="34" charset="-128"/>
              <a:ea typeface="Arial Unicode MS" pitchFamily="34" charset="-128"/>
              <a:cs typeface="Arial Unicode MS" pitchFamily="34" charset="-128"/>
            </a:endParaRPr>
          </a:p>
          <a:p>
            <a:pPr algn="justLow" rtl="0" eaLnBrk="0" hangingPunct="0"/>
            <a:r>
              <a:rPr lang="en-US" sz="2400">
                <a:solidFill>
                  <a:srgbClr val="C00000"/>
                </a:solidFill>
                <a:latin typeface="Arial Unicode MS" pitchFamily="34" charset="-128"/>
                <a:ea typeface="Arial Unicode MS" pitchFamily="34" charset="-128"/>
                <a:cs typeface="Arial Unicode MS" pitchFamily="34" charset="-128"/>
              </a:rPr>
              <a:t>  </a:t>
            </a:r>
            <a:r>
              <a:rPr lang="en-US" sz="2400" b="1">
                <a:solidFill>
                  <a:srgbClr val="C00000"/>
                </a:solidFill>
                <a:latin typeface="Arial Unicode MS" pitchFamily="34" charset="-128"/>
                <a:ea typeface="Arial Unicode MS" pitchFamily="34" charset="-128"/>
                <a:cs typeface="Arial Unicode MS" pitchFamily="34" charset="-128"/>
              </a:rPr>
              <a:t>Absorption and Translocation of Water </a:t>
            </a:r>
            <a:endParaRPr lang="en-US" sz="2400">
              <a:solidFill>
                <a:srgbClr val="C00000"/>
              </a:solidFill>
              <a:latin typeface="Arial Unicode MS" pitchFamily="34" charset="-128"/>
              <a:ea typeface="Arial Unicode MS" pitchFamily="34" charset="-128"/>
              <a:cs typeface="Arial Unicode MS" pitchFamily="34" charset="-128"/>
            </a:endParaRPr>
          </a:p>
        </p:txBody>
      </p:sp>
      <p:sp>
        <p:nvSpPr>
          <p:cNvPr id="102403" name="Rectangle 2"/>
          <p:cNvSpPr>
            <a:spLocks noChangeArrowheads="1"/>
          </p:cNvSpPr>
          <p:nvPr/>
        </p:nvSpPr>
        <p:spPr bwMode="auto">
          <a:xfrm>
            <a:off x="609600" y="1370013"/>
            <a:ext cx="10669588"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 eaLnBrk="0" hangingPunct="0">
              <a:lnSpc>
                <a:spcPct val="150000"/>
              </a:lnSpc>
            </a:pPr>
            <a:r>
              <a:rPr lang="ar-SA" sz="2400">
                <a:latin typeface="Arial Unicode MS" pitchFamily="34" charset="-128"/>
                <a:ea typeface="Arial Unicode MS" pitchFamily="34" charset="-128"/>
                <a:cs typeface="Arial Unicode MS" pitchFamily="34" charset="-128"/>
              </a:rPr>
              <a:t>خلال دورة حياة النبات، تُمتص كميات كبيرة من الماء بشكل مستمر من التربة وتنتقل خلال النبات إلا أن هذه الكمية الهائلة من الماء تُفقد من النبات خلال عملية النتح وتبقى كمية محدودة يستخدمها النبات في العمليات الفسيولوجية والحيوية التي يقوم بها.</a:t>
            </a:r>
            <a:endParaRPr lang="en-US" sz="2400">
              <a:latin typeface="Arial Unicode MS" pitchFamily="34" charset="-128"/>
              <a:ea typeface="Arial Unicode MS" pitchFamily="34" charset="-128"/>
              <a:cs typeface="Arial Unicode MS" pitchFamily="34" charset="-128"/>
            </a:endParaRPr>
          </a:p>
          <a:p>
            <a:pPr indent="457200" algn="just" eaLnBrk="0" hangingPunct="0">
              <a:lnSpc>
                <a:spcPct val="150000"/>
              </a:lnSpc>
            </a:pPr>
            <a:r>
              <a:rPr lang="ar-SA" sz="2400">
                <a:latin typeface="Arial Unicode MS" pitchFamily="34" charset="-128"/>
                <a:ea typeface="Arial Unicode MS" pitchFamily="34" charset="-128"/>
                <a:cs typeface="Arial Unicode MS" pitchFamily="34" charset="-128"/>
              </a:rPr>
              <a:t>المنطقة الأساسية إن لم تكن الوحيدة التي يمتص منها النبات الماء هي التربة وهناك عوامل عديدة تؤثر على عملية الامتصاص، ومن هذه العوامل:</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1"/>
          <p:cNvSpPr>
            <a:spLocks noChangeArrowheads="1"/>
          </p:cNvSpPr>
          <p:nvPr/>
        </p:nvSpPr>
        <p:spPr bwMode="auto">
          <a:xfrm>
            <a:off x="889000" y="577850"/>
            <a:ext cx="104838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eaLnBrk="0" hangingPunct="0"/>
            <a:r>
              <a:rPr lang="ar-SA" sz="2400" b="1">
                <a:latin typeface="Arabic Transparent" pitchFamily="2" charset="0"/>
                <a:cs typeface="Times New Roman" pitchFamily="18" charset="0"/>
              </a:rPr>
              <a:t>عوامل التربة المؤثرة على امتصاص الماء</a:t>
            </a:r>
            <a:endParaRPr lang="en-US" sz="2400"/>
          </a:p>
          <a:p>
            <a:pPr indent="457200" algn="justLow" rtl="0" eaLnBrk="0" hangingPunct="0"/>
            <a:r>
              <a:rPr lang="en-US" sz="2400" b="1">
                <a:latin typeface="Arabic Transparent" pitchFamily="2" charset="0"/>
                <a:cs typeface="Times New Roman" pitchFamily="18" charset="0"/>
              </a:rPr>
              <a:t> </a:t>
            </a:r>
            <a:r>
              <a:rPr lang="en-US" sz="2400">
                <a:cs typeface="Times New Roman" pitchFamily="18" charset="0"/>
              </a:rPr>
              <a:t>Soil factors affecting absorption of water</a:t>
            </a:r>
            <a:endParaRPr lang="en-US" sz="2400"/>
          </a:p>
        </p:txBody>
      </p:sp>
      <p:sp>
        <p:nvSpPr>
          <p:cNvPr id="1028" name="Rectangle 3"/>
          <p:cNvSpPr>
            <a:spLocks noChangeArrowheads="1"/>
          </p:cNvSpPr>
          <p:nvPr/>
        </p:nvSpPr>
        <p:spPr bwMode="auto">
          <a:xfrm>
            <a:off x="9372600" y="1071563"/>
            <a:ext cx="19002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indent="457200" algn="justLow" eaLnBrk="0" hangingPunct="0"/>
            <a:r>
              <a:rPr lang="ar-EG" sz="2400" b="1">
                <a:latin typeface="Arabic Transparent" pitchFamily="2" charset="0"/>
                <a:cs typeface="Times New Roman" pitchFamily="18" charset="0"/>
              </a:rPr>
              <a:t>1</a:t>
            </a:r>
            <a:r>
              <a:rPr lang="ar-SA" sz="2400" b="1">
                <a:latin typeface="Arial Unicode MS" pitchFamily="34" charset="-128"/>
                <a:ea typeface="Arial Unicode MS" pitchFamily="34" charset="-128"/>
                <a:cs typeface="Arial Unicode MS" pitchFamily="34" charset="-128"/>
              </a:rPr>
              <a:t>.</a:t>
            </a:r>
            <a:r>
              <a:rPr lang="ar-EG" sz="2400" b="1">
                <a:latin typeface="Arial Unicode MS" pitchFamily="34" charset="-128"/>
                <a:ea typeface="Arial Unicode MS" pitchFamily="34" charset="-128"/>
                <a:cs typeface="Arial Unicode MS" pitchFamily="34" charset="-128"/>
              </a:rPr>
              <a:t> </a:t>
            </a:r>
            <a:r>
              <a:rPr lang="ar-SA" sz="2400" b="1">
                <a:latin typeface="Arial Unicode MS" pitchFamily="34" charset="-128"/>
                <a:ea typeface="Arial Unicode MS" pitchFamily="34" charset="-128"/>
                <a:cs typeface="Arial Unicode MS" pitchFamily="34" charset="-128"/>
              </a:rPr>
              <a:t>الحرارة</a:t>
            </a:r>
            <a:r>
              <a:rPr lang="ar-SA" sz="2400" b="1">
                <a:latin typeface="Arabic Transparent" pitchFamily="2" charset="0"/>
                <a:cs typeface="Times New Roman" pitchFamily="18" charset="0"/>
              </a:rPr>
              <a:t> </a:t>
            </a:r>
            <a:endParaRPr lang="ar-SA" sz="2400" b="1"/>
          </a:p>
        </p:txBody>
      </p:sp>
      <p:graphicFrame>
        <p:nvGraphicFramePr>
          <p:cNvPr id="1026" name="Object 2"/>
          <p:cNvGraphicFramePr>
            <a:graphicFrameLocks noChangeAspect="1"/>
          </p:cNvGraphicFramePr>
          <p:nvPr/>
        </p:nvGraphicFramePr>
        <p:xfrm>
          <a:off x="0" y="457200"/>
          <a:ext cx="334963" cy="257175"/>
        </p:xfrm>
        <a:graphic>
          <a:graphicData uri="http://schemas.openxmlformats.org/presentationml/2006/ole">
            <mc:AlternateContent xmlns:mc="http://schemas.openxmlformats.org/markup-compatibility/2006">
              <mc:Choice xmlns:v="urn:schemas-microsoft-com:vml" Requires="v">
                <p:oleObj spid="_x0000_s1032" name="Equation" r:id="rId3" imgW="190417" imgH="190417" progId="Equation.3">
                  <p:embed/>
                </p:oleObj>
              </mc:Choice>
              <mc:Fallback>
                <p:oleObj name="Equation" r:id="rId3" imgW="190417" imgH="190417"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57200"/>
                        <a:ext cx="334963" cy="257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9" name="Rectangle 4"/>
          <p:cNvSpPr>
            <a:spLocks noChangeArrowheads="1"/>
          </p:cNvSpPr>
          <p:nvPr/>
        </p:nvSpPr>
        <p:spPr bwMode="auto">
          <a:xfrm>
            <a:off x="728663" y="1071563"/>
            <a:ext cx="90805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en-US" sz="2400">
                <a:latin typeface="Arial Unicode MS" pitchFamily="34" charset="-128"/>
                <a:ea typeface="Arial Unicode MS" pitchFamily="34" charset="-128"/>
                <a:cs typeface="Arial Unicode MS" pitchFamily="34" charset="-128"/>
              </a:rPr>
              <a:t>Temperature</a:t>
            </a:r>
          </a:p>
          <a:p>
            <a:pPr indent="457200" algn="l" rtl="0" eaLnBrk="0" hangingPunct="0"/>
            <a:endParaRPr lang="en-US"/>
          </a:p>
        </p:txBody>
      </p:sp>
      <p:sp>
        <p:nvSpPr>
          <p:cNvPr id="1030" name="Rectangle 5"/>
          <p:cNvSpPr>
            <a:spLocks noChangeArrowheads="1"/>
          </p:cNvSpPr>
          <p:nvPr/>
        </p:nvSpPr>
        <p:spPr bwMode="auto">
          <a:xfrm>
            <a:off x="300038" y="1714500"/>
            <a:ext cx="11188700" cy="142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الحرارة وخصوصاً حرارة التربة لها تأثير عميق على معدل امتصاص الماء فعند انخفاض درجة حرارة التربة فإن النبات يمتص كمية قليلة من الماء والسبب في هذا هو أن الماء في درجات الحرارة المنخفضة يصبح أكثر لزوجة وبالتالي فإن السيتوبلازم يصبح أقل نفاذية للماء</a:t>
            </a:r>
            <a:endParaRPr lang="en-US" sz="2000">
              <a:latin typeface="Arial Unicode MS" pitchFamily="34" charset="-128"/>
              <a:ea typeface="Arial Unicode MS" pitchFamily="34" charset="-128"/>
              <a:cs typeface="Arial Unicode MS" pitchFamily="34" charset="-128"/>
            </a:endParaRPr>
          </a:p>
        </p:txBody>
      </p:sp>
      <p:sp>
        <p:nvSpPr>
          <p:cNvPr id="1031" name="Rectangle 5"/>
          <p:cNvSpPr>
            <a:spLocks noChangeArrowheads="1"/>
          </p:cNvSpPr>
          <p:nvPr/>
        </p:nvSpPr>
        <p:spPr bwMode="auto">
          <a:xfrm>
            <a:off x="300038" y="3125788"/>
            <a:ext cx="11236325" cy="373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EG" sz="2000" b="1">
                <a:latin typeface="Arial Unicode MS" pitchFamily="34" charset="-128"/>
                <a:ea typeface="Arial Unicode MS" pitchFamily="34" charset="-128"/>
                <a:cs typeface="Arial Unicode MS" pitchFamily="34" charset="-128"/>
              </a:rPr>
              <a:t>2</a:t>
            </a:r>
            <a:r>
              <a:rPr lang="ar-SA" sz="2000" b="1">
                <a:latin typeface="Arial Unicode MS" pitchFamily="34" charset="-128"/>
                <a:ea typeface="Arial Unicode MS" pitchFamily="34" charset="-128"/>
                <a:cs typeface="Arial Unicode MS" pitchFamily="34" charset="-128"/>
              </a:rPr>
              <a:t>.الجهد الأزموزي للتربة	 </a:t>
            </a:r>
            <a:r>
              <a:rPr lang="en-US" sz="2000">
                <a:latin typeface="Arial Unicode MS" pitchFamily="34" charset="-128"/>
                <a:ea typeface="Arial Unicode MS" pitchFamily="34" charset="-128"/>
                <a:cs typeface="Arial Unicode MS" pitchFamily="34" charset="-128"/>
                <a:sym typeface="Symbol" pitchFamily="18" charset="2"/>
              </a:rPr>
              <a:t></a:t>
            </a:r>
            <a:r>
              <a:rPr lang="en-US" sz="2000">
                <a:latin typeface="Arial Unicode MS" pitchFamily="34" charset="-128"/>
                <a:ea typeface="Arial Unicode MS" pitchFamily="34" charset="-128"/>
                <a:cs typeface="Arial Unicode MS" pitchFamily="34" charset="-128"/>
              </a:rPr>
              <a:t>s</a:t>
            </a:r>
            <a:r>
              <a:rPr lang="en-US" sz="2000" b="1">
                <a:latin typeface="Arial Unicode MS" pitchFamily="34" charset="-128"/>
                <a:ea typeface="Arial Unicode MS" pitchFamily="34" charset="-128"/>
                <a:cs typeface="Arial Unicode MS" pitchFamily="34" charset="-128"/>
                <a:sym typeface="Symbol" pitchFamily="18" charset="2"/>
              </a:rPr>
              <a:t> </a:t>
            </a:r>
            <a:r>
              <a:rPr lang="en-US" sz="2000">
                <a:latin typeface="Arial Unicode MS" pitchFamily="34" charset="-128"/>
                <a:ea typeface="Arial Unicode MS" pitchFamily="34" charset="-128"/>
                <a:cs typeface="Arial Unicode MS" pitchFamily="34" charset="-128"/>
                <a:sym typeface="Symbol" pitchFamily="18" charset="2"/>
              </a:rPr>
              <a:t>Osmatic potential of soil solution</a:t>
            </a:r>
          </a:p>
          <a:p>
            <a:pPr indent="457200" eaLnBrk="0" hangingPunct="0">
              <a:lnSpc>
                <a:spcPct val="150000"/>
              </a:lnSpc>
            </a:pPr>
            <a:r>
              <a:rPr lang="ar-SA" sz="2000">
                <a:latin typeface="Arial Unicode MS" pitchFamily="34" charset="-128"/>
                <a:ea typeface="Arial Unicode MS" pitchFamily="34" charset="-128"/>
                <a:cs typeface="Arial Unicode MS" pitchFamily="34" charset="-128"/>
                <a:sym typeface="Symbol" pitchFamily="18" charset="2"/>
              </a:rPr>
              <a:t>من المعروف أن امتصاص الماء يتم عن طريق تدرج الجهد المائي الذي يظهر بين محلول التربة والعصير الخلوي لخلايا الجذر، ويمكننا تفهم لماذا الجهد الأزموزي (تركيز الملح) لمحلول التربة يلعب دوراً مهماً في امتصاص الماء حيث أن الجهد الأزموزي مرتبط تماماً بالجهد ا لمائي، ولو كان الجهد المائي لمحلول التربة أكثر سالبية (أقل) عن العصير الخلوي فإن الماء سيتحرك من داخل النبات إلى الخارج.</a:t>
            </a:r>
          </a:p>
          <a:p>
            <a:pPr indent="457200" rtl="0" eaLnBrk="0" hangingPunct="0">
              <a:lnSpc>
                <a:spcPct val="150000"/>
              </a:lnSpc>
            </a:pPr>
            <a:r>
              <a:rPr lang="ar-SA" sz="2000">
                <a:latin typeface="Arial Unicode MS" pitchFamily="34" charset="-128"/>
                <a:ea typeface="Arial Unicode MS" pitchFamily="34" charset="-128"/>
                <a:cs typeface="Arial Unicode MS" pitchFamily="34" charset="-128"/>
                <a:sym typeface="Symbol" pitchFamily="18" charset="2"/>
              </a:rPr>
              <a:t>وهنا نلاحظ أن النباتات التي تعيش في المناطق الملحية تتحمل بشكل أكبر التركيز المرتفع للأملاح في محلول التربة وهنا أيضاً يمكننا أن نلاحظ أن الجهد الأزموزي للعصير الخلوي لهذه النباتات هو أكثر سالبية (أقل بكثير) من النباتات الأخرى</a:t>
            </a:r>
            <a:r>
              <a:rPr lang="en-US" sz="2000">
                <a:latin typeface="Arial Unicode MS" pitchFamily="34" charset="-128"/>
                <a:ea typeface="Arial Unicode MS" pitchFamily="34" charset="-128"/>
                <a:cs typeface="Arial Unicode MS" pitchFamily="34" charset="-128"/>
                <a:sym typeface="Symbol" pitchFamily="18" charset="2"/>
              </a:rPr>
              <a:t> </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1"/>
          <p:cNvSpPr>
            <a:spLocks noChangeArrowheads="1"/>
          </p:cNvSpPr>
          <p:nvPr/>
        </p:nvSpPr>
        <p:spPr bwMode="auto">
          <a:xfrm>
            <a:off x="3135313" y="471488"/>
            <a:ext cx="84264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eaLnBrk="0" hangingPunct="0"/>
            <a:r>
              <a:rPr lang="ar-EG" sz="2400">
                <a:latin typeface="Arial Unicode MS" pitchFamily="34" charset="-128"/>
                <a:ea typeface="Arial Unicode MS" pitchFamily="34" charset="-128"/>
                <a:cs typeface="Arial Unicode MS" pitchFamily="34" charset="-128"/>
              </a:rPr>
              <a:t>3</a:t>
            </a:r>
            <a:r>
              <a:rPr lang="ar-SA" sz="2400" b="1">
                <a:latin typeface="Arial Unicode MS" pitchFamily="34" charset="-128"/>
                <a:ea typeface="Arial Unicode MS" pitchFamily="34" charset="-128"/>
                <a:cs typeface="Arial Unicode MS" pitchFamily="34" charset="-128"/>
              </a:rPr>
              <a:t>.التهوية</a:t>
            </a:r>
            <a:r>
              <a:rPr lang="en-US" sz="2400">
                <a:latin typeface="Arial Unicode MS" pitchFamily="34" charset="-128"/>
                <a:ea typeface="Arial Unicode MS" pitchFamily="34" charset="-128"/>
                <a:cs typeface="Arial Unicode MS" pitchFamily="34" charset="-128"/>
              </a:rPr>
              <a:t>	</a:t>
            </a:r>
            <a:r>
              <a:rPr lang="en-US" sz="2400" b="1">
                <a:latin typeface="Arial Unicode MS" pitchFamily="34" charset="-128"/>
                <a:ea typeface="Arial Unicode MS" pitchFamily="34" charset="-128"/>
                <a:cs typeface="Arial Unicode MS" pitchFamily="34" charset="-128"/>
              </a:rPr>
              <a:t> </a:t>
            </a:r>
            <a:r>
              <a:rPr lang="en-US" sz="2400">
                <a:latin typeface="Arial Unicode MS" pitchFamily="34" charset="-128"/>
                <a:ea typeface="Arial Unicode MS" pitchFamily="34" charset="-128"/>
                <a:cs typeface="Arial Unicode MS" pitchFamily="34" charset="-128"/>
              </a:rPr>
              <a:t>Aeration </a:t>
            </a:r>
          </a:p>
        </p:txBody>
      </p:sp>
      <p:sp>
        <p:nvSpPr>
          <p:cNvPr id="103427" name="Rectangle 2"/>
          <p:cNvSpPr>
            <a:spLocks noChangeArrowheads="1"/>
          </p:cNvSpPr>
          <p:nvPr/>
        </p:nvSpPr>
        <p:spPr bwMode="auto">
          <a:xfrm>
            <a:off x="514350" y="981075"/>
            <a:ext cx="11139488"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إن زيادة الماء وتراكمه حول جذور النبات يعمل على خفض مستوى التهوية حيث أنه يحل محل الغازات الموجودة، ولو تعرض النبات إلى شمس ساطعة فإنه سيفقد ماء كثيراً نتيجة النتح.</a:t>
            </a:r>
            <a:endParaRPr lang="en-US" sz="20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وبهذا فإن إعاقة الامتصاص للجذور نتيجة اختناقهم وفقدان الماء كثيراً عن طريق النتح يعمل على نقص شديد للماء في النبات وهذا ما يسبب ذبول النبات رغم وجود كميات كبيرة من الماء حول جذوره وهذا مايسمى ميسورية الماء.</a:t>
            </a:r>
            <a:endParaRPr lang="en-US" sz="2000">
              <a:latin typeface="Arial Unicode MS" pitchFamily="34" charset="-128"/>
              <a:ea typeface="Arial Unicode MS" pitchFamily="34" charset="-128"/>
              <a:cs typeface="Arial Unicode MS" pitchFamily="34" charset="-128"/>
            </a:endParaRPr>
          </a:p>
          <a:p>
            <a:pPr indent="457200" algn="l" rtl="0" eaLnBrk="0" hangingPunct="0"/>
            <a:endParaRPr lang="en-US"/>
          </a:p>
        </p:txBody>
      </p:sp>
      <p:sp>
        <p:nvSpPr>
          <p:cNvPr id="103428" name="Rectangle 3"/>
          <p:cNvSpPr>
            <a:spLocks noChangeArrowheads="1"/>
          </p:cNvSpPr>
          <p:nvPr/>
        </p:nvSpPr>
        <p:spPr bwMode="auto">
          <a:xfrm>
            <a:off x="2657475" y="3286125"/>
            <a:ext cx="8988425"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 eaLnBrk="0" hangingPunct="0">
              <a:lnSpc>
                <a:spcPct val="150000"/>
              </a:lnSpc>
            </a:pPr>
            <a:r>
              <a:rPr lang="ar-EG" sz="2000" b="1">
                <a:latin typeface="Arial Unicode MS" pitchFamily="34" charset="-128"/>
                <a:ea typeface="Arial Unicode MS" pitchFamily="34" charset="-128"/>
                <a:cs typeface="Arial Unicode MS" pitchFamily="34" charset="-128"/>
              </a:rPr>
              <a:t>4</a:t>
            </a:r>
            <a:r>
              <a:rPr lang="ar-SA" sz="2000" b="1">
                <a:latin typeface="Arial Unicode MS" pitchFamily="34" charset="-128"/>
                <a:ea typeface="Arial Unicode MS" pitchFamily="34" charset="-128"/>
                <a:cs typeface="Arial Unicode MS" pitchFamily="34" charset="-128"/>
              </a:rPr>
              <a:t>.تراكم </a:t>
            </a:r>
            <a:r>
              <a:rPr lang="en-US" sz="2000">
                <a:latin typeface="Arial Unicode MS" pitchFamily="34" charset="-128"/>
                <a:ea typeface="Arial Unicode MS" pitchFamily="34" charset="-128"/>
                <a:cs typeface="Arial Unicode MS" pitchFamily="34" charset="-128"/>
              </a:rPr>
              <a:t>Co</a:t>
            </a:r>
            <a:r>
              <a:rPr lang="en-US" sz="2000" baseline="-30000">
                <a:latin typeface="Arial Unicode MS" pitchFamily="34" charset="-128"/>
                <a:ea typeface="Arial Unicode MS" pitchFamily="34" charset="-128"/>
                <a:cs typeface="Arial Unicode MS" pitchFamily="34" charset="-128"/>
              </a:rPr>
              <a:t>2</a:t>
            </a:r>
            <a:r>
              <a:rPr lang="ar-SA" sz="2000" b="1">
                <a:latin typeface="Arial Unicode MS" pitchFamily="34" charset="-128"/>
                <a:ea typeface="Arial Unicode MS" pitchFamily="34" charset="-128"/>
                <a:cs typeface="Arial Unicode MS" pitchFamily="34" charset="-128"/>
              </a:rPr>
              <a:t> في التربة	 </a:t>
            </a:r>
            <a:r>
              <a:rPr lang="en-US" sz="2000">
                <a:latin typeface="Arial Unicode MS" pitchFamily="34" charset="-128"/>
                <a:ea typeface="Arial Unicode MS" pitchFamily="34" charset="-128"/>
                <a:cs typeface="Arial Unicode MS" pitchFamily="34" charset="-128"/>
              </a:rPr>
              <a:t>Concentration of Co</a:t>
            </a:r>
            <a:r>
              <a:rPr lang="en-US" sz="2000" baseline="-30000">
                <a:latin typeface="Arial Unicode MS" pitchFamily="34" charset="-128"/>
                <a:ea typeface="Arial Unicode MS" pitchFamily="34" charset="-128"/>
                <a:cs typeface="Arial Unicode MS" pitchFamily="34" charset="-128"/>
              </a:rPr>
              <a:t>2</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يظهر ان تراكم ثاني أكسيد الكربون له تأثير أكثر تثبطاً على امتصاص الماء من نقص الأكسجين، حيث ان زيادة </a:t>
            </a:r>
            <a:r>
              <a:rPr lang="en-US" sz="2000">
                <a:latin typeface="Arial Unicode MS" pitchFamily="34" charset="-128"/>
                <a:ea typeface="Arial Unicode MS" pitchFamily="34" charset="-128"/>
                <a:cs typeface="Arial Unicode MS" pitchFamily="34" charset="-128"/>
              </a:rPr>
              <a:t>Co</a:t>
            </a:r>
            <a:r>
              <a:rPr lang="en-US" sz="2000" baseline="-30000">
                <a:latin typeface="Arial Unicode MS" pitchFamily="34" charset="-128"/>
                <a:ea typeface="Arial Unicode MS" pitchFamily="34" charset="-128"/>
                <a:cs typeface="Arial Unicode MS" pitchFamily="34" charset="-128"/>
              </a:rPr>
              <a:t>2</a:t>
            </a:r>
            <a:r>
              <a:rPr lang="ar-SA" sz="2000">
                <a:latin typeface="Arial Unicode MS" pitchFamily="34" charset="-128"/>
                <a:ea typeface="Arial Unicode MS" pitchFamily="34" charset="-128"/>
                <a:cs typeface="Arial Unicode MS" pitchFamily="34" charset="-128"/>
              </a:rPr>
              <a:t> تسبب زيادة في لزوجة السيتوبلازم وبالتالي نقص في نفاذية الجذر.</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1"/>
          <p:cNvSpPr>
            <a:spLocks noChangeArrowheads="1"/>
          </p:cNvSpPr>
          <p:nvPr/>
        </p:nvSpPr>
        <p:spPr bwMode="auto">
          <a:xfrm>
            <a:off x="233363" y="312738"/>
            <a:ext cx="11328400" cy="36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tabLst>
                <a:tab pos="282575" algn="l"/>
              </a:tabLst>
            </a:pPr>
            <a:r>
              <a:rPr lang="ar-SA" sz="2400" b="1">
                <a:latin typeface="Arial Unicode MS" pitchFamily="34" charset="-128"/>
                <a:ea typeface="Arial Unicode MS" pitchFamily="34" charset="-128"/>
                <a:cs typeface="Arial Unicode MS" pitchFamily="34" charset="-128"/>
              </a:rPr>
              <a:t>ميسورية الماء		 </a:t>
            </a:r>
            <a:r>
              <a:rPr lang="en-US" sz="2400" b="1">
                <a:latin typeface="Arial Unicode MS" pitchFamily="34" charset="-128"/>
                <a:ea typeface="Arial Unicode MS" pitchFamily="34" charset="-128"/>
                <a:cs typeface="Arial Unicode MS" pitchFamily="34" charset="-128"/>
              </a:rPr>
              <a:t>A viability of water</a:t>
            </a:r>
          </a:p>
          <a:p>
            <a:pPr indent="457200" eaLnBrk="0" hangingPunct="0">
              <a:lnSpc>
                <a:spcPct val="150000"/>
              </a:lnSpc>
              <a:tabLst>
                <a:tab pos="282575" algn="l"/>
              </a:tabLst>
            </a:pPr>
            <a:r>
              <a:rPr lang="ar-SA" sz="2000">
                <a:latin typeface="Arial Unicode MS" pitchFamily="34" charset="-128"/>
                <a:ea typeface="Arial Unicode MS" pitchFamily="34" charset="-128"/>
                <a:cs typeface="Arial Unicode MS" pitchFamily="34" charset="-128"/>
              </a:rPr>
              <a:t>ليس كل الماء الموجود في التربة في متناول النبات حيث أن امتصاص النبات للماء المحيط به وبالتالي فإنه سيجد صعوبة أكثر في الحصول على الماء والذي يرجع إلى نقص تدرج الانتشار، وقبل أن نتناول علاقة النبات بالماء يجب شرح بعض الاصطلاحات:-</a:t>
            </a:r>
            <a:endParaRPr lang="ar-EG" sz="2000">
              <a:latin typeface="Arial Unicode MS" pitchFamily="34" charset="-128"/>
              <a:ea typeface="Arial Unicode MS" pitchFamily="34" charset="-128"/>
              <a:cs typeface="Arial Unicode MS" pitchFamily="34" charset="-128"/>
            </a:endParaRPr>
          </a:p>
          <a:p>
            <a:pPr indent="457200" eaLnBrk="0" hangingPunct="0">
              <a:lnSpc>
                <a:spcPct val="150000"/>
              </a:lnSpc>
              <a:tabLst>
                <a:tab pos="282575" algn="l"/>
              </a:tabLst>
            </a:pPr>
            <a:r>
              <a:rPr lang="ar-EG" sz="2000">
                <a:latin typeface="Arial Unicode MS" pitchFamily="34" charset="-128"/>
                <a:ea typeface="Arial Unicode MS" pitchFamily="34" charset="-128"/>
                <a:cs typeface="Arial Unicode MS" pitchFamily="34" charset="-128"/>
              </a:rPr>
              <a:t>1-</a:t>
            </a:r>
            <a:r>
              <a:rPr lang="ar-SA" sz="2000">
                <a:latin typeface="Arial Unicode MS" pitchFamily="34" charset="-128"/>
                <a:ea typeface="Arial Unicode MS" pitchFamily="34" charset="-128"/>
                <a:cs typeface="Arial Unicode MS" pitchFamily="34" charset="-128"/>
              </a:rPr>
              <a:t> </a:t>
            </a:r>
            <a:r>
              <a:rPr lang="ar-SA" sz="2400" b="1">
                <a:latin typeface="Arial Unicode MS" pitchFamily="34" charset="-128"/>
                <a:ea typeface="Arial Unicode MS" pitchFamily="34" charset="-128"/>
                <a:cs typeface="Arial Unicode MS" pitchFamily="34" charset="-128"/>
              </a:rPr>
              <a:t>السعة الحقلية 	</a:t>
            </a:r>
            <a:r>
              <a:rPr lang="en-US" sz="2400" b="1">
                <a:latin typeface="Arial Unicode MS" pitchFamily="34" charset="-128"/>
                <a:ea typeface="Arial Unicode MS" pitchFamily="34" charset="-128"/>
                <a:cs typeface="Arial Unicode MS" pitchFamily="34" charset="-128"/>
              </a:rPr>
              <a:t>Field capacity</a:t>
            </a:r>
            <a:r>
              <a:rPr lang="ar-SA"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indent="457200" eaLnBrk="0" hangingPunct="0">
              <a:lnSpc>
                <a:spcPct val="150000"/>
              </a:lnSpc>
              <a:tabLst>
                <a:tab pos="282575" algn="l"/>
              </a:tabLst>
            </a:pPr>
            <a:r>
              <a:rPr lang="ar-SA" sz="2000">
                <a:latin typeface="Arial Unicode MS" pitchFamily="34" charset="-128"/>
                <a:ea typeface="Arial Unicode MS" pitchFamily="34" charset="-128"/>
                <a:cs typeface="Arial Unicode MS" pitchFamily="34" charset="-128"/>
              </a:rPr>
              <a:t>2- نسبة الذبول الدائم </a:t>
            </a:r>
            <a:r>
              <a:rPr lang="en-US" sz="2000">
                <a:latin typeface="Arial Unicode MS" pitchFamily="34" charset="-128"/>
                <a:ea typeface="Arial Unicode MS" pitchFamily="34" charset="-128"/>
                <a:cs typeface="Arial Unicode MS" pitchFamily="34" charset="-128"/>
              </a:rPr>
              <a:t>Permanent wilting percentage</a:t>
            </a:r>
            <a:r>
              <a:rPr lang="ar-SA"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PMP</a:t>
            </a:r>
            <a:r>
              <a:rPr lang="ar-SA"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indent="457200" eaLnBrk="0" hangingPunct="0">
              <a:lnSpc>
                <a:spcPct val="150000"/>
              </a:lnSpc>
              <a:tabLst>
                <a:tab pos="282575" algn="l"/>
              </a:tabLst>
            </a:pPr>
            <a:r>
              <a:rPr lang="ar-SA" sz="2000">
                <a:latin typeface="Arial Unicode MS" pitchFamily="34" charset="-128"/>
                <a:ea typeface="Arial Unicode MS" pitchFamily="34" charset="-128"/>
                <a:cs typeface="Arial Unicode MS" pitchFamily="34" charset="-128"/>
              </a:rPr>
              <a:t>3- الإجهاد الكلي لرطوبة التربة </a:t>
            </a:r>
            <a:r>
              <a:rPr lang="en-US" sz="2000">
                <a:latin typeface="Arial Unicode MS" pitchFamily="34" charset="-128"/>
                <a:ea typeface="Arial Unicode MS" pitchFamily="34" charset="-128"/>
                <a:cs typeface="Arial Unicode MS" pitchFamily="34" charset="-128"/>
              </a:rPr>
              <a:t>Total soil moisture stress</a:t>
            </a:r>
            <a:r>
              <a:rPr lang="ar-SA"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TSMS</a:t>
            </a:r>
            <a:r>
              <a:rPr lang="ar-SA"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indent="457200" rtl="0" eaLnBrk="0" hangingPunct="0">
              <a:tabLst>
                <a:tab pos="282575" algn="l"/>
              </a:tabLst>
            </a:pPr>
            <a:endParaRPr lang="en-US"/>
          </a:p>
        </p:txBody>
      </p:sp>
      <p:sp>
        <p:nvSpPr>
          <p:cNvPr id="104451" name="Rectangle 2"/>
          <p:cNvSpPr>
            <a:spLocks noChangeArrowheads="1"/>
          </p:cNvSpPr>
          <p:nvPr/>
        </p:nvSpPr>
        <p:spPr bwMode="auto">
          <a:xfrm>
            <a:off x="420688" y="3870325"/>
            <a:ext cx="11233150" cy="197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EG" sz="2400" b="1">
                <a:latin typeface="Arabic Transparent" pitchFamily="2" charset="0"/>
                <a:cs typeface="Times New Roman" pitchFamily="18" charset="0"/>
              </a:rPr>
              <a:t>1</a:t>
            </a:r>
            <a:r>
              <a:rPr lang="ar-SA" sz="2400" b="1">
                <a:latin typeface="Arabic Transparent" pitchFamily="2" charset="0"/>
                <a:cs typeface="Times New Roman" pitchFamily="18" charset="0"/>
              </a:rPr>
              <a:t>- السعة الحقلية:-</a:t>
            </a:r>
            <a:endParaRPr lang="ar-EG" sz="2400"/>
          </a:p>
          <a:p>
            <a:pPr indent="457200" eaLnBrk="0" hangingPunct="0"/>
            <a:r>
              <a:rPr lang="ar-SA" sz="2000">
                <a:latin typeface="Arial Unicode MS" pitchFamily="34" charset="-128"/>
                <a:ea typeface="Arial Unicode MS" pitchFamily="34" charset="-128"/>
                <a:cs typeface="Arial Unicode MS" pitchFamily="34" charset="-128"/>
              </a:rPr>
              <a:t>هي محتوى التربة للماء عقب توقف صرف الماء الزائد منها مباشرة والذي يحدث</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عقب تشبعها بالماء. </a:t>
            </a:r>
            <a:endParaRPr lang="en-US" sz="2000">
              <a:latin typeface="Arial Unicode MS" pitchFamily="34" charset="-128"/>
              <a:ea typeface="Arial Unicode MS" pitchFamily="34" charset="-128"/>
              <a:cs typeface="Arial Unicode MS" pitchFamily="34" charset="-128"/>
            </a:endParaRPr>
          </a:p>
          <a:p>
            <a:pPr indent="457200" eaLnBrk="0" hangingPunct="0"/>
            <a:r>
              <a:rPr lang="ar-SA" sz="2000">
                <a:latin typeface="Arial Unicode MS" pitchFamily="34" charset="-128"/>
                <a:ea typeface="Arial Unicode MS" pitchFamily="34" charset="-128"/>
                <a:cs typeface="Arial Unicode MS" pitchFamily="34" charset="-128"/>
              </a:rPr>
              <a:t>"أي بعد صرف الماء الزائد الذي يخضع لقوى الجاذبية الأرضية تاركاً ا لماء الذي يرتبط بالقوى الفيزيائية بحبيبات التربة".</a:t>
            </a:r>
            <a:endParaRPr lang="en-US" sz="2000">
              <a:latin typeface="Arial Unicode MS" pitchFamily="34" charset="-128"/>
              <a:ea typeface="Arial Unicode MS" pitchFamily="34" charset="-128"/>
              <a:cs typeface="Arial Unicode MS" pitchFamily="34" charset="-128"/>
            </a:endParaRPr>
          </a:p>
          <a:p>
            <a:pPr indent="457200" eaLnBrk="0" hangingPunct="0"/>
            <a:r>
              <a:rPr lang="ar-SA" sz="2000">
                <a:latin typeface="Arial Unicode MS" pitchFamily="34" charset="-128"/>
                <a:ea typeface="Arial Unicode MS" pitchFamily="34" charset="-128"/>
                <a:cs typeface="Arial Unicode MS" pitchFamily="34" charset="-128"/>
              </a:rPr>
              <a:t>وبمعنى بسيط هو كمية الماء التي تستطيع التربة ان تستوعبه.</a:t>
            </a:r>
            <a:endParaRPr lang="en-US" sz="2000">
              <a:latin typeface="Arial Unicode MS" pitchFamily="34" charset="-128"/>
              <a:ea typeface="Arial Unicode MS" pitchFamily="34" charset="-128"/>
              <a:cs typeface="Arial Unicode MS" pitchFamily="34" charset="-128"/>
            </a:endParaRPr>
          </a:p>
          <a:p>
            <a:pPr indent="457200" rtl="0" eaLnBrk="0" hangingPunct="0"/>
            <a:endParaRPr lang="en-US"/>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
          <p:cNvSpPr>
            <a:spLocks noChangeArrowheads="1"/>
          </p:cNvSpPr>
          <p:nvPr/>
        </p:nvSpPr>
        <p:spPr bwMode="auto">
          <a:xfrm>
            <a:off x="982663" y="333375"/>
            <a:ext cx="10436225"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EG" sz="2400" b="1">
                <a:latin typeface="Arial Unicode MS" pitchFamily="34" charset="-128"/>
                <a:ea typeface="Arial Unicode MS" pitchFamily="34" charset="-128"/>
                <a:cs typeface="Arial Unicode MS" pitchFamily="34" charset="-128"/>
              </a:rPr>
              <a:t>2</a:t>
            </a:r>
            <a:r>
              <a:rPr lang="ar-SA" sz="2400" b="1">
                <a:latin typeface="Arial Unicode MS" pitchFamily="34" charset="-128"/>
                <a:ea typeface="Arial Unicode MS" pitchFamily="34" charset="-128"/>
                <a:cs typeface="Arial Unicode MS" pitchFamily="34" charset="-128"/>
              </a:rPr>
              <a:t>-نسبة الذبول الدائم:-</a:t>
            </a:r>
            <a:endParaRPr lang="en-US" sz="24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هي النسبة المئوية لماء التربة المتبقي عندما تظهر النباتات النامية أولى علامات الذبول، والذبول الدائم هو عدم قدرة النبات أو الأوراق لاستعادة امتلائها عندما توضع في جو مشبع بالماء.</a:t>
            </a:r>
            <a:endParaRPr lang="en-US" sz="2000">
              <a:latin typeface="Arial Unicode MS" pitchFamily="34" charset="-128"/>
              <a:ea typeface="Arial Unicode MS" pitchFamily="34" charset="-128"/>
              <a:cs typeface="Arial Unicode MS" pitchFamily="34" charset="-128"/>
            </a:endParaRPr>
          </a:p>
          <a:p>
            <a:pPr indent="457200" eaLnBrk="0" hangingPunct="0"/>
            <a:r>
              <a:rPr lang="ar-SA" sz="2400" b="1">
                <a:latin typeface="Arial Unicode MS" pitchFamily="34" charset="-128"/>
                <a:ea typeface="Arial Unicode MS" pitchFamily="34" charset="-128"/>
                <a:cs typeface="Arial Unicode MS" pitchFamily="34" charset="-128"/>
              </a:rPr>
              <a:t>3-الإجهاد الكلي لرطوبة التربة:-</a:t>
            </a:r>
            <a:endParaRPr lang="en-US" sz="24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هو مجموع الجهد الأزموزي لمحلول التربة والإجهاد الرطوبي لرطوبة التربة.</a:t>
            </a:r>
            <a:endParaRPr lang="en-US" sz="20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الإجهاد الرطوبي هو تلك القوى التي تمسك بالماء أو بماء التربة وهي قوى الجذب </a:t>
            </a:r>
            <a:r>
              <a:rPr lang="en-US" sz="2000">
                <a:latin typeface="Arial Unicode MS" pitchFamily="34" charset="-128"/>
                <a:ea typeface="Arial Unicode MS" pitchFamily="34" charset="-128"/>
                <a:cs typeface="Arial Unicode MS" pitchFamily="34" charset="-128"/>
              </a:rPr>
              <a:t>gravitational</a:t>
            </a:r>
            <a:r>
              <a:rPr lang="ar-SA" sz="2000">
                <a:latin typeface="Arial Unicode MS" pitchFamily="34" charset="-128"/>
                <a:ea typeface="Arial Unicode MS" pitchFamily="34" charset="-128"/>
                <a:cs typeface="Arial Unicode MS" pitchFamily="34" charset="-128"/>
              </a:rPr>
              <a:t>، والادمصاصية </a:t>
            </a:r>
            <a:r>
              <a:rPr lang="en-US" sz="2000">
                <a:latin typeface="Arial Unicode MS" pitchFamily="34" charset="-128"/>
                <a:ea typeface="Arial Unicode MS" pitchFamily="34" charset="-128"/>
                <a:cs typeface="Arial Unicode MS" pitchFamily="34" charset="-128"/>
              </a:rPr>
              <a:t>Adsorptive</a:t>
            </a:r>
            <a:r>
              <a:rPr lang="ar-SA" sz="2000">
                <a:latin typeface="Arial Unicode MS" pitchFamily="34" charset="-128"/>
                <a:ea typeface="Arial Unicode MS" pitchFamily="34" charset="-128"/>
                <a:cs typeface="Arial Unicode MS" pitchFamily="34" charset="-128"/>
              </a:rPr>
              <a:t>، والهيدروستاتيكية </a:t>
            </a:r>
            <a:r>
              <a:rPr lang="en-US" sz="2000">
                <a:latin typeface="Arial Unicode MS" pitchFamily="34" charset="-128"/>
                <a:ea typeface="Arial Unicode MS" pitchFamily="34" charset="-128"/>
                <a:cs typeface="Arial Unicode MS" pitchFamily="34" charset="-128"/>
              </a:rPr>
              <a:t>hydrostatic</a:t>
            </a:r>
            <a:r>
              <a:rPr lang="ar-SA" sz="2000">
                <a:latin typeface="Arial Unicode MS" pitchFamily="34" charset="-128"/>
                <a:ea typeface="Arial Unicode MS" pitchFamily="34" charset="-128"/>
                <a:cs typeface="Arial Unicode MS" pitchFamily="34" charset="-128"/>
              </a:rPr>
              <a:t> (قوى اتزان الماء).</a:t>
            </a:r>
            <a:endParaRPr lang="en-US" sz="2000">
              <a:latin typeface="Arial Unicode MS" pitchFamily="34" charset="-128"/>
              <a:ea typeface="Arial Unicode MS" pitchFamily="34" charset="-128"/>
              <a:cs typeface="Arial Unicode MS" pitchFamily="34" charset="-128"/>
            </a:endParaRPr>
          </a:p>
          <a:p>
            <a:pPr indent="457200" rtl="0" eaLnBrk="0" hangingPunct="0"/>
            <a:endParaRPr lang="en-US"/>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ChangeArrowheads="1"/>
          </p:cNvSpPr>
          <p:nvPr/>
        </p:nvSpPr>
        <p:spPr bwMode="auto">
          <a:xfrm>
            <a:off x="609600" y="635000"/>
            <a:ext cx="11044238"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400" b="1">
                <a:solidFill>
                  <a:srgbClr val="C00000"/>
                </a:solidFill>
                <a:latin typeface="Arial Unicode MS" pitchFamily="34" charset="-128"/>
                <a:ea typeface="Arial Unicode MS" pitchFamily="34" charset="-128"/>
                <a:cs typeface="Arial Unicode MS" pitchFamily="34" charset="-128"/>
              </a:rPr>
              <a:t>امتصاص الماء بواسطة النبات</a:t>
            </a:r>
            <a:r>
              <a:rPr lang="ar-EG" sz="2400" b="1">
                <a:solidFill>
                  <a:srgbClr val="C00000"/>
                </a:solidFill>
                <a:latin typeface="Arial Unicode MS" pitchFamily="34" charset="-128"/>
                <a:ea typeface="Arial Unicode MS" pitchFamily="34" charset="-128"/>
                <a:cs typeface="Arial Unicode MS" pitchFamily="34" charset="-128"/>
              </a:rPr>
              <a:t>                       </a:t>
            </a:r>
            <a:r>
              <a:rPr lang="en-US" sz="2400">
                <a:solidFill>
                  <a:srgbClr val="C00000"/>
                </a:solidFill>
                <a:latin typeface="Arial Unicode MS" pitchFamily="34" charset="-128"/>
                <a:ea typeface="Arial Unicode MS" pitchFamily="34" charset="-128"/>
                <a:cs typeface="Arial Unicode MS" pitchFamily="34" charset="-128"/>
              </a:rPr>
              <a:t>Absorption of water by</a:t>
            </a:r>
            <a:r>
              <a:rPr lang="ar-EG" sz="2400">
                <a:solidFill>
                  <a:srgbClr val="C00000"/>
                </a:solidFill>
                <a:latin typeface="Arial Unicode MS" pitchFamily="34" charset="-128"/>
                <a:ea typeface="Arial Unicode MS" pitchFamily="34" charset="-128"/>
                <a:cs typeface="Arial Unicode MS" pitchFamily="34" charset="-128"/>
              </a:rPr>
              <a:t>  </a:t>
            </a:r>
            <a:r>
              <a:rPr lang="en-US" sz="2400">
                <a:solidFill>
                  <a:srgbClr val="C00000"/>
                </a:solidFill>
                <a:latin typeface="Arial Unicode MS" pitchFamily="34" charset="-128"/>
                <a:ea typeface="Arial Unicode MS" pitchFamily="34" charset="-128"/>
                <a:cs typeface="Arial Unicode MS" pitchFamily="34" charset="-128"/>
              </a:rPr>
              <a:t> the plants</a:t>
            </a:r>
          </a:p>
          <a:p>
            <a:pPr indent="457200" rtl="0" eaLnBrk="0" hangingPunct="0"/>
            <a:r>
              <a:rPr lang="en-US" sz="1600" b="1">
                <a:latin typeface="Arabic Transparent" pitchFamily="2" charset="0"/>
                <a:cs typeface="Times New Roman" pitchFamily="18" charset="0"/>
              </a:rPr>
              <a:t> </a:t>
            </a:r>
            <a:endParaRPr lang="en-US" sz="900"/>
          </a:p>
          <a:p>
            <a:pPr indent="457200" rtl="0" eaLnBrk="0" hangingPunct="0">
              <a:lnSpc>
                <a:spcPct val="150000"/>
              </a:lnSpc>
            </a:pPr>
            <a:r>
              <a:rPr lang="ar-SA" sz="2000">
                <a:latin typeface="Arial Unicode MS" pitchFamily="34" charset="-128"/>
                <a:ea typeface="Arial Unicode MS" pitchFamily="34" charset="-128"/>
                <a:cs typeface="Arial Unicode MS" pitchFamily="34" charset="-128"/>
              </a:rPr>
              <a:t>تحت الظروف الطبيعية فإن الماء المُمتص بواسطة النباتات يتم عن طريق جذورهم وأكثر مناطق الجذر امتصاصاً للماء هي منطقة الشعيرات الجذرية وينتشر الماء خلال الشعيرات الجذرية ومن ثم خلال خلايا البشرة حتى يصل إلى الأوعية </a:t>
            </a:r>
          </a:p>
        </p:txBody>
      </p:sp>
      <p:sp>
        <p:nvSpPr>
          <p:cNvPr id="106499" name="Rectangle 2"/>
          <p:cNvSpPr>
            <a:spLocks noChangeArrowheads="1"/>
          </p:cNvSpPr>
          <p:nvPr/>
        </p:nvSpPr>
        <p:spPr bwMode="auto">
          <a:xfrm>
            <a:off x="420688" y="3141663"/>
            <a:ext cx="11185525"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منطقة الشعيرات الجذرية هي المنطقة الأساسية التي يحدث خلالها امتصاص الماء وهذا يعني أنها المنطقة الأكثر نفاذية، أما المجموع النامي فإن الامتصاص يتم عادة من خلال القمم النامية التي يحدث فيها النمو، وذلك لان الجذور كبيرة السن مسبرنة أو بالأحرى تغطى بطبقة من مادة </a:t>
            </a:r>
            <a:r>
              <a:rPr lang="en-US" sz="2000">
                <a:latin typeface="Arial Unicode MS" pitchFamily="34" charset="-128"/>
                <a:ea typeface="Arial Unicode MS" pitchFamily="34" charset="-128"/>
                <a:cs typeface="Arial Unicode MS" pitchFamily="34" charset="-128"/>
              </a:rPr>
              <a:t>Subrin</a:t>
            </a:r>
            <a:r>
              <a:rPr lang="ar-SA" sz="2000">
                <a:latin typeface="Arial Unicode MS" pitchFamily="34" charset="-128"/>
                <a:ea typeface="Arial Unicode MS" pitchFamily="34" charset="-128"/>
                <a:cs typeface="Arial Unicode MS" pitchFamily="34" charset="-128"/>
              </a:rPr>
              <a:t> وهذا ما يعيق انتقال الماء خلالها ولكن هناك أحياناً وفي بعض الظروف يتم امتصاص الماء عبر الجذور المسبرنة وقد تم ملاحظة ثلاث فتحات في الجذور المسبرنة يتم من خلال دخول الماء، الكسور حول الأفرع الجذرية، الجروح ونادراً وجود عديسات </a:t>
            </a:r>
            <a:r>
              <a:rPr lang="en-US" sz="2000">
                <a:latin typeface="Arial Unicode MS" pitchFamily="34" charset="-128"/>
                <a:ea typeface="Arial Unicode MS" pitchFamily="34" charset="-128"/>
                <a:cs typeface="Arial Unicode MS" pitchFamily="34" charset="-128"/>
              </a:rPr>
              <a:t>Lenticels</a:t>
            </a:r>
            <a:r>
              <a:rPr lang="ar-SA"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1"/>
          <p:cNvSpPr>
            <a:spLocks noChangeArrowheads="1"/>
          </p:cNvSpPr>
          <p:nvPr/>
        </p:nvSpPr>
        <p:spPr bwMode="auto">
          <a:xfrm>
            <a:off x="420688" y="896938"/>
            <a:ext cx="10625137"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400" b="1">
                <a:solidFill>
                  <a:srgbClr val="C00000"/>
                </a:solidFill>
                <a:latin typeface="Arial Unicode MS" pitchFamily="34" charset="-128"/>
                <a:ea typeface="Arial Unicode MS" pitchFamily="34" charset="-128"/>
                <a:cs typeface="Arial Unicode MS" pitchFamily="34" charset="-128"/>
              </a:rPr>
              <a:t>مسار تحرك الماء خلال الجذور</a:t>
            </a:r>
            <a:endParaRPr lang="en-US" sz="2400">
              <a:solidFill>
                <a:srgbClr val="C00000"/>
              </a:solidFill>
              <a:latin typeface="Arial Unicode MS" pitchFamily="34" charset="-128"/>
              <a:ea typeface="Arial Unicode MS" pitchFamily="34" charset="-128"/>
              <a:cs typeface="Arial Unicode MS" pitchFamily="34" charset="-128"/>
            </a:endParaRPr>
          </a:p>
          <a:p>
            <a:pPr indent="457200" rtl="0" eaLnBrk="0" hangingPunct="0"/>
            <a:r>
              <a:rPr lang="en-US" sz="2400" b="1">
                <a:solidFill>
                  <a:srgbClr val="C00000"/>
                </a:solidFill>
                <a:latin typeface="Arial Unicode MS" pitchFamily="34" charset="-128"/>
                <a:ea typeface="Arial Unicode MS" pitchFamily="34" charset="-128"/>
                <a:cs typeface="Arial Unicode MS" pitchFamily="34" charset="-128"/>
              </a:rPr>
              <a:t> </a:t>
            </a:r>
            <a:r>
              <a:rPr lang="en-US" sz="2400">
                <a:solidFill>
                  <a:srgbClr val="C00000"/>
                </a:solidFill>
                <a:latin typeface="Arial Unicode MS" pitchFamily="34" charset="-128"/>
                <a:ea typeface="Arial Unicode MS" pitchFamily="34" charset="-128"/>
                <a:cs typeface="Arial Unicode MS" pitchFamily="34" charset="-128"/>
              </a:rPr>
              <a:t>Path of water movement through root</a:t>
            </a:r>
            <a:endParaRPr lang="ar-EG" sz="2400">
              <a:solidFill>
                <a:srgbClr val="C00000"/>
              </a:solidFill>
              <a:latin typeface="Arial Unicode MS" pitchFamily="34" charset="-128"/>
              <a:ea typeface="Arial Unicode MS" pitchFamily="34" charset="-128"/>
              <a:cs typeface="Arial Unicode MS" pitchFamily="34" charset="-128"/>
            </a:endParaRPr>
          </a:p>
          <a:p>
            <a:pPr indent="457200" rtl="0" eaLnBrk="0" hangingPunct="0"/>
            <a:r>
              <a:rPr lang="ar-SA" sz="2000">
                <a:latin typeface="Arial Unicode MS" pitchFamily="34" charset="-128"/>
                <a:ea typeface="Arial Unicode MS" pitchFamily="34" charset="-128"/>
                <a:cs typeface="Arial Unicode MS" pitchFamily="34" charset="-128"/>
              </a:rPr>
              <a:t>كما سبق وذكرنا فإن الماء يُمتص بواسطة الشعيرات الماصة الجذرية وخلال البشرة" القريبة منهم ثم يتحرك من هذه الخلايا إلى أنسجة القشرة متجهاً إلى البشرة الداخلية ثم إلى البيربسيكل وفي النهاية إلى الخشب.</a:t>
            </a:r>
            <a:endParaRPr lang="en-US" sz="2000">
              <a:latin typeface="Arial Unicode MS" pitchFamily="34" charset="-128"/>
              <a:ea typeface="Arial Unicode MS" pitchFamily="34" charset="-128"/>
              <a:cs typeface="Arial Unicode MS" pitchFamily="34" charset="-128"/>
            </a:endParaRPr>
          </a:p>
          <a:p>
            <a:pPr indent="457200" eaLnBrk="0" hangingPunct="0"/>
            <a:r>
              <a:rPr lang="ar-SA" sz="2000">
                <a:latin typeface="Arial Unicode MS" pitchFamily="34" charset="-128"/>
                <a:ea typeface="Arial Unicode MS" pitchFamily="34" charset="-128"/>
                <a:cs typeface="Arial Unicode MS" pitchFamily="34" charset="-128"/>
              </a:rPr>
              <a:t>تتم عملية سريان الماء وتحركه من التربة وداخل أنسجة وخلايا النبات بناءً على ثلاث طرق:-</a:t>
            </a:r>
          </a:p>
        </p:txBody>
      </p:sp>
      <p:sp>
        <p:nvSpPr>
          <p:cNvPr id="107523" name="Rectangle 2"/>
          <p:cNvSpPr>
            <a:spLocks noChangeArrowheads="1"/>
          </p:cNvSpPr>
          <p:nvPr/>
        </p:nvSpPr>
        <p:spPr bwMode="auto">
          <a:xfrm>
            <a:off x="609600" y="3225800"/>
            <a:ext cx="10904538"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000" b="1">
                <a:latin typeface="Arial Unicode MS" pitchFamily="34" charset="-128"/>
                <a:ea typeface="Arial Unicode MS" pitchFamily="34" charset="-128"/>
                <a:cs typeface="Arial Unicode MS" pitchFamily="34" charset="-128"/>
              </a:rPr>
              <a:t>1-</a:t>
            </a:r>
            <a:r>
              <a:rPr lang="en-US" sz="2000" b="1">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بواسطة المكون الغير حي: </a:t>
            </a:r>
            <a:r>
              <a:rPr lang="en-US" sz="2000">
                <a:latin typeface="Arial Unicode MS" pitchFamily="34" charset="-128"/>
                <a:ea typeface="Arial Unicode MS" pitchFamily="34" charset="-128"/>
                <a:cs typeface="Arial Unicode MS" pitchFamily="34" charset="-128"/>
              </a:rPr>
              <a:t>Apoplast</a:t>
            </a:r>
            <a:endParaRPr lang="ar-SA" sz="20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والـ </a:t>
            </a:r>
            <a:r>
              <a:rPr lang="en-US" sz="2000">
                <a:latin typeface="Arial Unicode MS" pitchFamily="34" charset="-128"/>
                <a:ea typeface="Arial Unicode MS" pitchFamily="34" charset="-128"/>
                <a:cs typeface="Arial Unicode MS" pitchFamily="34" charset="-128"/>
              </a:rPr>
              <a:t>Apoplast</a:t>
            </a:r>
            <a:r>
              <a:rPr lang="ar-SA" sz="2000">
                <a:latin typeface="Arial Unicode MS" pitchFamily="34" charset="-128"/>
                <a:ea typeface="Arial Unicode MS" pitchFamily="34" charset="-128"/>
                <a:cs typeface="Arial Unicode MS" pitchFamily="34" charset="-128"/>
              </a:rPr>
              <a:t> هو عبارة عن مجموع الاجزاء والخلايا والأنسجة الغير حية وخاصة الجدران الخلوية </a:t>
            </a:r>
            <a:r>
              <a:rPr lang="en-US" sz="2000">
                <a:latin typeface="Arial Unicode MS" pitchFamily="34" charset="-128"/>
                <a:ea typeface="Arial Unicode MS" pitchFamily="34" charset="-128"/>
                <a:cs typeface="Arial Unicode MS" pitchFamily="34" charset="-128"/>
              </a:rPr>
              <a:t>cell wall</a:t>
            </a:r>
            <a:r>
              <a:rPr lang="ar-SA" sz="2000">
                <a:latin typeface="Arial Unicode MS" pitchFamily="34" charset="-128"/>
                <a:ea typeface="Arial Unicode MS" pitchFamily="34" charset="-128"/>
                <a:cs typeface="Arial Unicode MS" pitchFamily="34" charset="-128"/>
              </a:rPr>
              <a:t> والفتحات الينية وهذا يعني أن انتقال الماء بهذه الطريقة لا يعتمد على الأ</a:t>
            </a:r>
            <a:r>
              <a:rPr lang="ar-EG" sz="2000">
                <a:latin typeface="Arial Unicode MS" pitchFamily="34" charset="-128"/>
                <a:ea typeface="Arial Unicode MS" pitchFamily="34" charset="-128"/>
                <a:cs typeface="Arial Unicode MS" pitchFamily="34" charset="-128"/>
              </a:rPr>
              <a:t>سمو</a:t>
            </a:r>
            <a:r>
              <a:rPr lang="ar-SA" sz="2000">
                <a:latin typeface="Arial Unicode MS" pitchFamily="34" charset="-128"/>
                <a:ea typeface="Arial Unicode MS" pitchFamily="34" charset="-128"/>
                <a:cs typeface="Arial Unicode MS" pitchFamily="34" charset="-128"/>
              </a:rPr>
              <a:t>زية نظراً لأن هذه الأخيرة تتطلب وجود مكونات الخلية الحية وخاصة الغشاء الاختياري النفاذية، وعلى هذا الأساس فإن انتقال الماء بهذه الطريقة يتم بواسطة الانتقال أو الانتشار الحر أو السلبي الذي لا يستوجب وجود طاقة أيضية أو بشكل أساسي بواسطة القوة أو الفعل الشعري وهو عبارة عن توتر أو جهد سطحي يعمل على ربط وشد الماء داخل مسافات صغيرة جداً.</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1"/>
          <p:cNvSpPr>
            <a:spLocks noChangeArrowheads="1"/>
          </p:cNvSpPr>
          <p:nvPr/>
        </p:nvSpPr>
        <p:spPr bwMode="auto">
          <a:xfrm>
            <a:off x="514350" y="522288"/>
            <a:ext cx="11091863"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ولكن بهذه الطريقة فإن مرور الماء يعاق بسبب وجود شريط كاسبار </a:t>
            </a:r>
            <a:r>
              <a:rPr lang="en-US" sz="2000">
                <a:latin typeface="Arial Unicode MS" pitchFamily="34" charset="-128"/>
                <a:ea typeface="Arial Unicode MS" pitchFamily="34" charset="-128"/>
                <a:cs typeface="Arial Unicode MS" pitchFamily="34" charset="-128"/>
              </a:rPr>
              <a:t>Casparian strip</a:t>
            </a:r>
            <a:r>
              <a:rPr lang="ar-SA" sz="2000">
                <a:latin typeface="Arial Unicode MS" pitchFamily="34" charset="-128"/>
                <a:ea typeface="Arial Unicode MS" pitchFamily="34" charset="-128"/>
                <a:cs typeface="Arial Unicode MS" pitchFamily="34" charset="-128"/>
              </a:rPr>
              <a:t> وهو عبارة عن شريط من مادة </a:t>
            </a:r>
            <a:r>
              <a:rPr lang="en-US" sz="2000">
                <a:latin typeface="Arial Unicode MS" pitchFamily="34" charset="-128"/>
                <a:ea typeface="Arial Unicode MS" pitchFamily="34" charset="-128"/>
                <a:cs typeface="Arial Unicode MS" pitchFamily="34" charset="-128"/>
              </a:rPr>
              <a:t>Suberein</a:t>
            </a:r>
            <a:r>
              <a:rPr lang="ar-SA" sz="2000">
                <a:latin typeface="Arial Unicode MS" pitchFamily="34" charset="-128"/>
                <a:ea typeface="Arial Unicode MS" pitchFamily="34" charset="-128"/>
                <a:cs typeface="Arial Unicode MS" pitchFamily="34" charset="-128"/>
              </a:rPr>
              <a:t> أو </a:t>
            </a:r>
            <a:r>
              <a:rPr lang="en-US" sz="2000">
                <a:latin typeface="Arial Unicode MS" pitchFamily="34" charset="-128"/>
                <a:ea typeface="Arial Unicode MS" pitchFamily="34" charset="-128"/>
                <a:cs typeface="Arial Unicode MS" pitchFamily="34" charset="-128"/>
              </a:rPr>
              <a:t>Lignin</a:t>
            </a:r>
            <a:r>
              <a:rPr lang="ar-SA" sz="2000">
                <a:latin typeface="Arial Unicode MS" pitchFamily="34" charset="-128"/>
                <a:ea typeface="Arial Unicode MS" pitchFamily="34" charset="-128"/>
                <a:cs typeface="Arial Unicode MS" pitchFamily="34" charset="-128"/>
              </a:rPr>
              <a:t> يغطي على شكل حلقة خلايا البشرة الداخلية</a:t>
            </a:r>
            <a:r>
              <a:rPr lang="en-US" sz="2000">
                <a:latin typeface="Arial Unicode MS" pitchFamily="34" charset="-128"/>
                <a:ea typeface="Arial Unicode MS" pitchFamily="34" charset="-128"/>
                <a:cs typeface="Arial Unicode MS" pitchFamily="34" charset="-128"/>
              </a:rPr>
              <a:t>Endodermis </a:t>
            </a:r>
            <a:r>
              <a:rPr lang="ar-SA" sz="2000">
                <a:latin typeface="Arial Unicode MS" pitchFamily="34" charset="-128"/>
                <a:ea typeface="Arial Unicode MS" pitchFamily="34" charset="-128"/>
                <a:cs typeface="Arial Unicode MS" pitchFamily="34" charset="-128"/>
              </a:rPr>
              <a:t> وهاتان المادتان غير نفاذتان وبالتالي فإن الماء مضطر للمرور عبر الغشاء البلازمي والبرتوبلازم لخلايا البشرة الداخلية متجهاً نحو الأوعية الخشبية وهذا ما نسميه بطريقة </a:t>
            </a:r>
            <a:r>
              <a:rPr lang="en-US" sz="2000">
                <a:latin typeface="Arial Unicode MS" pitchFamily="34" charset="-128"/>
                <a:ea typeface="Arial Unicode MS" pitchFamily="34" charset="-128"/>
                <a:cs typeface="Arial Unicode MS" pitchFamily="34" charset="-128"/>
              </a:rPr>
              <a:t>Symplast</a:t>
            </a:r>
            <a:r>
              <a:rPr lang="ar-SA" sz="2000">
                <a:latin typeface="Arial Unicode MS" pitchFamily="34" charset="-128"/>
                <a:ea typeface="Arial Unicode MS" pitchFamily="34" charset="-128"/>
                <a:cs typeface="Arial Unicode MS" pitchFamily="34" charset="-128"/>
              </a:rPr>
              <a:t>.</a:t>
            </a:r>
          </a:p>
        </p:txBody>
      </p:sp>
      <p:pic>
        <p:nvPicPr>
          <p:cNvPr id="108547" name="Picture 2"/>
          <p:cNvPicPr>
            <a:picLocks noChangeAspect="1" noChangeArrowheads="1"/>
          </p:cNvPicPr>
          <p:nvPr/>
        </p:nvPicPr>
        <p:blipFill>
          <a:blip r:embed="rId2">
            <a:lum bright="-20000" contrast="-20000"/>
            <a:extLst>
              <a:ext uri="{28A0092B-C50C-407E-A947-70E740481C1C}">
                <a14:useLocalDpi xmlns:a14="http://schemas.microsoft.com/office/drawing/2010/main" val="0"/>
              </a:ext>
            </a:extLst>
          </a:blip>
          <a:srcRect/>
          <a:stretch>
            <a:fillRect/>
          </a:stretch>
        </p:blipFill>
        <p:spPr bwMode="auto">
          <a:xfrm>
            <a:off x="3790950" y="3141663"/>
            <a:ext cx="5054600"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48" name="Rectangle 3"/>
          <p:cNvSpPr>
            <a:spLocks noChangeArrowheads="1"/>
          </p:cNvSpPr>
          <p:nvPr/>
        </p:nvSpPr>
        <p:spPr bwMode="auto">
          <a:xfrm>
            <a:off x="9313863" y="3908425"/>
            <a:ext cx="22923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l" eaLnBrk="0" hangingPunct="0"/>
            <a:r>
              <a:rPr lang="ar-SA" sz="2000" b="1">
                <a:latin typeface="Times New Roman" pitchFamily="18" charset="0"/>
                <a:cs typeface="Times New Roman" pitchFamily="18" charset="0"/>
              </a:rPr>
              <a:t>شريط كاسبار</a:t>
            </a:r>
            <a:endParaRPr lang="ar-SA" sz="2000" b="1">
              <a:latin typeface="Traditional Arabic" pitchFamily="18" charset="-78"/>
              <a:cs typeface="Times New Roman" pitchFamily="18" charset="0"/>
            </a:endParaRPr>
          </a:p>
          <a:p>
            <a:pPr algn="l" rtl="0" eaLnBrk="0" hangingPunct="0"/>
            <a:r>
              <a:rPr lang="ar-SA" sz="2000" b="1">
                <a:latin typeface="Traditional Arabic" pitchFamily="18" charset="-78"/>
                <a:cs typeface="Times New Roman" pitchFamily="18" charset="0"/>
              </a:rPr>
              <a:t>المغطي لخلايا القشرة الداخلية </a:t>
            </a:r>
            <a:r>
              <a:rPr lang="en-US" sz="2000" b="1">
                <a:cs typeface="Times New Roman" pitchFamily="18" charset="0"/>
              </a:rPr>
              <a:t>Endodermis</a:t>
            </a:r>
            <a:r>
              <a:rPr lang="ar-SA" sz="1000">
                <a:latin typeface="Traditional Arabic" pitchFamily="18" charset="-78"/>
                <a:cs typeface="Times New Roman" pitchFamily="18" charset="0"/>
              </a:rPr>
              <a:t>  </a:t>
            </a:r>
            <a:endParaRPr lang="ar-SA"/>
          </a:p>
        </p:txBody>
      </p:sp>
      <p:sp>
        <p:nvSpPr>
          <p:cNvPr id="108549" name="Line 4"/>
          <p:cNvSpPr>
            <a:spLocks noChangeShapeType="1"/>
          </p:cNvSpPr>
          <p:nvPr/>
        </p:nvSpPr>
        <p:spPr bwMode="auto">
          <a:xfrm>
            <a:off x="7065963" y="4581525"/>
            <a:ext cx="2228850"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8550" name="Line 5"/>
          <p:cNvSpPr>
            <a:spLocks noChangeShapeType="1"/>
          </p:cNvSpPr>
          <p:nvPr/>
        </p:nvSpPr>
        <p:spPr bwMode="auto">
          <a:xfrm>
            <a:off x="3790950" y="3716338"/>
            <a:ext cx="4011613" cy="182880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8551" name="Line 6"/>
          <p:cNvSpPr>
            <a:spLocks noChangeShapeType="1"/>
          </p:cNvSpPr>
          <p:nvPr/>
        </p:nvSpPr>
        <p:spPr bwMode="auto">
          <a:xfrm flipV="1">
            <a:off x="7815263" y="5013325"/>
            <a:ext cx="892175" cy="57150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8552" name="Line 7"/>
          <p:cNvSpPr>
            <a:spLocks noChangeShapeType="1"/>
          </p:cNvSpPr>
          <p:nvPr/>
        </p:nvSpPr>
        <p:spPr bwMode="auto">
          <a:xfrm flipH="1">
            <a:off x="3790950" y="3429000"/>
            <a:ext cx="149225" cy="287338"/>
          </a:xfrm>
          <a:prstGeom prst="line">
            <a:avLst/>
          </a:prstGeom>
          <a:noFill/>
          <a:ln w="2857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108553" name="Line 8"/>
          <p:cNvSpPr>
            <a:spLocks noChangeShapeType="1"/>
          </p:cNvSpPr>
          <p:nvPr/>
        </p:nvSpPr>
        <p:spPr bwMode="auto">
          <a:xfrm flipV="1">
            <a:off x="3695700" y="4581525"/>
            <a:ext cx="1635125" cy="91440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8554" name="Rectangle 9"/>
          <p:cNvSpPr>
            <a:spLocks noChangeArrowheads="1"/>
          </p:cNvSpPr>
          <p:nvPr/>
        </p:nvSpPr>
        <p:spPr bwMode="auto">
          <a:xfrm>
            <a:off x="889000" y="4868863"/>
            <a:ext cx="2806700" cy="93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nchor="ctr">
            <a:spAutoFit/>
          </a:bodyPr>
          <a:lstStyle/>
          <a:p>
            <a:pPr eaLnBrk="0" hangingPunct="0"/>
            <a:r>
              <a:rPr lang="ar-SA" sz="2000" b="1">
                <a:latin typeface="Arial Unicode MS" pitchFamily="34" charset="-128"/>
                <a:ea typeface="Arial Unicode MS" pitchFamily="34" charset="-128"/>
                <a:cs typeface="Arial Unicode MS" pitchFamily="34" charset="-128"/>
              </a:rPr>
              <a:t>الخلايا المكونة لل   </a:t>
            </a:r>
            <a:r>
              <a:rPr lang="en-US" sz="2000" b="1">
                <a:latin typeface="Arial Unicode MS" pitchFamily="34" charset="-128"/>
                <a:ea typeface="Arial Unicode MS" pitchFamily="34" charset="-128"/>
                <a:cs typeface="Arial Unicode MS" pitchFamily="34" charset="-128"/>
              </a:rPr>
              <a:t>Endodermis</a:t>
            </a:r>
            <a:r>
              <a:rPr lang="ar-SA" sz="2000" b="1">
                <a:latin typeface="Arial Unicode MS" pitchFamily="34" charset="-128"/>
                <a:ea typeface="Arial Unicode MS" pitchFamily="34" charset="-128"/>
                <a:cs typeface="Arial Unicode MS" pitchFamily="34" charset="-128"/>
              </a:rPr>
              <a:t>  من الخارج    </a:t>
            </a:r>
            <a:endParaRPr lang="en-US" sz="2000" b="1">
              <a:latin typeface="Arial Unicode MS" pitchFamily="34" charset="-128"/>
              <a:ea typeface="Arial Unicode MS" pitchFamily="34" charset="-128"/>
              <a:cs typeface="Arial Unicode MS" pitchFamily="34" charset="-128"/>
            </a:endParaRPr>
          </a:p>
          <a:p>
            <a:pPr algn="l" rtl="0" eaLnBrk="0" hangingPunct="0"/>
            <a:endParaRPr lang="en-US"/>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675" y="620713"/>
            <a:ext cx="10577513" cy="48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1" name="Rectangle 2"/>
          <p:cNvSpPr>
            <a:spLocks noChangeArrowheads="1"/>
          </p:cNvSpPr>
          <p:nvPr/>
        </p:nvSpPr>
        <p:spPr bwMode="auto">
          <a:xfrm>
            <a:off x="1919288" y="5516563"/>
            <a:ext cx="8143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400">
                <a:latin typeface="Arial Unicode MS" pitchFamily="34" charset="-128"/>
                <a:ea typeface="Arial Unicode MS" pitchFamily="34" charset="-128"/>
                <a:cs typeface="Arial Unicode MS" pitchFamily="34" charset="-128"/>
              </a:rPr>
              <a:t>مسار الماء من الخارج للداخل أي من البشرة فخلايا القشرة حتى تصل لشريط كسبار المغطي لخلايا ال </a:t>
            </a:r>
            <a:r>
              <a:rPr lang="en-US" b="1"/>
              <a:t>Endodermis</a:t>
            </a:r>
            <a:endParaRPr lang="en-US"/>
          </a:p>
        </p:txBody>
      </p:sp>
      <p:sp>
        <p:nvSpPr>
          <p:cNvPr id="109572" name="TextBox 3"/>
          <p:cNvSpPr txBox="1">
            <a:spLocks noChangeArrowheads="1"/>
          </p:cNvSpPr>
          <p:nvPr/>
        </p:nvSpPr>
        <p:spPr bwMode="auto">
          <a:xfrm>
            <a:off x="420688" y="549275"/>
            <a:ext cx="28098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خيوط بروتوبلازمية</a:t>
            </a:r>
            <a:endParaRPr lang="en-US" b="1"/>
          </a:p>
        </p:txBody>
      </p:sp>
      <p:sp>
        <p:nvSpPr>
          <p:cNvPr id="109573" name="TextBox 4"/>
          <p:cNvSpPr txBox="1">
            <a:spLocks noChangeArrowheads="1"/>
          </p:cNvSpPr>
          <p:nvPr/>
        </p:nvSpPr>
        <p:spPr bwMode="auto">
          <a:xfrm>
            <a:off x="3695700" y="260350"/>
            <a:ext cx="1685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غشاء بلازمي</a:t>
            </a:r>
            <a:endParaRPr lang="en-US" b="1"/>
          </a:p>
        </p:txBody>
      </p:sp>
      <p:sp>
        <p:nvSpPr>
          <p:cNvPr id="109574" name="TextBox 5"/>
          <p:cNvSpPr txBox="1">
            <a:spLocks noChangeArrowheads="1"/>
          </p:cNvSpPr>
          <p:nvPr/>
        </p:nvSpPr>
        <p:spPr bwMode="auto">
          <a:xfrm>
            <a:off x="1355725" y="2781300"/>
            <a:ext cx="14049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000" b="1"/>
              <a:t>بشرة</a:t>
            </a:r>
            <a:endParaRPr lang="en-US" sz="2000" b="1"/>
          </a:p>
        </p:txBody>
      </p:sp>
      <p:sp>
        <p:nvSpPr>
          <p:cNvPr id="109575" name="TextBox 6"/>
          <p:cNvSpPr txBox="1">
            <a:spLocks noChangeArrowheads="1"/>
          </p:cNvSpPr>
          <p:nvPr/>
        </p:nvSpPr>
        <p:spPr bwMode="auto">
          <a:xfrm>
            <a:off x="3884613" y="2781300"/>
            <a:ext cx="9366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000" b="1"/>
              <a:t>قشرة</a:t>
            </a:r>
            <a:endParaRPr lang="en-US" sz="2000" b="1"/>
          </a:p>
        </p:txBody>
      </p:sp>
      <p:sp>
        <p:nvSpPr>
          <p:cNvPr id="109576" name="TextBox 7"/>
          <p:cNvSpPr txBox="1">
            <a:spLocks noChangeArrowheads="1"/>
          </p:cNvSpPr>
          <p:nvPr/>
        </p:nvSpPr>
        <p:spPr bwMode="auto">
          <a:xfrm>
            <a:off x="5570538" y="2565400"/>
            <a:ext cx="1590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000" b="1"/>
              <a:t>اندوديرمس</a:t>
            </a:r>
            <a:endParaRPr lang="en-US" sz="2000" b="1"/>
          </a:p>
        </p:txBody>
      </p:sp>
      <p:sp>
        <p:nvSpPr>
          <p:cNvPr id="109577" name="TextBox 8"/>
          <p:cNvSpPr txBox="1">
            <a:spLocks noChangeArrowheads="1"/>
          </p:cNvSpPr>
          <p:nvPr/>
        </p:nvSpPr>
        <p:spPr bwMode="auto">
          <a:xfrm>
            <a:off x="8191500" y="2636838"/>
            <a:ext cx="1495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000" b="1"/>
              <a:t>بريسيكل</a:t>
            </a:r>
            <a:endParaRPr lang="en-US" sz="2000" b="1"/>
          </a:p>
        </p:txBody>
      </p:sp>
      <p:sp>
        <p:nvSpPr>
          <p:cNvPr id="109578" name="TextBox 9"/>
          <p:cNvSpPr txBox="1">
            <a:spLocks noChangeArrowheads="1"/>
          </p:cNvSpPr>
          <p:nvPr/>
        </p:nvSpPr>
        <p:spPr bwMode="auto">
          <a:xfrm>
            <a:off x="10344150" y="1989138"/>
            <a:ext cx="10287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400" b="1"/>
              <a:t>خشب</a:t>
            </a:r>
            <a:endParaRPr lang="en-US" sz="2400" b="1"/>
          </a:p>
        </p:txBody>
      </p:sp>
      <p:sp>
        <p:nvSpPr>
          <p:cNvPr id="109579" name="TextBox 11"/>
          <p:cNvSpPr txBox="1">
            <a:spLocks noChangeArrowheads="1"/>
          </p:cNvSpPr>
          <p:nvPr/>
        </p:nvSpPr>
        <p:spPr bwMode="auto">
          <a:xfrm>
            <a:off x="9220200" y="3716338"/>
            <a:ext cx="1592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000" b="1"/>
              <a:t>شريط كاسبر</a:t>
            </a:r>
            <a:endParaRPr lang="en-US" sz="2000" b="1"/>
          </a:p>
        </p:txBody>
      </p:sp>
      <p:sp>
        <p:nvSpPr>
          <p:cNvPr id="109580" name="TextBox 12"/>
          <p:cNvSpPr txBox="1">
            <a:spLocks noChangeArrowheads="1"/>
          </p:cNvSpPr>
          <p:nvPr/>
        </p:nvSpPr>
        <p:spPr bwMode="auto">
          <a:xfrm>
            <a:off x="2011363" y="4005263"/>
            <a:ext cx="1965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000" b="1"/>
              <a:t>جدار الخلية</a:t>
            </a:r>
            <a:endParaRPr lang="en-US" sz="2000" b="1"/>
          </a:p>
        </p:txBody>
      </p:sp>
      <p:sp>
        <p:nvSpPr>
          <p:cNvPr id="109581" name="TextBox 13"/>
          <p:cNvSpPr txBox="1">
            <a:spLocks noChangeArrowheads="1"/>
          </p:cNvSpPr>
          <p:nvPr/>
        </p:nvSpPr>
        <p:spPr bwMode="auto">
          <a:xfrm>
            <a:off x="5006975" y="4365625"/>
            <a:ext cx="26209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000" b="1">
                <a:ea typeface="Arial Unicode MS" pitchFamily="34" charset="-128"/>
                <a:cs typeface="Arial Unicode MS" pitchFamily="34" charset="-128"/>
              </a:rPr>
              <a:t>المكون غير الحي</a:t>
            </a:r>
            <a:endParaRPr lang="en-US" sz="2000"/>
          </a:p>
        </p:txBody>
      </p:sp>
      <p:sp>
        <p:nvSpPr>
          <p:cNvPr id="109582" name="TextBox 15"/>
          <p:cNvSpPr txBox="1">
            <a:spLocks noChangeArrowheads="1"/>
          </p:cNvSpPr>
          <p:nvPr/>
        </p:nvSpPr>
        <p:spPr bwMode="auto">
          <a:xfrm>
            <a:off x="5287963" y="4868863"/>
            <a:ext cx="243522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sz="2000" b="1">
                <a:ea typeface="Arial Unicode MS" pitchFamily="34" charset="-128"/>
                <a:cs typeface="Arial Unicode MS" pitchFamily="34" charset="-128"/>
              </a:rPr>
              <a:t>المكون الحي</a:t>
            </a:r>
            <a:endParaRPr lang="en-US" sz="2000"/>
          </a:p>
          <a:p>
            <a:pPr eaLnBrk="1" hangingPunct="1"/>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928688" y="0"/>
            <a:ext cx="10698162" cy="1139825"/>
          </a:xfrm>
        </p:spPr>
        <p:txBody>
          <a:bodyPr>
            <a:normAutofit fontScale="90000"/>
          </a:bodyPr>
          <a:lstStyle/>
          <a:p>
            <a:pPr algn="r" eaLnBrk="1" fontAlgn="auto" hangingPunct="1">
              <a:spcAft>
                <a:spcPts val="0"/>
              </a:spcAft>
              <a:defRPr/>
            </a:pPr>
            <a:r>
              <a:rPr lang="ar-EG" sz="4000" b="1" u="sng" dirty="0" smtClean="0">
                <a:solidFill>
                  <a:srgbClr val="FFFF00"/>
                </a:solidFill>
              </a:rPr>
              <a:t/>
            </a:r>
            <a:br>
              <a:rPr lang="ar-EG" sz="4000" b="1" u="sng" dirty="0" smtClean="0">
                <a:solidFill>
                  <a:srgbClr val="FFFF00"/>
                </a:solidFill>
              </a:rPr>
            </a:br>
            <a:r>
              <a:rPr lang="ar-EG" sz="4000" b="1" u="sng" dirty="0" smtClean="0">
                <a:solidFill>
                  <a:srgbClr val="FFFF00"/>
                </a:solidFill>
              </a:rPr>
              <a:t/>
            </a:r>
            <a:br>
              <a:rPr lang="ar-EG" sz="4000" b="1" u="sng" dirty="0" smtClean="0">
                <a:solidFill>
                  <a:srgbClr val="FFFF00"/>
                </a:solidFill>
              </a:rPr>
            </a:br>
            <a:r>
              <a:rPr lang="ar-SA" sz="4000" b="1" u="sng" dirty="0" smtClean="0">
                <a:solidFill>
                  <a:srgbClr val="C00000"/>
                </a:solidFill>
                <a:latin typeface="Tahoma" pitchFamily="34" charset="0"/>
                <a:ea typeface="Tahoma" pitchFamily="34" charset="0"/>
                <a:cs typeface="Tahoma" pitchFamily="34" charset="0"/>
              </a:rPr>
              <a:t>أولاً المحلول الحقيقي:</a:t>
            </a:r>
            <a:endParaRPr lang="en-US" sz="4000" b="1" u="sng" dirty="0" smtClean="0">
              <a:solidFill>
                <a:srgbClr val="C00000"/>
              </a:solidFill>
              <a:latin typeface="Tahoma" pitchFamily="34" charset="0"/>
              <a:ea typeface="Tahoma" pitchFamily="34" charset="0"/>
              <a:cs typeface="Tahoma" pitchFamily="34" charset="0"/>
            </a:endParaRPr>
          </a:p>
        </p:txBody>
      </p:sp>
      <p:sp>
        <p:nvSpPr>
          <p:cNvPr id="28675" name="Rectangle 3"/>
          <p:cNvSpPr>
            <a:spLocks noGrp="1" noChangeArrowheads="1"/>
          </p:cNvSpPr>
          <p:nvPr>
            <p:ph idx="1"/>
          </p:nvPr>
        </p:nvSpPr>
        <p:spPr>
          <a:xfrm>
            <a:off x="514350" y="1412875"/>
            <a:ext cx="11047413" cy="5786438"/>
          </a:xfrm>
        </p:spPr>
        <p:txBody>
          <a:bodyPr/>
          <a:lstStyle/>
          <a:p>
            <a:pPr algn="r" eaLnBrk="1" hangingPunct="1">
              <a:lnSpc>
                <a:spcPct val="70000"/>
              </a:lnSpc>
              <a:buFont typeface="Wingdings" pitchFamily="2" charset="2"/>
              <a:buNone/>
            </a:pPr>
            <a:r>
              <a:rPr lang="ar-SA" sz="2400" smtClean="0">
                <a:latin typeface="Tahoma" pitchFamily="34" charset="0"/>
                <a:cs typeface="Tahoma" pitchFamily="34" charset="0"/>
              </a:rPr>
              <a:t>فيه تتجزأ المادة المذابة إلى آيونات أو جزيئات.</a:t>
            </a:r>
          </a:p>
          <a:p>
            <a:pPr algn="r" eaLnBrk="1" hangingPunct="1">
              <a:lnSpc>
                <a:spcPct val="130000"/>
              </a:lnSpc>
              <a:buFont typeface="Wingdings" pitchFamily="2" charset="2"/>
              <a:buNone/>
            </a:pPr>
            <a:r>
              <a:rPr lang="ar-SA" sz="2400" u="sng" smtClean="0">
                <a:latin typeface="Tahoma" pitchFamily="34" charset="0"/>
                <a:cs typeface="Tahoma" pitchFamily="34" charset="0"/>
              </a:rPr>
              <a:t>لايمكن رؤية</a:t>
            </a:r>
            <a:r>
              <a:rPr lang="ar-SA" sz="2400" smtClean="0">
                <a:latin typeface="Tahoma" pitchFamily="34" charset="0"/>
                <a:cs typeface="Tahoma" pitchFamily="34" charset="0"/>
              </a:rPr>
              <a:t> وحدات الذائب بأى وسيلة من وسائل الإبصار.</a:t>
            </a:r>
            <a:r>
              <a:rPr lang="en-US" sz="2400" smtClean="0">
                <a:latin typeface="Tahoma" pitchFamily="34" charset="0"/>
                <a:cs typeface="Tahoma" pitchFamily="34" charset="0"/>
              </a:rPr>
              <a:t> </a:t>
            </a:r>
          </a:p>
          <a:p>
            <a:pPr algn="r" eaLnBrk="1" hangingPunct="1">
              <a:lnSpc>
                <a:spcPct val="130000"/>
              </a:lnSpc>
              <a:buFont typeface="Wingdings" pitchFamily="2" charset="2"/>
              <a:buNone/>
            </a:pPr>
            <a:r>
              <a:rPr lang="ar-SA" sz="2400" smtClean="0">
                <a:latin typeface="Tahoma" pitchFamily="34" charset="0"/>
                <a:cs typeface="Tahoma" pitchFamily="34" charset="0"/>
              </a:rPr>
              <a:t>لا يتعدى قطر الجزئي</a:t>
            </a:r>
            <a:r>
              <a:rPr lang="ar-EG" sz="2400" smtClean="0">
                <a:latin typeface="Tahoma" pitchFamily="34" charset="0"/>
                <a:cs typeface="Tahoma" pitchFamily="34" charset="0"/>
              </a:rPr>
              <a:t>0,001</a:t>
            </a:r>
            <a:r>
              <a:rPr lang="ar-SA" sz="2400" smtClean="0">
                <a:latin typeface="Tahoma" pitchFamily="34" charset="0"/>
                <a:cs typeface="Tahoma" pitchFamily="34" charset="0"/>
              </a:rPr>
              <a:t>من المليمتر). اي 1 ميكرون</a:t>
            </a:r>
          </a:p>
          <a:p>
            <a:pPr algn="r" eaLnBrk="1" hangingPunct="1">
              <a:lnSpc>
                <a:spcPct val="130000"/>
              </a:lnSpc>
              <a:buFontTx/>
              <a:buChar char="-"/>
            </a:pPr>
            <a:r>
              <a:rPr lang="ar-SA" sz="2400" smtClean="0">
                <a:latin typeface="Tahoma" pitchFamily="34" charset="0"/>
                <a:cs typeface="Tahoma" pitchFamily="34" charset="0"/>
              </a:rPr>
              <a:t>المحلول الحقيقي محلول ثابت ( لاتترسب دقائقه المنتثرة أبدا).</a:t>
            </a:r>
          </a:p>
          <a:p>
            <a:pPr algn="r" eaLnBrk="1" hangingPunct="1">
              <a:lnSpc>
                <a:spcPct val="130000"/>
              </a:lnSpc>
              <a:buFontTx/>
              <a:buChar char="-"/>
            </a:pPr>
            <a:r>
              <a:rPr lang="ar-SA" sz="2400" smtClean="0">
                <a:latin typeface="Tahoma" pitchFamily="34" charset="0"/>
                <a:cs typeface="Tahoma" pitchFamily="34" charset="0"/>
              </a:rPr>
              <a:t>المحلول الحقيقي له دور هام جداً في الكيان البروتوبلازمي للخلايا النباتية.</a:t>
            </a:r>
          </a:p>
          <a:p>
            <a:pPr algn="r" eaLnBrk="1" hangingPunct="1">
              <a:lnSpc>
                <a:spcPct val="130000"/>
              </a:lnSpc>
              <a:buFont typeface="Wingdings" pitchFamily="2" charset="2"/>
              <a:buNone/>
            </a:pPr>
            <a:r>
              <a:rPr lang="ar-SA" sz="2400" smtClean="0">
                <a:latin typeface="Tahoma" pitchFamily="34" charset="0"/>
                <a:cs typeface="Tahoma" pitchFamily="34" charset="0"/>
              </a:rPr>
              <a:t>     مثال : محلول ملح الطعام و محلول سكر القصب</a:t>
            </a:r>
            <a:r>
              <a:rPr lang="ar-SA" b="1" smtClean="0">
                <a:solidFill>
                  <a:srgbClr val="CCFF33"/>
                </a:solidFill>
              </a:rPr>
              <a:t>.</a:t>
            </a:r>
            <a:endParaRPr lang="en-US" b="1" smtClean="0">
              <a:solidFill>
                <a:srgbClr val="CCFF33"/>
              </a:solidFill>
              <a:cs typeface="Tahoma" pitchFamily="34"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3"/>
          <p:cNvSpPr>
            <a:spLocks noChangeArrowheads="1"/>
          </p:cNvSpPr>
          <p:nvPr/>
        </p:nvSpPr>
        <p:spPr bwMode="auto">
          <a:xfrm>
            <a:off x="514350" y="333375"/>
            <a:ext cx="10764838"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53975" algn="justLow" eaLnBrk="0" hangingPunct="0">
              <a:lnSpc>
                <a:spcPct val="150000"/>
              </a:lnSpc>
            </a:pPr>
            <a:r>
              <a:rPr lang="ar-SA" sz="1400" b="1">
                <a:latin typeface="Arabic Transparent" pitchFamily="2" charset="0"/>
                <a:cs typeface="Times New Roman" pitchFamily="18" charset="0"/>
              </a:rPr>
              <a:t>-</a:t>
            </a:r>
            <a:r>
              <a:rPr lang="ar-SA" sz="1400">
                <a:cs typeface="Times New Roman" pitchFamily="18" charset="0"/>
              </a:rPr>
              <a:t> </a:t>
            </a:r>
            <a:r>
              <a:rPr lang="ar-SA" sz="2400" b="1">
                <a:latin typeface="Arial Unicode MS" pitchFamily="34" charset="-128"/>
                <a:ea typeface="Arial Unicode MS" pitchFamily="34" charset="-128"/>
                <a:cs typeface="Arial Unicode MS" pitchFamily="34" charset="-128"/>
              </a:rPr>
              <a:t>بواسطة المكون الحي: </a:t>
            </a:r>
            <a:r>
              <a:rPr lang="en-US" sz="2400">
                <a:latin typeface="Arial Unicode MS" pitchFamily="34" charset="-128"/>
                <a:ea typeface="Arial Unicode MS" pitchFamily="34" charset="-128"/>
                <a:cs typeface="Arial Unicode MS" pitchFamily="34" charset="-128"/>
              </a:rPr>
              <a:t>Symplast </a:t>
            </a:r>
          </a:p>
          <a:p>
            <a:pPr indent="53975" algn="justLow" eaLnBrk="0" hangingPunct="0">
              <a:lnSpc>
                <a:spcPct val="150000"/>
              </a:lnSpc>
            </a:pPr>
            <a:r>
              <a:rPr lang="ar-SA" sz="2000">
                <a:latin typeface="Arial Unicode MS" pitchFamily="34" charset="-128"/>
                <a:ea typeface="Arial Unicode MS" pitchFamily="34" charset="-128"/>
                <a:cs typeface="Arial Unicode MS" pitchFamily="34" charset="-128"/>
              </a:rPr>
              <a:t>ال </a:t>
            </a:r>
            <a:r>
              <a:rPr lang="en-US" sz="2000">
                <a:latin typeface="Arial Unicode MS" pitchFamily="34" charset="-128"/>
                <a:ea typeface="Arial Unicode MS" pitchFamily="34" charset="-128"/>
                <a:cs typeface="Arial Unicode MS" pitchFamily="34" charset="-128"/>
              </a:rPr>
              <a:t>Symplast</a:t>
            </a:r>
            <a:r>
              <a:rPr lang="ar-SA" sz="2000">
                <a:latin typeface="Arial Unicode MS" pitchFamily="34" charset="-128"/>
                <a:ea typeface="Arial Unicode MS" pitchFamily="34" charset="-128"/>
                <a:cs typeface="Arial Unicode MS" pitchFamily="34" charset="-128"/>
              </a:rPr>
              <a:t> هو مجموع الاجزاء الخلوية الحية والتي تتصل ببعضها البعض بواسطة روابط </a:t>
            </a:r>
            <a:r>
              <a:rPr lang="en-US" sz="2000">
                <a:latin typeface="Arial Unicode MS" pitchFamily="34" charset="-128"/>
                <a:ea typeface="Arial Unicode MS" pitchFamily="34" charset="-128"/>
                <a:cs typeface="Arial Unicode MS" pitchFamily="34" charset="-128"/>
              </a:rPr>
              <a:t>Plasmodesmata  </a:t>
            </a:r>
            <a:r>
              <a:rPr lang="ar-SA" sz="2000">
                <a:latin typeface="Arial Unicode MS" pitchFamily="34" charset="-128"/>
                <a:ea typeface="Arial Unicode MS" pitchFamily="34" charset="-128"/>
                <a:cs typeface="Arial Unicode MS" pitchFamily="34" charset="-128"/>
              </a:rPr>
              <a:t> عبر السيتوبلازم مرورا  بالجدار الخلوي وبناءً على هذه الطريقة فإن الماء والمحاليل تتحرك بناءً على الأزموزية (للماء) والانتشار الحر والامتصاص السلبي للذائبات الذي لا يحتاج لوجود طاقة أيضية وكذلك الانتشار النشط الذي يحتاج لوجود طاقة أيضية, خصوصا عند الاحتياج لاملاح او لمواد يكون تدرج تركيزها عكسيا.</a:t>
            </a:r>
          </a:p>
        </p:txBody>
      </p:sp>
      <p:sp>
        <p:nvSpPr>
          <p:cNvPr id="110595" name="Rectangle 27"/>
          <p:cNvSpPr>
            <a:spLocks noChangeArrowheads="1"/>
          </p:cNvSpPr>
          <p:nvPr/>
        </p:nvSpPr>
        <p:spPr bwMode="auto">
          <a:xfrm>
            <a:off x="942975" y="2857500"/>
            <a:ext cx="10296525"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l" eaLnBrk="0" hangingPunct="0"/>
            <a:endParaRPr lang="ar-SA" sz="1000">
              <a:latin typeface="Arabic Transparent" pitchFamily="2" charset="0"/>
              <a:cs typeface="Times New Roman" pitchFamily="18" charset="0"/>
            </a:endParaRPr>
          </a:p>
          <a:p>
            <a:pPr rtl="0" eaLnBrk="0" hangingPunct="0"/>
            <a:r>
              <a:rPr lang="ar-SA" sz="2000">
                <a:latin typeface="Arial Unicode MS" pitchFamily="34" charset="-128"/>
                <a:ea typeface="Arial Unicode MS" pitchFamily="34" charset="-128"/>
                <a:cs typeface="Arial Unicode MS" pitchFamily="34" charset="-128"/>
              </a:rPr>
              <a:t>وفي هذه الحالة فإن الماء ينتقل من التربة ويتحرك خلال النبات عن طريق تزايد سالبية تدرج الجهد الأزموزي والتي تتولد وتزداد بواسطة التركيز النسبي للمُذاب</a:t>
            </a:r>
            <a:endParaRPr lang="en-US"/>
          </a:p>
        </p:txBody>
      </p:sp>
      <p:sp>
        <p:nvSpPr>
          <p:cNvPr id="110596" name="Text Box 35"/>
          <p:cNvSpPr txBox="1">
            <a:spLocks noChangeArrowheads="1"/>
          </p:cNvSpPr>
          <p:nvPr/>
        </p:nvSpPr>
        <p:spPr bwMode="auto">
          <a:xfrm>
            <a:off x="363538" y="490538"/>
            <a:ext cx="6045200"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a:p>
        </p:txBody>
      </p:sp>
      <p:sp>
        <p:nvSpPr>
          <p:cNvPr id="110597" name="Line 32"/>
          <p:cNvSpPr>
            <a:spLocks noChangeShapeType="1"/>
          </p:cNvSpPr>
          <p:nvPr/>
        </p:nvSpPr>
        <p:spPr bwMode="auto">
          <a:xfrm>
            <a:off x="1985963" y="838200"/>
            <a:ext cx="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0598" name="Rectangle 37"/>
          <p:cNvSpPr>
            <a:spLocks noChangeArrowheads="1"/>
          </p:cNvSpPr>
          <p:nvPr/>
        </p:nvSpPr>
        <p:spPr bwMode="auto">
          <a:xfrm>
            <a:off x="800100" y="3932238"/>
            <a:ext cx="10671175" cy="135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400" b="1">
                <a:latin typeface="Arial Unicode MS" pitchFamily="34" charset="-128"/>
                <a:ea typeface="Arial Unicode MS" pitchFamily="34" charset="-128"/>
                <a:cs typeface="Arial Unicode MS" pitchFamily="34" charset="-128"/>
              </a:rPr>
              <a:t>3-</a:t>
            </a:r>
            <a:r>
              <a:rPr lang="ar-SA" sz="2400">
                <a:latin typeface="Arial Unicode MS" pitchFamily="34" charset="-128"/>
                <a:ea typeface="Arial Unicode MS" pitchFamily="34" charset="-128"/>
                <a:cs typeface="Arial Unicode MS" pitchFamily="34" charset="-128"/>
              </a:rPr>
              <a:t> </a:t>
            </a:r>
            <a:r>
              <a:rPr lang="ar-SA" sz="2400" b="1">
                <a:latin typeface="Arial Unicode MS" pitchFamily="34" charset="-128"/>
                <a:ea typeface="Arial Unicode MS" pitchFamily="34" charset="-128"/>
                <a:cs typeface="Arial Unicode MS" pitchFamily="34" charset="-128"/>
              </a:rPr>
              <a:t>بواسطة ال </a:t>
            </a:r>
            <a:r>
              <a:rPr lang="en-US" sz="2400">
                <a:latin typeface="Arial Unicode MS" pitchFamily="34" charset="-128"/>
                <a:ea typeface="Arial Unicode MS" pitchFamily="34" charset="-128"/>
                <a:cs typeface="Arial Unicode MS" pitchFamily="34" charset="-128"/>
              </a:rPr>
              <a:t>Transallalar</a:t>
            </a:r>
            <a:r>
              <a:rPr lang="ar-SA" sz="2400" b="1">
                <a:latin typeface="Arial Unicode MS" pitchFamily="34" charset="-128"/>
                <a:ea typeface="Arial Unicode MS" pitchFamily="34" charset="-128"/>
                <a:cs typeface="Arial Unicode MS" pitchFamily="34" charset="-128"/>
              </a:rPr>
              <a:t> (عبر الفجوات)</a:t>
            </a:r>
            <a:endParaRPr lang="en-US" sz="2400">
              <a:latin typeface="Arial Unicode MS" pitchFamily="34" charset="-128"/>
              <a:ea typeface="Arial Unicode MS" pitchFamily="34" charset="-128"/>
              <a:cs typeface="Arial Unicode MS" pitchFamily="34" charset="-128"/>
            </a:endParaRPr>
          </a:p>
          <a:p>
            <a:pPr indent="457200" eaLnBrk="0" hangingPunct="0"/>
            <a:r>
              <a:rPr lang="ar-SA" sz="2000">
                <a:latin typeface="Arial Unicode MS" pitchFamily="34" charset="-128"/>
                <a:ea typeface="Arial Unicode MS" pitchFamily="34" charset="-128"/>
                <a:cs typeface="Arial Unicode MS" pitchFamily="34" charset="-128"/>
              </a:rPr>
              <a:t>وهو الانتقال من خلية إلى أخرى مروراً بالجدار الخلوي ثم السيتوبلازم فالفجوة ثم الستوبلازم وينتقل الى الخلية الاخرى أي عن طريق ال </a:t>
            </a:r>
            <a:r>
              <a:rPr lang="en-US" sz="2000">
                <a:latin typeface="Arial Unicode MS" pitchFamily="34" charset="-128"/>
                <a:ea typeface="Arial Unicode MS" pitchFamily="34" charset="-128"/>
                <a:cs typeface="Arial Unicode MS" pitchFamily="34" charset="-128"/>
              </a:rPr>
              <a:t>Apoplast</a:t>
            </a:r>
            <a:r>
              <a:rPr lang="ar-SA" sz="2000">
                <a:latin typeface="Arial Unicode MS" pitchFamily="34" charset="-128"/>
                <a:ea typeface="Arial Unicode MS" pitchFamily="34" charset="-128"/>
                <a:cs typeface="Arial Unicode MS" pitchFamily="34" charset="-128"/>
              </a:rPr>
              <a:t> و ال </a:t>
            </a:r>
            <a:r>
              <a:rPr lang="en-US" sz="2000">
                <a:latin typeface="Arial Unicode MS" pitchFamily="34" charset="-128"/>
                <a:ea typeface="Arial Unicode MS" pitchFamily="34" charset="-128"/>
                <a:cs typeface="Arial Unicode MS" pitchFamily="34" charset="-128"/>
              </a:rPr>
              <a:t> Symplast</a:t>
            </a:r>
            <a:r>
              <a:rPr lang="ar-SA" sz="2000">
                <a:latin typeface="Arial Unicode MS" pitchFamily="34" charset="-128"/>
                <a:ea typeface="Arial Unicode MS" pitchFamily="34" charset="-128"/>
                <a:cs typeface="Arial Unicode MS" pitchFamily="34" charset="-128"/>
              </a:rPr>
              <a:t> في آن واحد.</a:t>
            </a:r>
            <a:endParaRPr lang="en-US" sz="2000">
              <a:latin typeface="Arial Unicode MS" pitchFamily="34" charset="-128"/>
              <a:ea typeface="Arial Unicode MS" pitchFamily="34" charset="-128"/>
              <a:cs typeface="Arial Unicode MS" pitchFamily="34" charset="-128"/>
            </a:endParaRPr>
          </a:p>
          <a:p>
            <a:pPr indent="457200" algn="l" rtl="0" eaLnBrk="0" hangingPunct="0"/>
            <a:endParaRPr lang="en-US"/>
          </a:p>
        </p:txBody>
      </p:sp>
      <p:sp>
        <p:nvSpPr>
          <p:cNvPr id="110599" name="Rectangle 38"/>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p:spPr>
        <p:txBody>
          <a:bodyPr/>
          <a:lstStyle/>
          <a:p>
            <a:endParaRPr lang="en-US"/>
          </a:p>
        </p:txBody>
      </p:sp>
      <p:sp>
        <p:nvSpPr>
          <p:cNvPr id="110600" name="Rectangle 43"/>
          <p:cNvSpPr>
            <a:spLocks noChangeArrowheads="1"/>
          </p:cNvSpPr>
          <p:nvPr/>
        </p:nvSpPr>
        <p:spPr bwMode="auto">
          <a:xfrm>
            <a:off x="11241088" y="2905125"/>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indent="457200" eaLnBrk="0" hangingPunct="0"/>
            <a:endParaRPr lang="en-US"/>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36"/>
          <p:cNvPicPr>
            <a:picLocks noChangeAspect="1" noChangeArrowheads="1"/>
          </p:cNvPicPr>
          <p:nvPr/>
        </p:nvPicPr>
        <p:blipFill>
          <a:blip r:embed="rId2">
            <a:lum bright="-42000"/>
          </a:blip>
          <a:srcRect/>
          <a:stretch>
            <a:fillRect/>
          </a:stretch>
        </p:blipFill>
        <p:spPr bwMode="auto">
          <a:xfrm>
            <a:off x="233363" y="333375"/>
            <a:ext cx="11420475" cy="5040313"/>
          </a:xfrm>
          <a:prstGeom prst="rect">
            <a:avLst/>
          </a:prstGeom>
          <a:ln>
            <a:headEnd/>
            <a:tailEnd/>
          </a:ln>
        </p:spPr>
        <p:style>
          <a:lnRef idx="2">
            <a:schemeClr val="dk1"/>
          </a:lnRef>
          <a:fillRef idx="1">
            <a:schemeClr val="lt1"/>
          </a:fillRef>
          <a:effectRef idx="0">
            <a:schemeClr val="dk1"/>
          </a:effectRef>
          <a:fontRef idx="minor">
            <a:schemeClr val="dk1"/>
          </a:fontRef>
        </p:style>
      </p:pic>
      <p:sp>
        <p:nvSpPr>
          <p:cNvPr id="111619" name="Text Box 31"/>
          <p:cNvSpPr txBox="1">
            <a:spLocks noChangeArrowheads="1"/>
          </p:cNvSpPr>
          <p:nvPr/>
        </p:nvSpPr>
        <p:spPr bwMode="auto">
          <a:xfrm>
            <a:off x="2854325" y="6092825"/>
            <a:ext cx="8905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endParaRPr lang="en-US"/>
          </a:p>
        </p:txBody>
      </p:sp>
      <p:sp>
        <p:nvSpPr>
          <p:cNvPr id="111620" name="Rectangle 7"/>
          <p:cNvSpPr>
            <a:spLocks noChangeArrowheads="1"/>
          </p:cNvSpPr>
          <p:nvPr/>
        </p:nvSpPr>
        <p:spPr bwMode="auto">
          <a:xfrm>
            <a:off x="982663" y="5300663"/>
            <a:ext cx="102965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مخطط تفصيلي يبين مسار الماء داخل الخلايا والانسجة الجذرية المختلفة بناء على نظري</a:t>
            </a:r>
            <a:r>
              <a:rPr lang="ar-EG" sz="2000">
                <a:latin typeface="Arial Unicode MS" pitchFamily="34" charset="-128"/>
                <a:ea typeface="Arial Unicode MS" pitchFamily="34" charset="-128"/>
                <a:cs typeface="Arial Unicode MS" pitchFamily="34" charset="-128"/>
              </a:rPr>
              <a:t>ا</a:t>
            </a:r>
            <a:r>
              <a:rPr lang="ar-SA" sz="2000">
                <a:latin typeface="Arial Unicode MS" pitchFamily="34" charset="-128"/>
                <a:ea typeface="Arial Unicode MS" pitchFamily="34" charset="-128"/>
                <a:cs typeface="Arial Unicode MS" pitchFamily="34" charset="-128"/>
              </a:rPr>
              <a:t>ت التحرك الثلاث ويمكن ملاحظة تحول الماء من ال</a:t>
            </a:r>
            <a:r>
              <a:rPr lang="en-US" sz="2000">
                <a:latin typeface="Arial Unicode MS" pitchFamily="34" charset="-128"/>
                <a:ea typeface="Arial Unicode MS" pitchFamily="34" charset="-128"/>
                <a:cs typeface="Arial Unicode MS" pitchFamily="34" charset="-128"/>
              </a:rPr>
              <a:t>Apoplast </a:t>
            </a:r>
            <a:r>
              <a:rPr lang="ar-SA" sz="2000">
                <a:latin typeface="Arial Unicode MS" pitchFamily="34" charset="-128"/>
                <a:ea typeface="Arial Unicode MS" pitchFamily="34" charset="-128"/>
                <a:cs typeface="Arial Unicode MS" pitchFamily="34" charset="-128"/>
              </a:rPr>
              <a:t> الى ال </a:t>
            </a:r>
            <a:r>
              <a:rPr lang="en-US" sz="2000">
                <a:latin typeface="Arial Unicode MS" pitchFamily="34" charset="-128"/>
                <a:ea typeface="Arial Unicode MS" pitchFamily="34" charset="-128"/>
                <a:cs typeface="Arial Unicode MS" pitchFamily="34" charset="-128"/>
              </a:rPr>
              <a:t> Symplast</a:t>
            </a:r>
            <a:r>
              <a:rPr lang="ar-SA" sz="2000">
                <a:latin typeface="Arial Unicode MS" pitchFamily="34" charset="-128"/>
                <a:ea typeface="Arial Unicode MS" pitchFamily="34" charset="-128"/>
                <a:cs typeface="Arial Unicode MS" pitchFamily="34" charset="-128"/>
              </a:rPr>
              <a:t>عند وصولة الى ال  </a:t>
            </a:r>
            <a:r>
              <a:rPr lang="en-US" sz="2000">
                <a:latin typeface="Arial Unicode MS" pitchFamily="34" charset="-128"/>
                <a:ea typeface="Arial Unicode MS" pitchFamily="34" charset="-128"/>
                <a:cs typeface="Arial Unicode MS" pitchFamily="34" charset="-128"/>
              </a:rPr>
              <a:t>Endodermis</a:t>
            </a:r>
            <a:r>
              <a:rPr lang="ar-SA" sz="2000">
                <a:latin typeface="Arial Unicode MS" pitchFamily="34" charset="-128"/>
                <a:ea typeface="Arial Unicode MS" pitchFamily="34" charset="-128"/>
                <a:cs typeface="Arial Unicode MS" pitchFamily="34" charset="-128"/>
              </a:rPr>
              <a:t>   المغطاة  ابشرط كسبار</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1" descr="pp0403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476250"/>
            <a:ext cx="11044238" cy="511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43" name="TextBox 2"/>
          <p:cNvSpPr txBox="1">
            <a:spLocks noChangeArrowheads="1"/>
          </p:cNvSpPr>
          <p:nvPr/>
        </p:nvSpPr>
        <p:spPr bwMode="auto">
          <a:xfrm flipH="1">
            <a:off x="514350" y="4365625"/>
            <a:ext cx="43513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ممر المكون الحي عبر الأغشية البلازمية</a:t>
            </a:r>
            <a:endParaRPr lang="en-US" b="1"/>
          </a:p>
        </p:txBody>
      </p:sp>
      <p:sp>
        <p:nvSpPr>
          <p:cNvPr id="112644" name="TextBox 3"/>
          <p:cNvSpPr txBox="1">
            <a:spLocks noChangeArrowheads="1"/>
          </p:cNvSpPr>
          <p:nvPr/>
        </p:nvSpPr>
        <p:spPr bwMode="auto">
          <a:xfrm>
            <a:off x="889000" y="5013325"/>
            <a:ext cx="29019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ممر المكون غير الحي عبر المسافات البينية </a:t>
            </a:r>
            <a:endParaRPr lang="en-US"/>
          </a:p>
        </p:txBody>
      </p:sp>
      <p:sp>
        <p:nvSpPr>
          <p:cNvPr id="112645" name="TextBox 4"/>
          <p:cNvSpPr txBox="1">
            <a:spLocks noChangeArrowheads="1"/>
          </p:cNvSpPr>
          <p:nvPr/>
        </p:nvSpPr>
        <p:spPr bwMode="auto">
          <a:xfrm>
            <a:off x="4821238" y="4508500"/>
            <a:ext cx="2339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بشرة</a:t>
            </a:r>
            <a:endParaRPr lang="en-US" b="1"/>
          </a:p>
        </p:txBody>
      </p:sp>
      <p:sp>
        <p:nvSpPr>
          <p:cNvPr id="112646" name="TextBox 5"/>
          <p:cNvSpPr txBox="1">
            <a:spLocks noChangeArrowheads="1"/>
          </p:cNvSpPr>
          <p:nvPr/>
        </p:nvSpPr>
        <p:spPr bwMode="auto">
          <a:xfrm>
            <a:off x="6692900" y="4076700"/>
            <a:ext cx="749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قشرة</a:t>
            </a:r>
            <a:endParaRPr lang="en-US" b="1"/>
          </a:p>
        </p:txBody>
      </p:sp>
      <p:sp>
        <p:nvSpPr>
          <p:cNvPr id="112647" name="TextBox 6"/>
          <p:cNvSpPr txBox="1">
            <a:spLocks noChangeArrowheads="1"/>
          </p:cNvSpPr>
          <p:nvPr/>
        </p:nvSpPr>
        <p:spPr bwMode="auto">
          <a:xfrm>
            <a:off x="8472488" y="4005263"/>
            <a:ext cx="1028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خشب</a:t>
            </a:r>
            <a:endParaRPr lang="en-US" b="1"/>
          </a:p>
        </p:txBody>
      </p:sp>
      <p:sp>
        <p:nvSpPr>
          <p:cNvPr id="112648" name="TextBox 7"/>
          <p:cNvSpPr txBox="1">
            <a:spLocks noChangeArrowheads="1"/>
          </p:cNvSpPr>
          <p:nvPr/>
        </p:nvSpPr>
        <p:spPr bwMode="auto">
          <a:xfrm>
            <a:off x="9686925" y="4076700"/>
            <a:ext cx="936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لحاء</a:t>
            </a:r>
            <a:endParaRPr lang="en-US" b="1"/>
          </a:p>
        </p:txBody>
      </p:sp>
      <p:sp>
        <p:nvSpPr>
          <p:cNvPr id="112649" name="TextBox 8"/>
          <p:cNvSpPr txBox="1">
            <a:spLocks noChangeArrowheads="1"/>
          </p:cNvSpPr>
          <p:nvPr/>
        </p:nvSpPr>
        <p:spPr bwMode="auto">
          <a:xfrm>
            <a:off x="10063163" y="2420938"/>
            <a:ext cx="13096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شريط كاسبر</a:t>
            </a:r>
            <a:endParaRPr lang="en-US" b="1"/>
          </a:p>
        </p:txBody>
      </p:sp>
      <p:sp>
        <p:nvSpPr>
          <p:cNvPr id="112650" name="TextBox 9"/>
          <p:cNvSpPr txBox="1">
            <a:spLocks noChangeArrowheads="1"/>
          </p:cNvSpPr>
          <p:nvPr/>
        </p:nvSpPr>
        <p:spPr bwMode="auto">
          <a:xfrm>
            <a:off x="8002588" y="1484313"/>
            <a:ext cx="1965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اندوديرمس</a:t>
            </a:r>
            <a:endParaRPr lang="en-US" b="1"/>
          </a:p>
        </p:txBody>
      </p:sp>
      <p:sp>
        <p:nvSpPr>
          <p:cNvPr id="112651" name="TextBox 10"/>
          <p:cNvSpPr txBox="1">
            <a:spLocks noChangeArrowheads="1"/>
          </p:cNvSpPr>
          <p:nvPr/>
        </p:nvSpPr>
        <p:spPr bwMode="auto">
          <a:xfrm>
            <a:off x="7161213" y="3860800"/>
            <a:ext cx="1403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ar-SA" b="1"/>
              <a:t>بريسيكل</a:t>
            </a:r>
            <a:endParaRPr lang="en-US" b="1"/>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1"/>
          <p:cNvSpPr>
            <a:spLocks noChangeArrowheads="1"/>
          </p:cNvSpPr>
          <p:nvPr/>
        </p:nvSpPr>
        <p:spPr bwMode="auto">
          <a:xfrm>
            <a:off x="420688" y="333375"/>
            <a:ext cx="11185525"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eaLnBrk="0" hangingPunct="0"/>
            <a:r>
              <a:rPr lang="ar-SA" sz="2400" b="1" u="sng">
                <a:solidFill>
                  <a:srgbClr val="C00000"/>
                </a:solidFill>
                <a:latin typeface="Arial Unicode MS" pitchFamily="34" charset="-128"/>
                <a:ea typeface="Arial Unicode MS" pitchFamily="34" charset="-128"/>
                <a:cs typeface="Arial Unicode MS" pitchFamily="34" charset="-128"/>
              </a:rPr>
              <a:t>نظريات ميكانيكية انتقال الماء عبر النبات</a:t>
            </a:r>
            <a:endParaRPr lang="en-US" sz="2400" b="1" u="sng">
              <a:solidFill>
                <a:srgbClr val="C00000"/>
              </a:solidFill>
              <a:latin typeface="Arial Unicode MS" pitchFamily="34" charset="-128"/>
              <a:ea typeface="Arial Unicode MS" pitchFamily="34" charset="-128"/>
              <a:cs typeface="Arial Unicode MS" pitchFamily="34" charset="-128"/>
            </a:endParaRPr>
          </a:p>
          <a:p>
            <a:pPr indent="457200" algn="justLow" eaLnBrk="0" hangingPunct="0"/>
            <a:endParaRPr lang="en-US" sz="2400" b="1">
              <a:latin typeface="Arabic Transparent" pitchFamily="2" charset="0"/>
              <a:cs typeface="Times New Roman" pitchFamily="18" charset="0"/>
            </a:endParaRPr>
          </a:p>
          <a:p>
            <a:pPr indent="457200" algn="justLow" eaLnBrk="0" hangingPunct="0"/>
            <a:r>
              <a:rPr lang="en-US" sz="2400" b="1">
                <a:latin typeface="Arabic Transparent" pitchFamily="2" charset="0"/>
                <a:cs typeface="Times New Roman" pitchFamily="18" charset="0"/>
              </a:rPr>
              <a:t>1</a:t>
            </a:r>
            <a:r>
              <a:rPr lang="ar-SA" sz="2000" b="1">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الضغط الجذري</a:t>
            </a:r>
            <a:r>
              <a:rPr lang="en-US" sz="2000">
                <a:latin typeface="Arial Unicode MS" pitchFamily="34" charset="-128"/>
                <a:ea typeface="Arial Unicode MS" pitchFamily="34" charset="-128"/>
                <a:cs typeface="Arial Unicode MS" pitchFamily="34" charset="-128"/>
              </a:rPr>
              <a:t>		</a:t>
            </a:r>
            <a:r>
              <a:rPr lang="en-US" sz="2000" b="1">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Root Pressure</a:t>
            </a: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في الليل عندما يكون النتح معدوماً أو شبه معدوم أو في الظروف المشابهة لذلك، يقل الماء في أوعية الخشب خصوصاً في الساق نظراً لوضعه العمودي على الأرض وبالتالي تبدأ الأملاح بالتسرب على جدران القنوات الخشبية، هذا التسرب يولد جهداً مائياً منخفضاً ويزيد من ترسب هذه الأملاح النشاط الأيضي للجذر الذي يتم بكمية الطاقة المتوفرة أو الباقية والتي تدفع بكميات من الأملاح الذائبة إلى أوعية الخشب.</a:t>
            </a:r>
          </a:p>
        </p:txBody>
      </p:sp>
      <p:sp>
        <p:nvSpPr>
          <p:cNvPr id="113667" name="Rectangle 2"/>
          <p:cNvSpPr>
            <a:spLocks noChangeArrowheads="1"/>
          </p:cNvSpPr>
          <p:nvPr/>
        </p:nvSpPr>
        <p:spPr bwMode="auto">
          <a:xfrm>
            <a:off x="800100" y="3500438"/>
            <a:ext cx="107188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يتأثر الضغط الجذري بالعوامل التي تؤثر على عملية التنفس في النبات ولقد تم إثبات وجود تقلب يومي ذاتي "</a:t>
            </a:r>
            <a:r>
              <a:rPr lang="en-US" sz="2000">
                <a:latin typeface="Arial Unicode MS" pitchFamily="34" charset="-128"/>
                <a:ea typeface="Arial Unicode MS" pitchFamily="34" charset="-128"/>
                <a:cs typeface="Arial Unicode MS" pitchFamily="34" charset="-128"/>
              </a:rPr>
              <a:t>an autonomic diurnal flactuation</a:t>
            </a:r>
            <a:r>
              <a:rPr lang="ar-SA" sz="2000">
                <a:latin typeface="Arial Unicode MS" pitchFamily="34" charset="-128"/>
                <a:ea typeface="Arial Unicode MS" pitchFamily="34" charset="-128"/>
                <a:cs typeface="Arial Unicode MS" pitchFamily="34" charset="-128"/>
              </a:rPr>
              <a:t>" في عملية الارتشاح الناشئ عن الضغط الجذري وهذا التقلب هو نتيجة تغير في ترسيب أو تراكم الملح في الأوعية الخشبية وبالتال</a:t>
            </a:r>
            <a:r>
              <a:rPr lang="ar-EG" sz="2000">
                <a:latin typeface="Arial Unicode MS" pitchFamily="34" charset="-128"/>
                <a:ea typeface="Arial Unicode MS" pitchFamily="34" charset="-128"/>
                <a:cs typeface="Arial Unicode MS" pitchFamily="34" charset="-128"/>
              </a:rPr>
              <a:t>ي</a:t>
            </a:r>
            <a:r>
              <a:rPr lang="ar-SA" sz="2000">
                <a:latin typeface="Arial Unicode MS" pitchFamily="34" charset="-128"/>
                <a:ea typeface="Arial Unicode MS" pitchFamily="34" charset="-128"/>
                <a:cs typeface="Arial Unicode MS" pitchFamily="34" charset="-128"/>
              </a:rPr>
              <a:t> تغير في درجات الجهد الأزموزي.</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1"/>
          <p:cNvSpPr>
            <a:spLocks noChangeArrowheads="1"/>
          </p:cNvSpPr>
          <p:nvPr/>
        </p:nvSpPr>
        <p:spPr bwMode="auto">
          <a:xfrm>
            <a:off x="514350" y="234950"/>
            <a:ext cx="10858500" cy="517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ولقد تم قياس الضغط الجذري وكذلك تقلباته عن طريق وضع جذور نباتات مقطوعة المجموع الخضري في تربة مروية جيداً حيث يلاحظ ارتفاع نسبة الماء داخل الأنبوبة المدرجة الموصلة في طرف الساق المقطوع.</a:t>
            </a:r>
            <a:endParaRPr lang="en-US" sz="20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ويعتقد البعض أن الضغط الجذري يمكن أن يُفسر لوحدة عمليات انتقال الماء وخصوصاً صعود الماء عبر الساق ونحو الأوراق وذلك أن قوة الضغط الجذري قد تبلغ  1 بار أو أكثر وهذا ما يساوي 10 أمتار لكل 1 بار ولكن هذا لا يكفي لبعض النباتات بالإضافة إلى أن مجموعة النباتات الصنوبرية </a:t>
            </a:r>
            <a:r>
              <a:rPr lang="en-US" sz="2000">
                <a:latin typeface="Arial Unicode MS" pitchFamily="34" charset="-128"/>
                <a:ea typeface="Arial Unicode MS" pitchFamily="34" charset="-128"/>
                <a:cs typeface="Arial Unicode MS" pitchFamily="34" charset="-128"/>
              </a:rPr>
              <a:t>Gymnosperms </a:t>
            </a:r>
            <a:r>
              <a:rPr lang="ar-SA" sz="2000">
                <a:latin typeface="Arial Unicode MS" pitchFamily="34" charset="-128"/>
                <a:ea typeface="Arial Unicode MS" pitchFamily="34" charset="-128"/>
                <a:cs typeface="Arial Unicode MS" pitchFamily="34" charset="-128"/>
              </a:rPr>
              <a:t>  عاريات الجذور لا تمتلك الضغط الجذري ولم يثبت وجوده عندها وهذا مع العلم أن مثل هذه النباتات هي عملاقة في الطول.</a:t>
            </a:r>
            <a:endParaRPr lang="en-US" sz="20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أما النقطة الثانية التي تنفي كون الضغط الجذري هو السبب الوحيد أو حتى الأساسي في عملية الانتقال هو أن معدل الارتشاح يكون عادة أبطأ من معدلات النتح والذي يدخل في نظريات أخرى.</a:t>
            </a:r>
            <a:endParaRPr lang="en-US" sz="2000">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ولكن في حالة كون ظروف النتح ضعيفة جداً فربما يكون الضغط الجذري هو السبب الرئيسي في عملية انتقال الماء.</a:t>
            </a:r>
            <a:endParaRPr lang="en-US" sz="2000">
              <a:latin typeface="Arial Unicode MS" pitchFamily="34" charset="-128"/>
              <a:ea typeface="Arial Unicode MS" pitchFamily="34" charset="-128"/>
              <a:cs typeface="Arial Unicode MS" pitchFamily="34" charset="-128"/>
            </a:endParaRPr>
          </a:p>
          <a:p>
            <a:pPr indent="457200" rtl="0" eaLnBrk="0" hangingPunct="0">
              <a:lnSpc>
                <a:spcPct val="150000"/>
              </a:lnSpc>
            </a:pP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1"/>
          <p:cNvSpPr>
            <a:spLocks noChangeArrowheads="1"/>
          </p:cNvSpPr>
          <p:nvPr/>
        </p:nvSpPr>
        <p:spPr bwMode="auto">
          <a:xfrm>
            <a:off x="514350" y="188913"/>
            <a:ext cx="10483850" cy="5632450"/>
          </a:xfrm>
          <a:prstGeom prst="rect">
            <a:avLst/>
          </a:prstGeom>
          <a:noFill/>
          <a:ln w="9525">
            <a:noFill/>
            <a:miter lim="800000"/>
            <a:headEnd/>
            <a:tailEnd/>
          </a:ln>
          <a:effectLst/>
        </p:spPr>
        <p:txBody>
          <a:bodyPr anchor="ctr">
            <a:spAutoFit/>
          </a:bodyPr>
          <a:lstStyle/>
          <a:p>
            <a:pPr indent="457200" eaLnBrk="0" hangingPunct="0">
              <a:lnSpc>
                <a:spcPct val="150000"/>
              </a:lnSpc>
              <a:buFontTx/>
              <a:buChar char="•"/>
              <a:tabLst>
                <a:tab pos="695325" algn="l"/>
              </a:tabLst>
              <a:defRPr/>
            </a:pPr>
            <a:r>
              <a:rPr lang="en-US" sz="1400" b="1" u="sng" dirty="0">
                <a:solidFill>
                  <a:srgbClr val="C00000"/>
                </a:solidFill>
                <a:ea typeface="Times New Roman" pitchFamily="18" charset="0"/>
              </a:rPr>
              <a:t> -2</a:t>
            </a:r>
            <a:r>
              <a:rPr lang="ar-SA" sz="2000" b="1" u="sng" dirty="0">
                <a:solidFill>
                  <a:srgbClr val="C00000"/>
                </a:solidFill>
                <a:latin typeface="Arial Unicode MS" pitchFamily="34" charset="-128"/>
                <a:ea typeface="Arial Unicode MS" pitchFamily="34" charset="-128"/>
                <a:cs typeface="Arial Unicode MS" pitchFamily="34" charset="-128"/>
              </a:rPr>
              <a:t>نظرية الشد  المتماسك: </a:t>
            </a:r>
            <a:r>
              <a:rPr lang="en-US" sz="2000" b="1" u="sng" dirty="0">
                <a:solidFill>
                  <a:srgbClr val="C00000"/>
                </a:solidFill>
                <a:latin typeface="Arial Unicode MS" pitchFamily="34" charset="-128"/>
                <a:ea typeface="Arial Unicode MS" pitchFamily="34" charset="-128"/>
                <a:cs typeface="Arial Unicode MS" pitchFamily="34" charset="-128"/>
              </a:rPr>
              <a:t>Dixon or Cohesion-Tension theory</a:t>
            </a:r>
            <a:r>
              <a:rPr lang="ar-SA" sz="2000" b="1" u="sng" dirty="0">
                <a:solidFill>
                  <a:srgbClr val="C00000"/>
                </a:solidFill>
                <a:latin typeface="Arial Unicode MS" pitchFamily="34" charset="-128"/>
                <a:ea typeface="Arial Unicode MS" pitchFamily="34" charset="-128"/>
                <a:cs typeface="Arial Unicode MS" pitchFamily="34" charset="-128"/>
              </a:rPr>
              <a:t> "</a:t>
            </a:r>
            <a:endParaRPr lang="en-US" sz="2000" b="1" u="sng" dirty="0">
              <a:solidFill>
                <a:srgbClr val="C00000"/>
              </a:solidFill>
              <a:latin typeface="Arial Unicode MS" pitchFamily="34" charset="-128"/>
              <a:ea typeface="Arial Unicode MS" pitchFamily="34" charset="-128"/>
              <a:cs typeface="Arial Unicode MS" pitchFamily="34" charset="-128"/>
            </a:endParaRPr>
          </a:p>
          <a:p>
            <a:pPr indent="457200" eaLnBrk="0" hangingPunct="0">
              <a:lnSpc>
                <a:spcPct val="150000"/>
              </a:lnSpc>
              <a:tabLst>
                <a:tab pos="695325" algn="l"/>
              </a:tabLst>
              <a:defRPr/>
            </a:pPr>
            <a:r>
              <a:rPr lang="ar-SA" sz="2000" dirty="0">
                <a:latin typeface="Arial Unicode MS" pitchFamily="34" charset="-128"/>
                <a:ea typeface="Arial Unicode MS" pitchFamily="34" charset="-128"/>
                <a:cs typeface="Arial Unicode MS" pitchFamily="34" charset="-128"/>
              </a:rPr>
              <a:t>تعتمد نظرية الشد المتماسك أو عمود الماء على الخواص أو الصفات المميزة للماء وأهمها التماسكية </a:t>
            </a:r>
            <a:r>
              <a:rPr lang="en-US" sz="2000" dirty="0">
                <a:latin typeface="Arial Unicode MS" pitchFamily="34" charset="-128"/>
                <a:ea typeface="Arial Unicode MS" pitchFamily="34" charset="-128"/>
                <a:cs typeface="Arial Unicode MS" pitchFamily="34" charset="-128"/>
              </a:rPr>
              <a:t>Cohesive</a:t>
            </a:r>
            <a:r>
              <a:rPr lang="ar-SA" sz="2000" dirty="0">
                <a:latin typeface="Arial Unicode MS" pitchFamily="34" charset="-128"/>
                <a:ea typeface="Arial Unicode MS" pitchFamily="34" charset="-128"/>
                <a:cs typeface="Arial Unicode MS" pitchFamily="34" charset="-128"/>
              </a:rPr>
              <a:t> واللاصقة </a:t>
            </a:r>
            <a:r>
              <a:rPr lang="en-US" sz="2000" dirty="0">
                <a:latin typeface="Arial Unicode MS" pitchFamily="34" charset="-128"/>
                <a:ea typeface="Arial Unicode MS" pitchFamily="34" charset="-128"/>
                <a:cs typeface="Arial Unicode MS" pitchFamily="34" charset="-128"/>
              </a:rPr>
              <a:t>Adhesive</a:t>
            </a:r>
            <a:r>
              <a:rPr lang="ar-SA" sz="2000" dirty="0">
                <a:latin typeface="Arial Unicode MS" pitchFamily="34" charset="-128"/>
                <a:ea typeface="Arial Unicode MS" pitchFamily="34" charset="-128"/>
                <a:cs typeface="Arial Unicode MS" pitchFamily="34" charset="-128"/>
              </a:rPr>
              <a:t> وكذلك على الخواص التشريحية لنسيج الخشب وخواص الماء هذه تعني أن جزئيات الماء تتماسك مع  بعضها البعض وفي نفس الوقت تتماسك وتتلاصق مع جدار الأنبوبة أو الإناء التي يوضع به الماء وبالتالي لو وضع الماء في أنبوبة شعرية وأغلق طرفيها فإن عمود الماء داخل الأنبوبة لا ينقطع.</a:t>
            </a:r>
          </a:p>
          <a:p>
            <a:pPr>
              <a:lnSpc>
                <a:spcPct val="150000"/>
              </a:lnSpc>
              <a:defRPr/>
            </a:pPr>
            <a:r>
              <a:rPr lang="ar-SA" sz="2000" dirty="0">
                <a:latin typeface="Arial Unicode MS" pitchFamily="34" charset="-128"/>
                <a:ea typeface="Arial Unicode MS" pitchFamily="34" charset="-128"/>
                <a:cs typeface="Arial Unicode MS" pitchFamily="34" charset="-128"/>
              </a:rPr>
              <a:t>فلو ملئنا أنبوبة زجاجية طويلة مفتوحة الطرفين بالماء ثم ثُبت على طرفها العلوي اسفنجة مبللة بالماء "أو جير صلب" وغُمس طرفها السفلي في كأس به ماء، نلاحظ هنا أن هناك اتصال مستمر في كل من الاسفنجة والأنبوبة الزجاجية والكأس دون أي انقطاع لاتصال الماء في هذا النظام.</a:t>
            </a:r>
            <a:endParaRPr lang="en-US" sz="2000" dirty="0">
              <a:latin typeface="Arial Unicode MS" pitchFamily="34" charset="-128"/>
              <a:ea typeface="Arial Unicode MS" pitchFamily="34" charset="-128"/>
              <a:cs typeface="Arial Unicode MS" pitchFamily="34" charset="-128"/>
            </a:endParaRPr>
          </a:p>
          <a:p>
            <a:pPr>
              <a:lnSpc>
                <a:spcPct val="150000"/>
              </a:lnSpc>
              <a:defRPr/>
            </a:pPr>
            <a:r>
              <a:rPr lang="ar-SA" sz="2000" dirty="0">
                <a:latin typeface="Arial Unicode MS" pitchFamily="34" charset="-128"/>
                <a:ea typeface="Arial Unicode MS" pitchFamily="34" charset="-128"/>
                <a:cs typeface="Arial Unicode MS" pitchFamily="34" charset="-128"/>
              </a:rPr>
              <a:t>إن أي فقد الماء عن طريق تبخر ماء الاسفنجة يسحب محله ماءً في الأنبوبة الزجاجية والتي بدورها تسحب من الكأس. وبالتالي معدل صعود الماء في الأنبوبة الزجاجية يتناسب طردياً مع معدل التبخر من الاسفنجة.</a:t>
            </a:r>
            <a:endParaRPr lang="en-US" sz="2000" dirty="0">
              <a:latin typeface="Arial Unicode MS" pitchFamily="34" charset="-128"/>
              <a:ea typeface="Arial Unicode MS" pitchFamily="34" charset="-128"/>
              <a:cs typeface="Arial Unicode MS" pitchFamily="34" charset="-128"/>
            </a:endParaRPr>
          </a:p>
          <a:p>
            <a:pPr indent="457200" rtl="0" eaLnBrk="0" hangingPunct="0">
              <a:lnSpc>
                <a:spcPct val="150000"/>
              </a:lnSpc>
              <a:tabLst>
                <a:tab pos="695325" algn="l"/>
              </a:tabLst>
              <a:defRPr/>
            </a:pPr>
            <a:r>
              <a:rPr lang="en-US" sz="2000" dirty="0">
                <a:latin typeface="Arial Unicode MS" pitchFamily="34" charset="-128"/>
                <a:ea typeface="Arial Unicode MS" pitchFamily="34" charset="-128"/>
                <a:cs typeface="Arial Unicode MS" pitchFamily="34" charset="-128"/>
              </a:rPr>
              <a:t> </a:t>
            </a:r>
            <a:endParaRPr lang="ar-SA" sz="2000"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5"/>
          <p:cNvSpPr>
            <a:spLocks noChangeArrowheads="1"/>
          </p:cNvSpPr>
          <p:nvPr/>
        </p:nvSpPr>
        <p:spPr bwMode="auto">
          <a:xfrm>
            <a:off x="701675" y="600075"/>
            <a:ext cx="10671175"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53975" eaLnBrk="0" hangingPunct="0"/>
            <a:r>
              <a:rPr lang="ar-SA" sz="2000">
                <a:latin typeface="Arial Unicode MS" pitchFamily="34" charset="-128"/>
                <a:ea typeface="Arial Unicode MS" pitchFamily="34" charset="-128"/>
                <a:cs typeface="Arial Unicode MS" pitchFamily="34" charset="-128"/>
              </a:rPr>
              <a:t>كيف يندفع عمود الماء إلى أعلى على جدار الأنبوبة الزجاجية بالرغم من أن عمود الماء هذا يقع تحت تأثير شد الجاذبية والاحتكاك بجدران الأنبوبة؟</a:t>
            </a:r>
            <a:endParaRPr lang="en-US" sz="2000">
              <a:latin typeface="Arial Unicode MS" pitchFamily="34" charset="-128"/>
              <a:ea typeface="Arial Unicode MS" pitchFamily="34" charset="-128"/>
              <a:cs typeface="Arial Unicode MS" pitchFamily="34" charset="-128"/>
            </a:endParaRPr>
          </a:p>
          <a:p>
            <a:pPr indent="53975" rtl="0" eaLnBrk="0" hangingPunct="0"/>
            <a:endParaRPr lang="en-US"/>
          </a:p>
        </p:txBody>
      </p:sp>
      <p:sp>
        <p:nvSpPr>
          <p:cNvPr id="116739" name="Rectangle 6"/>
          <p:cNvSpPr>
            <a:spLocks noChangeArrowheads="1"/>
          </p:cNvSpPr>
          <p:nvPr/>
        </p:nvSpPr>
        <p:spPr bwMode="auto">
          <a:xfrm>
            <a:off x="1169988" y="1360488"/>
            <a:ext cx="1029652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endParaRPr lang="ar-SA">
              <a:latin typeface="Arabic Transparent" pitchFamily="2" charset="0"/>
            </a:endParaRPr>
          </a:p>
          <a:p>
            <a:pPr rtl="0" eaLnBrk="0" hangingPunct="0"/>
            <a:r>
              <a:rPr lang="ar-SA" sz="2000">
                <a:latin typeface="Arial Unicode MS" pitchFamily="34" charset="-128"/>
                <a:ea typeface="Arial Unicode MS" pitchFamily="34" charset="-128"/>
                <a:cs typeface="Arial Unicode MS" pitchFamily="34" charset="-128"/>
              </a:rPr>
              <a:t>إن صفات الماء التماسكية واللاصقة يمكن أن تفسر استمرارية وجود عمود الماء داخل الأنبوبة دون انقطاع ولكن تحرك الماء هذا يعتمد على ماذا</a:t>
            </a:r>
            <a:r>
              <a:rPr lang="ar-SA">
                <a:latin typeface="Arabic Transparent" pitchFamily="2" charset="0"/>
              </a:rPr>
              <a:t>؟</a:t>
            </a:r>
            <a:endParaRPr lang="ar-SA"/>
          </a:p>
        </p:txBody>
      </p:sp>
      <p:sp>
        <p:nvSpPr>
          <p:cNvPr id="116740" name="Rectangle 9"/>
          <p:cNvSpPr>
            <a:spLocks noChangeArrowheads="1"/>
          </p:cNvSpPr>
          <p:nvPr/>
        </p:nvSpPr>
        <p:spPr bwMode="auto">
          <a:xfrm>
            <a:off x="1450975" y="2574925"/>
            <a:ext cx="10063163" cy="129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000">
                <a:latin typeface="Arial Unicode MS" pitchFamily="34" charset="-128"/>
                <a:ea typeface="Arial Unicode MS" pitchFamily="34" charset="-128"/>
                <a:cs typeface="Arial Unicode MS" pitchFamily="34" charset="-128"/>
              </a:rPr>
              <a:t>فالنبات الذي ينمو تحت ظروف التربة الطبيعية بحيث أننا يمكن أن نشبه ماء الكأس بماء التربة و الأنبوبة الزجاجية بالنسيج الوعائي الناقل للماء أي الخشب والسطح المبخر للإسفنجة بالسطح المبخر للنسيج الوسطي للورقة</a:t>
            </a:r>
            <a:endParaRPr lang="en-US" sz="2000">
              <a:latin typeface="Arial Unicode MS" pitchFamily="34" charset="-128"/>
              <a:ea typeface="Arial Unicode MS" pitchFamily="34" charset="-128"/>
              <a:cs typeface="Arial Unicode MS" pitchFamily="34" charset="-128"/>
            </a:endParaRPr>
          </a:p>
          <a:p>
            <a:pPr indent="457200" rtl="0" eaLnBrk="0" hangingPunct="0"/>
            <a:endParaRPr lang="en-US"/>
          </a:p>
        </p:txBody>
      </p:sp>
      <p:sp>
        <p:nvSpPr>
          <p:cNvPr id="116741" name="Rectangle 10"/>
          <p:cNvSpPr>
            <a:spLocks noChangeArrowheads="1"/>
          </p:cNvSpPr>
          <p:nvPr/>
        </p:nvSpPr>
        <p:spPr bwMode="auto">
          <a:xfrm>
            <a:off x="1355725" y="3727450"/>
            <a:ext cx="10158413" cy="8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l" eaLnBrk="0" hangingPunct="0"/>
            <a:endParaRPr lang="ar-SA" sz="900">
              <a:latin typeface="Arabic Transparent" pitchFamily="2" charset="0"/>
            </a:endParaRPr>
          </a:p>
          <a:p>
            <a:pPr rtl="0" eaLnBrk="0" hangingPunct="0"/>
            <a:r>
              <a:rPr lang="ar-SA" sz="2000">
                <a:latin typeface="Arial Unicode MS" pitchFamily="34" charset="-128"/>
                <a:ea typeface="Arial Unicode MS" pitchFamily="34" charset="-128"/>
                <a:cs typeface="Arial Unicode MS" pitchFamily="34" charset="-128"/>
              </a:rPr>
              <a:t>ولو افترضنا عدم انقطاع عمود الماء الواصل بين ماء التربة والجذر وأعمدة الماء في الساق حتى الأوراق وهذا اعتماداً على خاصية الماء </a:t>
            </a:r>
            <a:r>
              <a:rPr lang="ar-SA" sz="2000" b="1" u="sng">
                <a:latin typeface="Arial Unicode MS" pitchFamily="34" charset="-128"/>
                <a:ea typeface="Arial Unicode MS" pitchFamily="34" charset="-128"/>
                <a:cs typeface="Arial Unicode MS" pitchFamily="34" charset="-128"/>
              </a:rPr>
              <a:t>التلاصقية والتماسكية</a:t>
            </a:r>
            <a:r>
              <a:rPr lang="ar-SA" sz="2000" u="sng">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وهذه حقيقة أكيدة،</a:t>
            </a:r>
          </a:p>
        </p:txBody>
      </p:sp>
      <p:sp>
        <p:nvSpPr>
          <p:cNvPr id="116742" name="Rectangle 12"/>
          <p:cNvSpPr>
            <a:spLocks noChangeArrowheads="1"/>
          </p:cNvSpPr>
          <p:nvPr/>
        </p:nvSpPr>
        <p:spPr bwMode="auto">
          <a:xfrm>
            <a:off x="3135313" y="4508500"/>
            <a:ext cx="5943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لإدراكنا كيفية انتقال الماء من التربة إلى لأجزاء العالية في النبات</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p:cNvPicPr>
            <a:picLocks noChangeAspect="1" noChangeArrowheads="1"/>
          </p:cNvPicPr>
          <p:nvPr/>
        </p:nvPicPr>
        <p:blipFill>
          <a:blip r:embed="rId2">
            <a:lum bright="10000" contrast="-20000"/>
            <a:extLst>
              <a:ext uri="{28A0092B-C50C-407E-A947-70E740481C1C}">
                <a14:useLocalDpi xmlns:a14="http://schemas.microsoft.com/office/drawing/2010/main" val="0"/>
              </a:ext>
            </a:extLst>
          </a:blip>
          <a:srcRect/>
          <a:stretch>
            <a:fillRect/>
          </a:stretch>
        </p:blipFill>
        <p:spPr bwMode="auto">
          <a:xfrm>
            <a:off x="514350" y="188913"/>
            <a:ext cx="10952163" cy="498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7763" name="Rectangle 3"/>
          <p:cNvSpPr>
            <a:spLocks noChangeArrowheads="1"/>
          </p:cNvSpPr>
          <p:nvPr/>
        </p:nvSpPr>
        <p:spPr bwMode="auto">
          <a:xfrm>
            <a:off x="795338" y="5229225"/>
            <a:ext cx="102981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SA" sz="2000">
                <a:latin typeface="Arial Unicode MS" pitchFamily="34" charset="-128"/>
                <a:ea typeface="Arial Unicode MS" pitchFamily="34" charset="-128"/>
                <a:cs typeface="Arial Unicode MS" pitchFamily="34" charset="-128"/>
              </a:rPr>
              <a:t>تجربة ديكسون او نظرية الشد المتماسك:</a:t>
            </a:r>
            <a:endParaRPr lang="en-US" sz="2000">
              <a:latin typeface="Arial Unicode MS" pitchFamily="34" charset="-128"/>
              <a:ea typeface="Arial Unicode MS" pitchFamily="34" charset="-128"/>
              <a:cs typeface="Arial Unicode MS" pitchFamily="34" charset="-128"/>
            </a:endParaRPr>
          </a:p>
          <a:p>
            <a:pPr eaLnBrk="0" hangingPunct="0"/>
            <a:r>
              <a:rPr lang="ar-SA" sz="2000">
                <a:latin typeface="Arial Unicode MS" pitchFamily="34" charset="-128"/>
                <a:ea typeface="Arial Unicode MS" pitchFamily="34" charset="-128"/>
                <a:cs typeface="Arial Unicode MS" pitchFamily="34" charset="-128"/>
              </a:rPr>
              <a:t>الماء المتبخر من سطح الاسفنجة يحل محلة ماء من الانبوبة الزجاجية والتي بدورها تسحب الماء من الكاس لتعادل ما فقدتة من ماء</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1"/>
          <p:cNvSpPr>
            <a:spLocks noChangeArrowheads="1"/>
          </p:cNvSpPr>
          <p:nvPr/>
        </p:nvSpPr>
        <p:spPr bwMode="auto">
          <a:xfrm>
            <a:off x="420688" y="0"/>
            <a:ext cx="10998200" cy="609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وذلك عكس الجاذبية الأرضية وعكس قوى الاحتكاك بجدر الأوعية الخشبية، وهذا لأن الماء لا يصعد إلى أعلى إلا إذا كان يخضع لقوى شد وجذب من أعلى وقوى دفع من أسفل، وفي المثال السابق لا توجد قوى دفع من أسفل إذاً فإن صعود الماء يعتمد أساساً على قوى الجذب والشد من أعلى. </a:t>
            </a:r>
          </a:p>
          <a:p>
            <a:pPr>
              <a:lnSpc>
                <a:spcPct val="150000"/>
              </a:lnSpc>
            </a:pPr>
            <a:r>
              <a:rPr lang="ar-SA" sz="2000">
                <a:latin typeface="Arial Unicode MS" pitchFamily="34" charset="-128"/>
                <a:ea typeface="Arial Unicode MS" pitchFamily="34" charset="-128"/>
                <a:cs typeface="Arial Unicode MS" pitchFamily="34" charset="-128"/>
              </a:rPr>
              <a:t>يتم تكوين قوى الشد والجذب العلوية عندما يتم تبخر الماء من خلايا النسيج الأوسط للورقة (خلايا اسفنجية) فإن ذلك يسبب نقص في الجهود المائية (أي تصبح أكثر سالبية) للنسيج الأوسط للورقة الملاصق تماماً بالهواء المحيط وهذا النقص مقارنة مع خلايا نفس النسيج الملاصقة من الداخل. هذا النقص يعمل على انتقال الماء من الخلية الداخلية إلى الخلية الخارجية ليعوض الماء المتبخر وليعادل الجهد المائي, والخلايا الداخلية تسحب في هذه الحالة ماءً من الخلايا الأكثر عمقاً منها وهكذا دواليك، هذه الحالة من </a:t>
            </a:r>
            <a:r>
              <a:rPr lang="ar-SA" sz="2000" b="1" u="sng">
                <a:latin typeface="Arial Unicode MS" pitchFamily="34" charset="-128"/>
                <a:ea typeface="Arial Unicode MS" pitchFamily="34" charset="-128"/>
                <a:cs typeface="Arial Unicode MS" pitchFamily="34" charset="-128"/>
              </a:rPr>
              <a:t>الشد</a:t>
            </a:r>
            <a:r>
              <a:rPr lang="ar-SA" sz="2000">
                <a:latin typeface="Arial Unicode MS" pitchFamily="34" charset="-128"/>
                <a:ea typeface="Arial Unicode MS" pitchFamily="34" charset="-128"/>
                <a:cs typeface="Arial Unicode MS" pitchFamily="34" charset="-128"/>
              </a:rPr>
              <a:t> تستمر خلال العمود المائي الغير مقطوع من الأوراق إلى المجموع الجذري والجهد المائي في الخلايا الحية للمجموع الجذري على طول الج</a:t>
            </a:r>
            <a:r>
              <a:rPr lang="ar-EG" sz="2000">
                <a:latin typeface="Arial Unicode MS" pitchFamily="34" charset="-128"/>
                <a:ea typeface="Arial Unicode MS" pitchFamily="34" charset="-128"/>
                <a:cs typeface="Arial Unicode MS" pitchFamily="34" charset="-128"/>
              </a:rPr>
              <a:t>د</a:t>
            </a:r>
            <a:r>
              <a:rPr lang="ar-SA" sz="2000">
                <a:latin typeface="Arial Unicode MS" pitchFamily="34" charset="-128"/>
                <a:ea typeface="Arial Unicode MS" pitchFamily="34" charset="-128"/>
                <a:cs typeface="Arial Unicode MS" pitchFamily="34" charset="-128"/>
              </a:rPr>
              <a:t>ر الخلوية يصبح أكثر سالبية بالنسبة إلى الجهد المائي للتربة وبالتالي يتم تنشيط وتشجيع الامتصاص.</a:t>
            </a:r>
            <a:endParaRPr lang="en-US" sz="2000">
              <a:latin typeface="Arial Unicode MS" pitchFamily="34" charset="-128"/>
              <a:ea typeface="Arial Unicode MS" pitchFamily="34" charset="-128"/>
              <a:cs typeface="Arial Unicode MS" pitchFamily="34" charset="-128"/>
            </a:endParaRPr>
          </a:p>
          <a:p>
            <a:endParaRPr lang="en-US" sz="2000">
              <a:latin typeface="Arial Unicode MS" pitchFamily="34" charset="-128"/>
              <a:ea typeface="Arial Unicode MS" pitchFamily="34" charset="-128"/>
              <a:cs typeface="Arial Unicode MS" pitchFamily="34" charset="-128"/>
            </a:endParaRPr>
          </a:p>
          <a:p>
            <a:r>
              <a:rPr lang="ar-SA" sz="2000">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a:p>
            <a:r>
              <a:rPr lang="ar-SA" sz="2000" b="1">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a:p>
            <a:pPr>
              <a:lnSpc>
                <a:spcPct val="150000"/>
              </a:lnSpc>
            </a:pP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1"/>
          <p:cNvSpPr>
            <a:spLocks noChangeArrowheads="1"/>
          </p:cNvSpPr>
          <p:nvPr/>
        </p:nvSpPr>
        <p:spPr bwMode="auto">
          <a:xfrm>
            <a:off x="889000" y="377825"/>
            <a:ext cx="10810875"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نظرية ارتفاع وصعود الماء في النبات تعتبر أكثر النظريات قبولاً ولكن هذا لا يعني أن الضغط الجذري غير قادر على تحريك الماء أو أنه لا يدخل في عملية تحريك ونقل الماء ولكنه وحده غير قادر على إيصال الماء إلى القمم العالية بالإضافة أنه لا يوجد في بعض الأشجار كالصنوبريات ولكنها تنشط عندما تقل عملية النتح عن النباتات.</a:t>
            </a:r>
          </a:p>
          <a:p>
            <a:pPr indent="457200" rtl="0" eaLnBrk="0" hangingPunct="0">
              <a:lnSpc>
                <a:spcPct val="150000"/>
              </a:lnSpc>
            </a:pPr>
            <a:r>
              <a:rPr lang="ar-SA" sz="2000">
                <a:latin typeface="Arial Unicode MS" pitchFamily="34" charset="-128"/>
                <a:ea typeface="Arial Unicode MS" pitchFamily="34" charset="-128"/>
                <a:cs typeface="Arial Unicode MS" pitchFamily="34" charset="-128"/>
              </a:rPr>
              <a:t>وأخيراً يجب الإشارة إلى أن الظواهر الفسيولوجية مثل فقد الماء أو تراكم الذائب وتحركه وامتصاص العناصر والتي تسبب بطريقة مباشرة أو غير مباشرة زيادة في سالبية الجهود المائية وزيادة في تدرجها من مكان إلى آخر سوف يؤثر بشكل أكيد على تحرك الماء وانتقاله من مكان إلى آخر</a:t>
            </a:r>
            <a:r>
              <a:rPr lang="en-US" sz="2000">
                <a:latin typeface="Arial Unicode MS" pitchFamily="34" charset="-128"/>
                <a:ea typeface="Arial Unicode MS" pitchFamily="34" charset="-128"/>
                <a:cs typeface="Arial Unicode MS" pitchFamily="34" charset="-128"/>
              </a:rPr>
              <a:t> </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GUID" val="707d485f-e5a8-4b72-a1d8-88a8113534a6"/>
</p:tagLst>
</file>

<file path=ppt/tags/tag3.xml><?xml version="1.0" encoding="utf-8"?>
<p:tagLst xmlns:a="http://schemas.openxmlformats.org/drawingml/2006/main" xmlns:r="http://schemas.openxmlformats.org/officeDocument/2006/relationships" xmlns:p="http://schemas.openxmlformats.org/presentationml/2006/main">
  <p:tag name="ARTICULATE_SLIDE_GUID" val="a23b4ac1-7264-4b15-9fdb-1e0f247ac5c6"/>
</p:tagLst>
</file>

<file path=ppt/tags/tag4.xml><?xml version="1.0" encoding="utf-8"?>
<p:tagLst xmlns:a="http://schemas.openxmlformats.org/drawingml/2006/main" xmlns:r="http://schemas.openxmlformats.org/officeDocument/2006/relationships" xmlns:p="http://schemas.openxmlformats.org/presentationml/2006/main">
  <p:tag name="ARTICULATE_SLIDE_GUID" val="b7c3b240-a89f-47e1-b06e-303ecba00f0a"/>
</p:tagLst>
</file>

<file path=ppt/tags/tag5.xml><?xml version="1.0" encoding="utf-8"?>
<p:tagLst xmlns:a="http://schemas.openxmlformats.org/drawingml/2006/main" xmlns:r="http://schemas.openxmlformats.org/officeDocument/2006/relationships" xmlns:p="http://schemas.openxmlformats.org/presentationml/2006/main">
  <p:tag name="ARTICULATE_SLIDE_GUID" val="79013796-e10a-46c8-8340-36d716f01782"/>
</p:tagLst>
</file>

<file path=ppt/tags/tag6.xml><?xml version="1.0" encoding="utf-8"?>
<p:tagLst xmlns:a="http://schemas.openxmlformats.org/drawingml/2006/main" xmlns:r="http://schemas.openxmlformats.org/officeDocument/2006/relationships" xmlns:p="http://schemas.openxmlformats.org/presentationml/2006/main">
  <p:tag name="ARTICULATE_SLIDE_GUID" val="5a7db990-63a4-4cbd-9e94-7435873c4be0"/>
</p:tagLst>
</file>

<file path=ppt/tags/tag7.xml><?xml version="1.0" encoding="utf-8"?>
<p:tagLst xmlns:a="http://schemas.openxmlformats.org/drawingml/2006/main" xmlns:r="http://schemas.openxmlformats.org/officeDocument/2006/relationships" xmlns:p="http://schemas.openxmlformats.org/presentationml/2006/main">
  <p:tag name="ARTICULATE_SLIDE_GUID" val="92cbb129-b844-4a44-b32c-9f9929e4622b"/>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36AB89DA1626F46AD1B15A8F2BFEFFB" ma:contentTypeVersion="0" ma:contentTypeDescription="Create a new document." ma:contentTypeScope="" ma:versionID="97de248bf72bca9ab6f14bd3175a4bce">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4DE5429-A294-4DA5-BCD0-666BD352557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2E5215A3-3D3F-4FFA-9F2F-AEF5E44D7324}">
  <ds:schemaRefs>
    <ds:schemaRef ds:uri="http://schemas.microsoft.com/sharepoint/v3/contenttype/forms"/>
  </ds:schemaRefs>
</ds:datastoreItem>
</file>

<file path=customXml/itemProps3.xml><?xml version="1.0" encoding="utf-8"?>
<ds:datastoreItem xmlns:ds="http://schemas.openxmlformats.org/officeDocument/2006/customXml" ds:itemID="{20A6AB51-0777-4757-A26D-78775D31500A}">
  <ds:schemaRefs>
    <ds:schemaRef ds:uri="http://purl.org/dc/terms/"/>
    <ds:schemaRef ds:uri="http://schemas.openxmlformats.org/package/2006/metadata/core-properties"/>
    <ds:schemaRef ds:uri="http://www.w3.org/XML/1998/namespace"/>
    <ds:schemaRef ds:uri="http://schemas.microsoft.com/office/2006/documentManagement/types"/>
    <ds:schemaRef ds:uri="http://purl.org/dc/dcmitype/"/>
    <ds:schemaRef ds:uri="http://purl.org/dc/elements/1.1/"/>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Flow</Template>
  <TotalTime>6940</TotalTime>
  <Words>11816</Words>
  <Application>Microsoft Office PowerPoint</Application>
  <PresentationFormat>Custom</PresentationFormat>
  <Paragraphs>1010</Paragraphs>
  <Slides>268</Slides>
  <Notes>7</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268</vt:i4>
      </vt:variant>
    </vt:vector>
  </HeadingPairs>
  <TitlesOfParts>
    <vt:vector size="284" baseType="lpstr">
      <vt:lpstr>Arial</vt:lpstr>
      <vt:lpstr>Calibri</vt:lpstr>
      <vt:lpstr>Traditional Arabic</vt:lpstr>
      <vt:lpstr>Constantia</vt:lpstr>
      <vt:lpstr>Majalla UI</vt:lpstr>
      <vt:lpstr>Wingdings 2</vt:lpstr>
      <vt:lpstr>Tahoma</vt:lpstr>
      <vt:lpstr>PT Bold Heading</vt:lpstr>
      <vt:lpstr>Arial Unicode MS</vt:lpstr>
      <vt:lpstr>Wingdings</vt:lpstr>
      <vt:lpstr>Symbol</vt:lpstr>
      <vt:lpstr>Wingdings 3</vt:lpstr>
      <vt:lpstr>Arabic Transparent</vt:lpstr>
      <vt:lpstr>Times New Roman</vt:lpstr>
      <vt:lpstr>Flow</vt:lpstr>
      <vt:lpstr>Microsoft Equation 3.0</vt:lpstr>
      <vt:lpstr>PowerPoint Presentation</vt:lpstr>
      <vt:lpstr>PowerPoint Presentation</vt:lpstr>
      <vt:lpstr>المادة العلمية   إعداد  أ.د. الهام شريف داؤد  </vt:lpstr>
      <vt:lpstr>PowerPoint Presentation</vt:lpstr>
      <vt:lpstr>PowerPoint Presentation</vt:lpstr>
      <vt:lpstr>PowerPoint Presentation</vt:lpstr>
      <vt:lpstr>(ب) بالنسبة لتركيز المذاب في المحلول  </vt:lpstr>
      <vt:lpstr>PowerPoint Presentation</vt:lpstr>
      <vt:lpstr>  أولاً المحلول الحقيقي:</vt:lpstr>
      <vt:lpstr>ثانيا المعلقات والمستحلبات :</vt:lpstr>
      <vt:lpstr>PowerPoint Presentation</vt:lpstr>
      <vt:lpstr>ثالثا الغرويات</vt:lpstr>
      <vt:lpstr>اكتشاف الغرويات</vt:lpstr>
      <vt:lpstr>مثال :    الطمي المعلق بماء النيل . النشـا في الماء. محلول هيدر وكسيد الحديديك. </vt:lpstr>
      <vt:lpstr>PowerPoint Presentation</vt:lpstr>
      <vt:lpstr>PowerPoint Presentation</vt:lpstr>
      <vt:lpstr>PowerPoint Presentation</vt:lpstr>
      <vt:lpstr>أ. غرويات كارهة لوسط التشتت (الليوفوبية)  غرويات فيها الصنف المشتت ليس لدية تجانس (لا يميل) إلى وسط التشتت  وتسمى غرويات كارهة للوسط المشتت Lyophopic.  إذا كان الماء هو وسط التشتت سميت المحاليل الهيدروفوبية. أي أنها الغرويات الكارهة للوسط المشتت ، بمعنى أن الصنف المشتت لا يكون له ميل كبير للوسط المشتت ( كالماء مثلاً ) فلا يلعب ذلك الدور الأساسي في عملية التشتيت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يمكن تفسير اكتساب الغروي للشحنة الكهربية بعدة احتمالات:   - أن الشحنات تتكون من التفكك الذاتي للمحلول الغروي ... كما في المنظفات الصناعية الأيونية.                                                                   - يمكن أن تمتز دقائق الغروي بعض الشحنات الموجودة كشوائب في محلول الغروي ... مثلاً : عند تحضير هيدروكسيد الحديديك من تميؤ كلوريد الحديديك تتبقى أيونات حديديك فائضة ( شوائب ) ؛ فتمتزها دقائق الغروي الشحنة على دقائق الغروي بحسب الوسط الذي توجد فيه، مثل البروتينات وهي غرويات ... فإذا تواجدت في وسط حمضي أصبحت دقائق الغروي مشحونة بشحنة موجبة ، أما إذا كان الوسط قاعدي فحينها تكون شحنة دقائق الغروي سالبة.</vt:lpstr>
      <vt:lpstr>PowerPoint Presentation</vt:lpstr>
      <vt:lpstr>PowerPoint Presentation</vt:lpstr>
      <vt:lpstr>مثلاً غروي هيدروكسيد الحديديك Fe(OH)3 غروي موجب، فإذا أضفنا ( إلكتروليت) فإن الشحنة الموجبة محلول كلوريد الصوديوم لن تلعب أي دور يذكر، بينما أيون الكلوريد السالب يتجاذب مع جزيئات الغروي فيكوِّن الراسب.  و من الأمثلة المألوفة استعمال الشب أو كلوريد الحديديك لإيقاف النزيف ، فالدم غروي سالب الشحنة بينما أيونات الحديديك موجبة الشحنة فهي مجلطة قوية للدم. </vt:lpstr>
      <vt:lpstr> و قد توصل كل من هاردي و شلز إلى أن الأيون الفعال في ترسيب أو تجلط الغرويات هو الأيون ذو الشحنة المخالفة لشحنة دقائق الغروي ، كما أن قدرة الأيون ذو الشحنة الأكبر في عملية الترسيب أكبر من Ca2+ الأيون ذو الشحنة الأقل ... فمثلاً أيونات الكالسيوم   Na+ أكبر أثراً من أيونات الصوديوم، Fe3+ وأيونات الحديد  اكبر من السابقتين وهكذا.</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MMB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B.C.C</dc:creator>
  <cp:lastModifiedBy>Master</cp:lastModifiedBy>
  <cp:revision>652</cp:revision>
  <dcterms:created xsi:type="dcterms:W3CDTF">2006-08-12T16:05:19Z</dcterms:created>
  <dcterms:modified xsi:type="dcterms:W3CDTF">2020-04-28T07:25:10Z</dcterms:modified>
</cp:coreProperties>
</file>